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164"/>
  </p:notesMasterIdLst>
  <p:sldIdLst>
    <p:sldId id="567" r:id="rId5"/>
    <p:sldId id="566" r:id="rId6"/>
    <p:sldId id="258" r:id="rId7"/>
    <p:sldId id="259" r:id="rId8"/>
    <p:sldId id="276" r:id="rId9"/>
    <p:sldId id="277" r:id="rId10"/>
    <p:sldId id="264" r:id="rId11"/>
    <p:sldId id="265" r:id="rId12"/>
    <p:sldId id="266" r:id="rId13"/>
    <p:sldId id="268" r:id="rId14"/>
    <p:sldId id="269" r:id="rId15"/>
    <p:sldId id="270" r:id="rId16"/>
    <p:sldId id="271" r:id="rId17"/>
    <p:sldId id="272" r:id="rId18"/>
    <p:sldId id="273" r:id="rId19"/>
    <p:sldId id="274" r:id="rId20"/>
    <p:sldId id="278" r:id="rId21"/>
    <p:sldId id="279" r:id="rId22"/>
    <p:sldId id="285" r:id="rId23"/>
    <p:sldId id="287" r:id="rId24"/>
    <p:sldId id="288" r:id="rId25"/>
    <p:sldId id="289" r:id="rId26"/>
    <p:sldId id="290" r:id="rId27"/>
    <p:sldId id="291" r:id="rId28"/>
    <p:sldId id="301" r:id="rId29"/>
    <p:sldId id="302" r:id="rId30"/>
    <p:sldId id="303" r:id="rId31"/>
    <p:sldId id="304" r:id="rId32"/>
    <p:sldId id="564" r:id="rId33"/>
    <p:sldId id="296" r:id="rId34"/>
    <p:sldId id="292" r:id="rId35"/>
    <p:sldId id="297" r:id="rId36"/>
    <p:sldId id="298" r:id="rId37"/>
    <p:sldId id="300" r:id="rId38"/>
    <p:sldId id="306" r:id="rId39"/>
    <p:sldId id="307" r:id="rId40"/>
    <p:sldId id="308" r:id="rId41"/>
    <p:sldId id="309" r:id="rId42"/>
    <p:sldId id="360" r:id="rId43"/>
    <p:sldId id="310" r:id="rId44"/>
    <p:sldId id="327" r:id="rId45"/>
    <p:sldId id="328" r:id="rId46"/>
    <p:sldId id="316" r:id="rId47"/>
    <p:sldId id="319" r:id="rId48"/>
    <p:sldId id="322" r:id="rId49"/>
    <p:sldId id="257" r:id="rId50"/>
    <p:sldId id="363" r:id="rId51"/>
    <p:sldId id="364" r:id="rId52"/>
    <p:sldId id="260" r:id="rId53"/>
    <p:sldId id="261" r:id="rId54"/>
    <p:sldId id="262" r:id="rId55"/>
    <p:sldId id="365" r:id="rId56"/>
    <p:sldId id="366" r:id="rId57"/>
    <p:sldId id="367" r:id="rId58"/>
    <p:sldId id="368" r:id="rId59"/>
    <p:sldId id="369" r:id="rId60"/>
    <p:sldId id="370" r:id="rId61"/>
    <p:sldId id="371" r:id="rId62"/>
    <p:sldId id="372" r:id="rId63"/>
    <p:sldId id="373" r:id="rId64"/>
    <p:sldId id="374" r:id="rId65"/>
    <p:sldId id="375" r:id="rId66"/>
    <p:sldId id="377" r:id="rId67"/>
    <p:sldId id="565" r:id="rId68"/>
    <p:sldId id="379" r:id="rId69"/>
    <p:sldId id="380" r:id="rId70"/>
    <p:sldId id="397" r:id="rId71"/>
    <p:sldId id="542" r:id="rId72"/>
    <p:sldId id="413" r:id="rId73"/>
    <p:sldId id="416" r:id="rId74"/>
    <p:sldId id="415" r:id="rId75"/>
    <p:sldId id="414" r:id="rId76"/>
    <p:sldId id="417" r:id="rId77"/>
    <p:sldId id="420" r:id="rId78"/>
    <p:sldId id="428" r:id="rId79"/>
    <p:sldId id="429" r:id="rId80"/>
    <p:sldId id="430" r:id="rId81"/>
    <p:sldId id="431" r:id="rId82"/>
    <p:sldId id="432" r:id="rId83"/>
    <p:sldId id="433" r:id="rId84"/>
    <p:sldId id="434" r:id="rId85"/>
    <p:sldId id="435" r:id="rId86"/>
    <p:sldId id="436" r:id="rId87"/>
    <p:sldId id="437" r:id="rId88"/>
    <p:sldId id="438" r:id="rId89"/>
    <p:sldId id="441" r:id="rId90"/>
    <p:sldId id="443" r:id="rId91"/>
    <p:sldId id="444" r:id="rId92"/>
    <p:sldId id="323" r:id="rId93"/>
    <p:sldId id="312" r:id="rId94"/>
    <p:sldId id="445" r:id="rId95"/>
    <p:sldId id="315" r:id="rId96"/>
    <p:sldId id="447" r:id="rId97"/>
    <p:sldId id="325" r:id="rId98"/>
    <p:sldId id="455" r:id="rId99"/>
    <p:sldId id="331" r:id="rId100"/>
    <p:sldId id="343" r:id="rId101"/>
    <p:sldId id="344" r:id="rId102"/>
    <p:sldId id="345" r:id="rId103"/>
    <p:sldId id="346" r:id="rId104"/>
    <p:sldId id="461" r:id="rId105"/>
    <p:sldId id="462" r:id="rId106"/>
    <p:sldId id="463" r:id="rId107"/>
    <p:sldId id="464" r:id="rId108"/>
    <p:sldId id="473" r:id="rId109"/>
    <p:sldId id="478" r:id="rId110"/>
    <p:sldId id="479" r:id="rId111"/>
    <p:sldId id="480" r:id="rId112"/>
    <p:sldId id="481" r:id="rId113"/>
    <p:sldId id="482" r:id="rId114"/>
    <p:sldId id="485" r:id="rId115"/>
    <p:sldId id="353" r:id="rId116"/>
    <p:sldId id="487" r:id="rId117"/>
    <p:sldId id="355" r:id="rId118"/>
    <p:sldId id="488" r:id="rId119"/>
    <p:sldId id="489" r:id="rId120"/>
    <p:sldId id="490" r:id="rId121"/>
    <p:sldId id="491" r:id="rId122"/>
    <p:sldId id="492" r:id="rId123"/>
    <p:sldId id="493" r:id="rId124"/>
    <p:sldId id="494" r:id="rId125"/>
    <p:sldId id="362" r:id="rId126"/>
    <p:sldId id="495" r:id="rId127"/>
    <p:sldId id="497" r:id="rId128"/>
    <p:sldId id="498" r:id="rId129"/>
    <p:sldId id="499" r:id="rId130"/>
    <p:sldId id="500" r:id="rId131"/>
    <p:sldId id="502" r:id="rId132"/>
    <p:sldId id="504" r:id="rId133"/>
    <p:sldId id="506" r:id="rId134"/>
    <p:sldId id="522" r:id="rId135"/>
    <p:sldId id="523" r:id="rId136"/>
    <p:sldId id="524" r:id="rId137"/>
    <p:sldId id="525" r:id="rId138"/>
    <p:sldId id="526" r:id="rId139"/>
    <p:sldId id="527" r:id="rId140"/>
    <p:sldId id="528" r:id="rId141"/>
    <p:sldId id="529" r:id="rId142"/>
    <p:sldId id="530" r:id="rId143"/>
    <p:sldId id="531" r:id="rId144"/>
    <p:sldId id="532" r:id="rId145"/>
    <p:sldId id="533" r:id="rId146"/>
    <p:sldId id="534" r:id="rId147"/>
    <p:sldId id="536" r:id="rId148"/>
    <p:sldId id="537" r:id="rId149"/>
    <p:sldId id="388" r:id="rId150"/>
    <p:sldId id="389" r:id="rId151"/>
    <p:sldId id="387" r:id="rId152"/>
    <p:sldId id="383" r:id="rId153"/>
    <p:sldId id="382" r:id="rId154"/>
    <p:sldId id="538" r:id="rId155"/>
    <p:sldId id="539" r:id="rId156"/>
    <p:sldId id="385" r:id="rId157"/>
    <p:sldId id="540" r:id="rId158"/>
    <p:sldId id="386" r:id="rId159"/>
    <p:sldId id="541" r:id="rId160"/>
    <p:sldId id="384" r:id="rId161"/>
    <p:sldId id="390" r:id="rId162"/>
    <p:sldId id="391" r:id="rId163"/>
  </p:sldIdLst>
  <p:sldSz cx="12192000" cy="6858000"/>
  <p:notesSz cx="7315200" cy="9601200"/>
  <p:embeddedFontLst>
    <p:embeddedFont>
      <p:font typeface="B Koodak" panose="00000700000000000000" pitchFamily="2" charset="-78"/>
      <p:bold r:id="rId165"/>
    </p:embeddedFont>
    <p:embeddedFont>
      <p:font typeface="B Titr" panose="00000700000000000000" pitchFamily="2" charset="-78"/>
      <p:bold r:id="rId166"/>
    </p:embeddedFont>
    <p:embeddedFont>
      <p:font typeface="B Zar" panose="00000400000000000000" pitchFamily="2" charset="-78"/>
      <p:regular r:id="rId167"/>
      <p:bold r:id="rId168"/>
    </p:embeddedFont>
    <p:embeddedFont>
      <p:font typeface="B Zar" panose="00000400000000000000" pitchFamily="2" charset="-78"/>
      <p:regular r:id="rId167"/>
      <p:bold r:id="rId168"/>
    </p:embeddedFont>
    <p:embeddedFont>
      <p:font typeface="Bookman Old Style" panose="02050604050505020204" pitchFamily="18" charset="0"/>
      <p:regular r:id="rId169"/>
      <p:bold r:id="rId170"/>
      <p:italic r:id="rId171"/>
      <p:boldItalic r:id="rId172"/>
    </p:embeddedFont>
    <p:embeddedFont>
      <p:font typeface="Comic Sans MS" panose="030F0702030302020204" pitchFamily="66" charset="0"/>
      <p:regular r:id="rId173"/>
      <p:bold r:id="rId174"/>
      <p:italic r:id="rId175"/>
      <p:boldItalic r:id="rId176"/>
    </p:embeddedFont>
    <p:embeddedFont>
      <p:font typeface="Verdana" panose="020B0604030504040204" pitchFamily="34" charset="0"/>
      <p:regular r:id="rId177"/>
      <p:bold r:id="rId178"/>
      <p:italic r:id="rId179"/>
      <p:boldItalic r:id="rId1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9D8726-116D-4EC6-BB68-EFEA1F126CBD}">
          <p14:sldIdLst>
            <p14:sldId id="567"/>
            <p14:sldId id="566"/>
          </p14:sldIdLst>
        </p14:section>
        <p14:section name="مقدمه" id="{4500BD10-165A-469C-BCD4-3ACB595330C3}">
          <p14:sldIdLst>
            <p14:sldId id="258"/>
            <p14:sldId id="259"/>
          </p14:sldIdLst>
        </p14:section>
        <p14:section name="انواع نگارشهای علمی" id="{12FD709A-16F2-46A3-BC45-7BC14F0A9AF6}">
          <p14:sldIdLst>
            <p14:sldId id="276"/>
            <p14:sldId id="277"/>
            <p14:sldId id="264"/>
            <p14:sldId id="265"/>
            <p14:sldId id="266"/>
            <p14:sldId id="268"/>
            <p14:sldId id="269"/>
            <p14:sldId id="270"/>
            <p14:sldId id="271"/>
            <p14:sldId id="272"/>
            <p14:sldId id="273"/>
            <p14:sldId id="274"/>
            <p14:sldId id="278"/>
          </p14:sldIdLst>
        </p14:section>
        <p14:section name="مفاهیم پایه در نگارش" id="{8571220B-FBF4-4801-AC05-409F3D40EE9D}">
          <p14:sldIdLst>
            <p14:sldId id="279"/>
            <p14:sldId id="285"/>
            <p14:sldId id="287"/>
            <p14:sldId id="288"/>
            <p14:sldId id="289"/>
            <p14:sldId id="290"/>
            <p14:sldId id="291"/>
            <p14:sldId id="301"/>
            <p14:sldId id="302"/>
            <p14:sldId id="303"/>
            <p14:sldId id="304"/>
            <p14:sldId id="564"/>
            <p14:sldId id="296"/>
            <p14:sldId id="292"/>
            <p14:sldId id="297"/>
            <p14:sldId id="298"/>
            <p14:sldId id="300"/>
            <p14:sldId id="306"/>
            <p14:sldId id="307"/>
            <p14:sldId id="308"/>
            <p14:sldId id="309"/>
            <p14:sldId id="360"/>
            <p14:sldId id="310"/>
            <p14:sldId id="327"/>
            <p14:sldId id="328"/>
            <p14:sldId id="316"/>
            <p14:sldId id="319"/>
            <p14:sldId id="322"/>
            <p14:sldId id="257"/>
            <p14:sldId id="363"/>
            <p14:sldId id="364"/>
            <p14:sldId id="260"/>
            <p14:sldId id="261"/>
            <p14:sldId id="262"/>
            <p14:sldId id="365"/>
            <p14:sldId id="366"/>
            <p14:sldId id="367"/>
            <p14:sldId id="368"/>
            <p14:sldId id="369"/>
            <p14:sldId id="370"/>
            <p14:sldId id="371"/>
            <p14:sldId id="372"/>
            <p14:sldId id="373"/>
            <p14:sldId id="374"/>
            <p14:sldId id="375"/>
            <p14:sldId id="377"/>
            <p14:sldId id="565"/>
            <p14:sldId id="379"/>
            <p14:sldId id="380"/>
          </p14:sldIdLst>
        </p14:section>
        <p14:section name="نتایج" id="{A9150A98-23C4-4CA6-9D50-D36A6BEA35D2}">
          <p14:sldIdLst>
            <p14:sldId id="397"/>
            <p14:sldId id="542"/>
            <p14:sldId id="413"/>
            <p14:sldId id="416"/>
            <p14:sldId id="415"/>
            <p14:sldId id="414"/>
            <p14:sldId id="417"/>
            <p14:sldId id="420"/>
            <p14:sldId id="428"/>
            <p14:sldId id="429"/>
            <p14:sldId id="430"/>
            <p14:sldId id="431"/>
            <p14:sldId id="432"/>
            <p14:sldId id="433"/>
            <p14:sldId id="434"/>
            <p14:sldId id="435"/>
            <p14:sldId id="436"/>
            <p14:sldId id="437"/>
            <p14:sldId id="438"/>
            <p14:sldId id="441"/>
            <p14:sldId id="443"/>
            <p14:sldId id="444"/>
            <p14:sldId id="323"/>
            <p14:sldId id="312"/>
            <p14:sldId id="445"/>
            <p14:sldId id="315"/>
            <p14:sldId id="447"/>
            <p14:sldId id="325"/>
            <p14:sldId id="455"/>
            <p14:sldId id="331"/>
            <p14:sldId id="343"/>
            <p14:sldId id="344"/>
            <p14:sldId id="345"/>
            <p14:sldId id="346"/>
            <p14:sldId id="461"/>
            <p14:sldId id="462"/>
            <p14:sldId id="463"/>
            <p14:sldId id="464"/>
            <p14:sldId id="473"/>
            <p14:sldId id="478"/>
            <p14:sldId id="479"/>
            <p14:sldId id="480"/>
            <p14:sldId id="481"/>
            <p14:sldId id="482"/>
            <p14:sldId id="485"/>
            <p14:sldId id="353"/>
            <p14:sldId id="487"/>
            <p14:sldId id="355"/>
            <p14:sldId id="488"/>
            <p14:sldId id="489"/>
            <p14:sldId id="490"/>
            <p14:sldId id="491"/>
            <p14:sldId id="492"/>
            <p14:sldId id="493"/>
            <p14:sldId id="494"/>
            <p14:sldId id="362"/>
            <p14:sldId id="495"/>
            <p14:sldId id="497"/>
            <p14:sldId id="498"/>
            <p14:sldId id="499"/>
            <p14:sldId id="500"/>
            <p14:sldId id="502"/>
            <p14:sldId id="504"/>
            <p14:sldId id="506"/>
            <p14:sldId id="522"/>
            <p14:sldId id="523"/>
            <p14:sldId id="524"/>
            <p14:sldId id="525"/>
            <p14:sldId id="526"/>
            <p14:sldId id="527"/>
            <p14:sldId id="528"/>
            <p14:sldId id="529"/>
            <p14:sldId id="530"/>
            <p14:sldId id="531"/>
            <p14:sldId id="532"/>
            <p14:sldId id="533"/>
            <p14:sldId id="534"/>
            <p14:sldId id="536"/>
            <p14:sldId id="537"/>
            <p14:sldId id="388"/>
            <p14:sldId id="389"/>
            <p14:sldId id="387"/>
            <p14:sldId id="383"/>
            <p14:sldId id="382"/>
            <p14:sldId id="538"/>
            <p14:sldId id="539"/>
            <p14:sldId id="385"/>
            <p14:sldId id="540"/>
            <p14:sldId id="386"/>
            <p14:sldId id="541"/>
            <p14:sldId id="384"/>
            <p14:sldId id="390"/>
            <p14:sldId id="39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7" autoAdjust="0"/>
    <p:restoredTop sz="92771" autoAdjust="0"/>
  </p:normalViewPr>
  <p:slideViewPr>
    <p:cSldViewPr snapToGrid="0">
      <p:cViewPr varScale="1">
        <p:scale>
          <a:sx n="80" d="100"/>
          <a:sy n="80" d="100"/>
        </p:scale>
        <p:origin x="84" y="5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font" Target="fonts/font6.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font" Target="fonts/font7.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viewProps" Target="view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font" Target="fonts/font13.fntdata"/><Relationship Id="rId172" Type="http://schemas.openxmlformats.org/officeDocument/2006/relationships/font" Target="fonts/font8.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font" Target="fonts/font14.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10.fntdata"/><Relationship Id="rId179" Type="http://schemas.openxmlformats.org/officeDocument/2006/relationships/font" Target="fonts/font15.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notesMaster" Target="notesMasters/notesMaster1.xml"/><Relationship Id="rId169"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font" Target="fonts/font16.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font" Target="fonts/font11.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font" Target="fonts/font1.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font" Target="fonts/font12.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font" Target="fonts/font2.fntdata"/><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4DA18-2E0C-42AF-99BB-CB5BB8261BB3}" type="doc">
      <dgm:prSet loTypeId="urn:microsoft.com/office/officeart/2005/8/layout/process5" loCatId="process" qsTypeId="urn:microsoft.com/office/officeart/2005/8/quickstyle/3d1" qsCatId="3D" csTypeId="urn:microsoft.com/office/officeart/2005/8/colors/accent1_2" csCatId="accent1" phldr="1"/>
      <dgm:spPr/>
      <dgm:t>
        <a:bodyPr/>
        <a:lstStyle/>
        <a:p>
          <a:endParaRPr lang="en-US"/>
        </a:p>
      </dgm:t>
    </dgm:pt>
    <dgm:pt modelId="{B9F6D9B2-9064-4CB1-932C-A16D1E448DAB}">
      <dgm:prSet phldrT="[Text]" custT="1"/>
      <dgm:spPr/>
      <dgm:t>
        <a:bodyPr/>
        <a:lstStyle/>
        <a:p>
          <a:r>
            <a:rPr lang="fa-IR" sz="2000" dirty="0">
              <a:cs typeface="B Zar" panose="00000400000000000000" pitchFamily="2" charset="-78"/>
            </a:rPr>
            <a:t>ثبت متن و اجزای مربوط در سایت مجله</a:t>
          </a:r>
          <a:endParaRPr lang="en-US" sz="2000" dirty="0">
            <a:cs typeface="B Zar" panose="00000400000000000000" pitchFamily="2" charset="-78"/>
          </a:endParaRPr>
        </a:p>
      </dgm:t>
    </dgm:pt>
    <dgm:pt modelId="{69FB94D3-E629-4D7A-B763-B50DE61EEF3C}" type="parTrans" cxnId="{CFCB915F-0479-4DFC-93EE-E8AF955F99CE}">
      <dgm:prSet/>
      <dgm:spPr/>
      <dgm:t>
        <a:bodyPr/>
        <a:lstStyle/>
        <a:p>
          <a:endParaRPr lang="en-US" sz="2800">
            <a:cs typeface="B Koodak" panose="00000700000000000000" pitchFamily="2" charset="-78"/>
          </a:endParaRPr>
        </a:p>
      </dgm:t>
    </dgm:pt>
    <dgm:pt modelId="{BC06713B-55E9-4DCF-83E1-6FCD959BF94C}" type="sibTrans" cxnId="{CFCB915F-0479-4DFC-93EE-E8AF955F99CE}">
      <dgm:prSet custT="1"/>
      <dgm:spPr/>
      <dgm:t>
        <a:bodyPr/>
        <a:lstStyle/>
        <a:p>
          <a:endParaRPr lang="en-US" sz="1200">
            <a:cs typeface="B Koodak" panose="00000700000000000000" pitchFamily="2" charset="-78"/>
          </a:endParaRPr>
        </a:p>
      </dgm:t>
    </dgm:pt>
    <dgm:pt modelId="{794A9C89-A83E-43C6-AA00-A4FA1D9CE827}">
      <dgm:prSet phldrT="[Text]" custT="1"/>
      <dgm:spPr/>
      <dgm:t>
        <a:bodyPr/>
        <a:lstStyle/>
        <a:p>
          <a:r>
            <a:rPr lang="fa-IR" sz="2000" dirty="0">
              <a:cs typeface="B Zar" panose="00000400000000000000" pitchFamily="2" charset="-78"/>
            </a:rPr>
            <a:t>ارزیابی اولیه توسط دفتر مجله از نظر شکلی</a:t>
          </a:r>
          <a:endParaRPr lang="en-US" sz="2000" dirty="0">
            <a:cs typeface="B Zar" panose="00000400000000000000" pitchFamily="2" charset="-78"/>
          </a:endParaRPr>
        </a:p>
      </dgm:t>
    </dgm:pt>
    <dgm:pt modelId="{6DFCC078-6BD3-41BF-BE8C-6ABAF57CB2B0}" type="parTrans" cxnId="{9D55D554-2589-414B-88E3-65CBCB7DFFC7}">
      <dgm:prSet/>
      <dgm:spPr/>
      <dgm:t>
        <a:bodyPr/>
        <a:lstStyle/>
        <a:p>
          <a:endParaRPr lang="en-US" sz="2800">
            <a:cs typeface="B Koodak" panose="00000700000000000000" pitchFamily="2" charset="-78"/>
          </a:endParaRPr>
        </a:p>
      </dgm:t>
    </dgm:pt>
    <dgm:pt modelId="{C1F103EC-3F20-44A4-BA71-C5976962BECD}" type="sibTrans" cxnId="{9D55D554-2589-414B-88E3-65CBCB7DFFC7}">
      <dgm:prSet custT="1"/>
      <dgm:spPr/>
      <dgm:t>
        <a:bodyPr/>
        <a:lstStyle/>
        <a:p>
          <a:endParaRPr lang="en-US" sz="1200">
            <a:cs typeface="B Koodak" panose="00000700000000000000" pitchFamily="2" charset="-78"/>
          </a:endParaRPr>
        </a:p>
      </dgm:t>
    </dgm:pt>
    <dgm:pt modelId="{7D01BA26-6D2A-4CF3-BA18-1D90330797AB}">
      <dgm:prSet phldrT="[Text]" custT="1"/>
      <dgm:spPr/>
      <dgm:t>
        <a:bodyPr/>
        <a:lstStyle/>
        <a:p>
          <a:r>
            <a:rPr lang="fa-IR" sz="2000" dirty="0">
              <a:cs typeface="B Zar" panose="00000400000000000000" pitchFamily="2" charset="-78"/>
            </a:rPr>
            <a:t>ارزیابی اولیه محتوا توسط ادیتورهای مجله</a:t>
          </a:r>
          <a:endParaRPr lang="en-US" sz="2000" dirty="0">
            <a:cs typeface="B Zar" panose="00000400000000000000" pitchFamily="2" charset="-78"/>
          </a:endParaRPr>
        </a:p>
      </dgm:t>
    </dgm:pt>
    <dgm:pt modelId="{10B57F04-AAB3-44A0-B87E-C9BE65D05139}" type="parTrans" cxnId="{26D0AAF4-DB20-4B9E-8937-C562D13B2FD2}">
      <dgm:prSet/>
      <dgm:spPr/>
      <dgm:t>
        <a:bodyPr/>
        <a:lstStyle/>
        <a:p>
          <a:endParaRPr lang="en-US" sz="2800">
            <a:cs typeface="B Koodak" panose="00000700000000000000" pitchFamily="2" charset="-78"/>
          </a:endParaRPr>
        </a:p>
      </dgm:t>
    </dgm:pt>
    <dgm:pt modelId="{489ACD69-7DCB-4E36-87DB-863F4C5D420C}" type="sibTrans" cxnId="{26D0AAF4-DB20-4B9E-8937-C562D13B2FD2}">
      <dgm:prSet custT="1"/>
      <dgm:spPr/>
      <dgm:t>
        <a:bodyPr/>
        <a:lstStyle/>
        <a:p>
          <a:endParaRPr lang="en-US" sz="1200">
            <a:cs typeface="B Koodak" panose="00000700000000000000" pitchFamily="2" charset="-78"/>
          </a:endParaRPr>
        </a:p>
      </dgm:t>
    </dgm:pt>
    <dgm:pt modelId="{3AF0B572-9550-476D-9E0E-40E7B559DEA7}">
      <dgm:prSet phldrT="[Text]" custT="1"/>
      <dgm:spPr/>
      <dgm:t>
        <a:bodyPr/>
        <a:lstStyle/>
        <a:p>
          <a:r>
            <a:rPr lang="fa-IR" sz="2000" dirty="0">
              <a:cs typeface="B Zar" panose="00000400000000000000" pitchFamily="2" charset="-78"/>
            </a:rPr>
            <a:t>ارسال مقاله به داوران</a:t>
          </a:r>
          <a:endParaRPr lang="en-US" sz="2000" dirty="0">
            <a:cs typeface="B Zar" panose="00000400000000000000" pitchFamily="2" charset="-78"/>
          </a:endParaRPr>
        </a:p>
      </dgm:t>
    </dgm:pt>
    <dgm:pt modelId="{68B723A8-5A74-4490-8880-7F2240AD8290}" type="parTrans" cxnId="{617367E1-31BF-4EB4-899E-0EC182022FE9}">
      <dgm:prSet/>
      <dgm:spPr/>
      <dgm:t>
        <a:bodyPr/>
        <a:lstStyle/>
        <a:p>
          <a:endParaRPr lang="en-US" sz="2800">
            <a:cs typeface="B Koodak" panose="00000700000000000000" pitchFamily="2" charset="-78"/>
          </a:endParaRPr>
        </a:p>
      </dgm:t>
    </dgm:pt>
    <dgm:pt modelId="{5CC34397-9686-44F1-911D-42E65E39C34E}" type="sibTrans" cxnId="{617367E1-31BF-4EB4-899E-0EC182022FE9}">
      <dgm:prSet custT="1"/>
      <dgm:spPr/>
      <dgm:t>
        <a:bodyPr/>
        <a:lstStyle/>
        <a:p>
          <a:endParaRPr lang="en-US" sz="1200">
            <a:cs typeface="B Koodak" panose="00000700000000000000" pitchFamily="2" charset="-78"/>
          </a:endParaRPr>
        </a:p>
      </dgm:t>
    </dgm:pt>
    <dgm:pt modelId="{009B7AFC-30E8-4B47-99FF-9A65122A1B10}">
      <dgm:prSet phldrT="[Text]" custT="1"/>
      <dgm:spPr/>
      <dgm:t>
        <a:bodyPr/>
        <a:lstStyle/>
        <a:p>
          <a:r>
            <a:rPr lang="fa-IR" sz="2000" dirty="0">
              <a:cs typeface="B Zar" panose="00000400000000000000" pitchFamily="2" charset="-78"/>
            </a:rPr>
            <a:t>تجمیع نظرات داوران در دفتر مجله توسط ادیتور مرتبط</a:t>
          </a:r>
          <a:endParaRPr lang="en-US" sz="2000" dirty="0">
            <a:cs typeface="B Zar" panose="00000400000000000000" pitchFamily="2" charset="-78"/>
          </a:endParaRPr>
        </a:p>
      </dgm:t>
    </dgm:pt>
    <dgm:pt modelId="{EA17D57D-F24D-4B0F-A176-289B3DBB85A9}" type="parTrans" cxnId="{077EB8F8-AC5D-450A-8A9B-8E036B69F752}">
      <dgm:prSet/>
      <dgm:spPr/>
      <dgm:t>
        <a:bodyPr/>
        <a:lstStyle/>
        <a:p>
          <a:endParaRPr lang="en-US" sz="2800">
            <a:cs typeface="B Koodak" panose="00000700000000000000" pitchFamily="2" charset="-78"/>
          </a:endParaRPr>
        </a:p>
      </dgm:t>
    </dgm:pt>
    <dgm:pt modelId="{7C5A4E14-3201-4A65-B946-DFF98A8DE981}" type="sibTrans" cxnId="{077EB8F8-AC5D-450A-8A9B-8E036B69F752}">
      <dgm:prSet custT="1"/>
      <dgm:spPr/>
      <dgm:t>
        <a:bodyPr/>
        <a:lstStyle/>
        <a:p>
          <a:endParaRPr lang="en-US" sz="1200">
            <a:cs typeface="B Koodak" panose="00000700000000000000" pitchFamily="2" charset="-78"/>
          </a:endParaRPr>
        </a:p>
      </dgm:t>
    </dgm:pt>
    <dgm:pt modelId="{1CA64851-C82C-4DB7-AEB2-F25B5237B197}">
      <dgm:prSet phldrT="[Text]" custT="1"/>
      <dgm:spPr/>
      <dgm:t>
        <a:bodyPr/>
        <a:lstStyle/>
        <a:p>
          <a:r>
            <a:rPr lang="fa-IR" sz="2000" dirty="0">
              <a:cs typeface="B Zar" panose="00000400000000000000" pitchFamily="2" charset="-78"/>
            </a:rPr>
            <a:t>ارسال نظرات به نویسندگان</a:t>
          </a:r>
        </a:p>
      </dgm:t>
    </dgm:pt>
    <dgm:pt modelId="{9EFC5B85-FAE2-41DB-9995-1B42B0BACF06}" type="parTrans" cxnId="{50B557BE-1DA0-491E-BFF8-09E87E639169}">
      <dgm:prSet/>
      <dgm:spPr/>
      <dgm:t>
        <a:bodyPr/>
        <a:lstStyle/>
        <a:p>
          <a:endParaRPr lang="en-US" sz="2800">
            <a:cs typeface="B Koodak" panose="00000700000000000000" pitchFamily="2" charset="-78"/>
          </a:endParaRPr>
        </a:p>
      </dgm:t>
    </dgm:pt>
    <dgm:pt modelId="{98193A07-0707-4967-9FCE-5DBCCA42C165}" type="sibTrans" cxnId="{50B557BE-1DA0-491E-BFF8-09E87E639169}">
      <dgm:prSet custT="1"/>
      <dgm:spPr/>
      <dgm:t>
        <a:bodyPr/>
        <a:lstStyle/>
        <a:p>
          <a:endParaRPr lang="en-US" sz="1200">
            <a:cs typeface="B Koodak" panose="00000700000000000000" pitchFamily="2" charset="-78"/>
          </a:endParaRPr>
        </a:p>
      </dgm:t>
    </dgm:pt>
    <dgm:pt modelId="{1ED60F33-EE0F-456A-9D72-97677427BA8F}">
      <dgm:prSet phldrT="[Text]" custT="1"/>
      <dgm:spPr/>
      <dgm:t>
        <a:bodyPr/>
        <a:lstStyle/>
        <a:p>
          <a:r>
            <a:rPr lang="fa-IR" sz="2000" dirty="0">
              <a:cs typeface="B Zar" panose="00000400000000000000" pitchFamily="2" charset="-78"/>
            </a:rPr>
            <a:t>اصلاح و پاسخ به نقطه نظرات دریافتی  توسط نویسندگان</a:t>
          </a:r>
        </a:p>
      </dgm:t>
    </dgm:pt>
    <dgm:pt modelId="{AA1A2002-0706-481D-BCBC-C2AC19DC5C21}" type="parTrans" cxnId="{D347700C-5FBE-4F89-BE0A-FCEB234557B0}">
      <dgm:prSet/>
      <dgm:spPr/>
      <dgm:t>
        <a:bodyPr/>
        <a:lstStyle/>
        <a:p>
          <a:endParaRPr lang="en-US" sz="2800">
            <a:cs typeface="B Koodak" panose="00000700000000000000" pitchFamily="2" charset="-78"/>
          </a:endParaRPr>
        </a:p>
      </dgm:t>
    </dgm:pt>
    <dgm:pt modelId="{B256A323-CD58-412C-97D5-39BD14B29573}" type="sibTrans" cxnId="{D347700C-5FBE-4F89-BE0A-FCEB234557B0}">
      <dgm:prSet custT="1"/>
      <dgm:spPr/>
      <dgm:t>
        <a:bodyPr/>
        <a:lstStyle/>
        <a:p>
          <a:endParaRPr lang="en-US" sz="1200">
            <a:cs typeface="B Koodak" panose="00000700000000000000" pitchFamily="2" charset="-78"/>
          </a:endParaRPr>
        </a:p>
      </dgm:t>
    </dgm:pt>
    <dgm:pt modelId="{1D54CB65-ECCD-48F0-97C7-AAD823699BEB}">
      <dgm:prSet phldrT="[Text]" custT="1"/>
      <dgm:spPr/>
      <dgm:t>
        <a:bodyPr/>
        <a:lstStyle/>
        <a:p>
          <a:r>
            <a:rPr lang="fa-IR" sz="2000" dirty="0">
              <a:cs typeface="B Zar" panose="00000400000000000000" pitchFamily="2" charset="-78"/>
            </a:rPr>
            <a:t>تایید مقاله توسط ادیتور یا ارسال به داوران برای نظر نهایی</a:t>
          </a:r>
        </a:p>
      </dgm:t>
    </dgm:pt>
    <dgm:pt modelId="{D4C780AB-9BE4-48CE-B6B2-64A5A4CA9BE9}" type="parTrans" cxnId="{0978B416-B905-48D3-9304-B4E75387E482}">
      <dgm:prSet/>
      <dgm:spPr/>
      <dgm:t>
        <a:bodyPr/>
        <a:lstStyle/>
        <a:p>
          <a:endParaRPr lang="en-US" sz="2800">
            <a:cs typeface="B Koodak" panose="00000700000000000000" pitchFamily="2" charset="-78"/>
          </a:endParaRPr>
        </a:p>
      </dgm:t>
    </dgm:pt>
    <dgm:pt modelId="{3EC21A66-50E1-46E5-9FA5-249A11F21DBB}" type="sibTrans" cxnId="{0978B416-B905-48D3-9304-B4E75387E482}">
      <dgm:prSet custT="1"/>
      <dgm:spPr/>
      <dgm:t>
        <a:bodyPr/>
        <a:lstStyle/>
        <a:p>
          <a:endParaRPr lang="en-US" sz="1200">
            <a:cs typeface="B Koodak" panose="00000700000000000000" pitchFamily="2" charset="-78"/>
          </a:endParaRPr>
        </a:p>
      </dgm:t>
    </dgm:pt>
    <dgm:pt modelId="{CF1175C0-4CE5-4A1E-B96C-411326DAD397}">
      <dgm:prSet phldrT="[Text]" custT="1"/>
      <dgm:spPr/>
      <dgm:t>
        <a:bodyPr/>
        <a:lstStyle/>
        <a:p>
          <a:r>
            <a:rPr lang="fa-IR" sz="1600" dirty="0">
              <a:cs typeface="B Zar" panose="00000400000000000000" pitchFamily="2" charset="-78"/>
            </a:rPr>
            <a:t>در صورت تایید ارسال تاییدیه  به نویسندگان و شروع فرآیند تنظیم متن برای انتشار</a:t>
          </a:r>
        </a:p>
      </dgm:t>
    </dgm:pt>
    <dgm:pt modelId="{C4F957F0-6C30-4DE4-B2EA-6DD33DED96AB}" type="parTrans" cxnId="{49D0F713-F0DE-420B-966E-015522954B1B}">
      <dgm:prSet/>
      <dgm:spPr/>
      <dgm:t>
        <a:bodyPr/>
        <a:lstStyle/>
        <a:p>
          <a:endParaRPr lang="en-US" sz="2800">
            <a:cs typeface="B Koodak" panose="00000700000000000000" pitchFamily="2" charset="-78"/>
          </a:endParaRPr>
        </a:p>
      </dgm:t>
    </dgm:pt>
    <dgm:pt modelId="{EDAED611-1024-465E-8EE4-6653629D2354}" type="sibTrans" cxnId="{49D0F713-F0DE-420B-966E-015522954B1B}">
      <dgm:prSet custT="1"/>
      <dgm:spPr/>
      <dgm:t>
        <a:bodyPr/>
        <a:lstStyle/>
        <a:p>
          <a:endParaRPr lang="en-US" sz="1200">
            <a:cs typeface="B Koodak" panose="00000700000000000000" pitchFamily="2" charset="-78"/>
          </a:endParaRPr>
        </a:p>
      </dgm:t>
    </dgm:pt>
    <dgm:pt modelId="{9DD55081-BB36-4FF2-9E6F-0C48A8DDD8C3}">
      <dgm:prSet phldrT="[Text]" custT="1"/>
      <dgm:spPr/>
      <dgm:t>
        <a:bodyPr/>
        <a:lstStyle/>
        <a:p>
          <a:r>
            <a:rPr lang="fa-IR" sz="2000" dirty="0">
              <a:cs typeface="B Zar" panose="00000400000000000000" pitchFamily="2" charset="-78"/>
            </a:rPr>
            <a:t>تماس با نویسندگان برای تکمیل فرم‌های خاص و یا پاسخ به نیازهای انتشارات</a:t>
          </a:r>
        </a:p>
      </dgm:t>
    </dgm:pt>
    <dgm:pt modelId="{B35356BC-24F0-421D-AF9C-DF492915EFB2}" type="parTrans" cxnId="{541294CA-0C90-40C1-B1FF-169E53C95DD1}">
      <dgm:prSet/>
      <dgm:spPr/>
      <dgm:t>
        <a:bodyPr/>
        <a:lstStyle/>
        <a:p>
          <a:endParaRPr lang="en-US" sz="2800">
            <a:cs typeface="B Koodak" panose="00000700000000000000" pitchFamily="2" charset="-78"/>
          </a:endParaRPr>
        </a:p>
      </dgm:t>
    </dgm:pt>
    <dgm:pt modelId="{73389D53-D1FE-4FB5-9380-7C25D31C7C61}" type="sibTrans" cxnId="{541294CA-0C90-40C1-B1FF-169E53C95DD1}">
      <dgm:prSet custT="1"/>
      <dgm:spPr/>
      <dgm:t>
        <a:bodyPr/>
        <a:lstStyle/>
        <a:p>
          <a:endParaRPr lang="en-US" sz="1200">
            <a:cs typeface="B Koodak" panose="00000700000000000000" pitchFamily="2" charset="-78"/>
          </a:endParaRPr>
        </a:p>
      </dgm:t>
    </dgm:pt>
    <dgm:pt modelId="{6DF216F5-F72A-4019-AE44-AEB606C49278}">
      <dgm:prSet phldrT="[Text]" custT="1"/>
      <dgm:spPr/>
      <dgm:t>
        <a:bodyPr/>
        <a:lstStyle/>
        <a:p>
          <a:r>
            <a:rPr lang="fa-IR" sz="2000" dirty="0">
              <a:cs typeface="B Zar" panose="00000400000000000000" pitchFamily="2" charset="-78"/>
            </a:rPr>
            <a:t>انتشار مقاله در سایتهای اصلی ملی و بین‌المللی و در سایت مجله‎‌</a:t>
          </a:r>
        </a:p>
      </dgm:t>
    </dgm:pt>
    <dgm:pt modelId="{9DE4CE8D-1C3E-41D7-AD12-F681D4716D4A}" type="parTrans" cxnId="{C091A949-CF0B-4F35-B19B-82F46720CBEE}">
      <dgm:prSet/>
      <dgm:spPr/>
      <dgm:t>
        <a:bodyPr/>
        <a:lstStyle/>
        <a:p>
          <a:endParaRPr lang="en-US" sz="2800">
            <a:cs typeface="B Koodak" panose="00000700000000000000" pitchFamily="2" charset="-78"/>
          </a:endParaRPr>
        </a:p>
      </dgm:t>
    </dgm:pt>
    <dgm:pt modelId="{0BDDE380-3E21-4DD3-915E-D3559B6D100A}" type="sibTrans" cxnId="{C091A949-CF0B-4F35-B19B-82F46720CBEE}">
      <dgm:prSet custT="1"/>
      <dgm:spPr/>
      <dgm:t>
        <a:bodyPr/>
        <a:lstStyle/>
        <a:p>
          <a:endParaRPr lang="en-US" sz="1200">
            <a:cs typeface="B Koodak" panose="00000700000000000000" pitchFamily="2" charset="-78"/>
          </a:endParaRPr>
        </a:p>
      </dgm:t>
    </dgm:pt>
    <dgm:pt modelId="{128DFE06-BAFD-4C1E-9610-44CC8C05FB95}">
      <dgm:prSet phldrT="[Text]" custT="1"/>
      <dgm:spPr/>
      <dgm:t>
        <a:bodyPr/>
        <a:lstStyle/>
        <a:p>
          <a:pPr rtl="1"/>
          <a:r>
            <a:rPr lang="fa-IR" sz="1800" dirty="0">
              <a:cs typeface="B Zar" panose="00000400000000000000" pitchFamily="2" charset="-78"/>
            </a:rPr>
            <a:t>پیگیری‌های بعد از انتشار مانند پاسخ به سوالات و یا مقالات کامنتری که در خصوص مقاله نوشته می‌شود</a:t>
          </a:r>
        </a:p>
      </dgm:t>
    </dgm:pt>
    <dgm:pt modelId="{23E8956C-F953-4102-9A6F-2E349A30D570}" type="parTrans" cxnId="{60D15813-17A9-4951-A057-01D336AF2F3D}">
      <dgm:prSet/>
      <dgm:spPr/>
      <dgm:t>
        <a:bodyPr/>
        <a:lstStyle/>
        <a:p>
          <a:endParaRPr lang="en-US" sz="2800"/>
        </a:p>
      </dgm:t>
    </dgm:pt>
    <dgm:pt modelId="{098AD72F-AD47-483B-95C1-D05C76E63F15}" type="sibTrans" cxnId="{60D15813-17A9-4951-A057-01D336AF2F3D}">
      <dgm:prSet/>
      <dgm:spPr/>
      <dgm:t>
        <a:bodyPr/>
        <a:lstStyle/>
        <a:p>
          <a:endParaRPr lang="en-US" sz="2800"/>
        </a:p>
      </dgm:t>
    </dgm:pt>
    <dgm:pt modelId="{B658046D-292C-4995-88A9-963220CE4A2D}" type="pres">
      <dgm:prSet presAssocID="{7AE4DA18-2E0C-42AF-99BB-CB5BB8261BB3}" presName="diagram" presStyleCnt="0">
        <dgm:presLayoutVars>
          <dgm:dir/>
          <dgm:resizeHandles val="exact"/>
        </dgm:presLayoutVars>
      </dgm:prSet>
      <dgm:spPr/>
    </dgm:pt>
    <dgm:pt modelId="{1E1CB8C7-CB7C-410D-9212-316071945994}" type="pres">
      <dgm:prSet presAssocID="{B9F6D9B2-9064-4CB1-932C-A16D1E448DAB}" presName="node" presStyleLbl="node1" presStyleIdx="0" presStyleCnt="12">
        <dgm:presLayoutVars>
          <dgm:bulletEnabled val="1"/>
        </dgm:presLayoutVars>
      </dgm:prSet>
      <dgm:spPr/>
    </dgm:pt>
    <dgm:pt modelId="{0BAB221F-06A0-4FEC-817F-481DC072AF00}" type="pres">
      <dgm:prSet presAssocID="{BC06713B-55E9-4DCF-83E1-6FCD959BF94C}" presName="sibTrans" presStyleLbl="sibTrans2D1" presStyleIdx="0" presStyleCnt="11"/>
      <dgm:spPr/>
    </dgm:pt>
    <dgm:pt modelId="{3B3DA645-9C7A-4C31-9FEF-93ED030C9A8D}" type="pres">
      <dgm:prSet presAssocID="{BC06713B-55E9-4DCF-83E1-6FCD959BF94C}" presName="connectorText" presStyleLbl="sibTrans2D1" presStyleIdx="0" presStyleCnt="11"/>
      <dgm:spPr/>
    </dgm:pt>
    <dgm:pt modelId="{62727CD8-0246-4757-8E2D-FCC39D598691}" type="pres">
      <dgm:prSet presAssocID="{794A9C89-A83E-43C6-AA00-A4FA1D9CE827}" presName="node" presStyleLbl="node1" presStyleIdx="1" presStyleCnt="12">
        <dgm:presLayoutVars>
          <dgm:bulletEnabled val="1"/>
        </dgm:presLayoutVars>
      </dgm:prSet>
      <dgm:spPr/>
    </dgm:pt>
    <dgm:pt modelId="{0EA92D68-FDB0-4E8E-9101-095A4D95A203}" type="pres">
      <dgm:prSet presAssocID="{C1F103EC-3F20-44A4-BA71-C5976962BECD}" presName="sibTrans" presStyleLbl="sibTrans2D1" presStyleIdx="1" presStyleCnt="11"/>
      <dgm:spPr/>
    </dgm:pt>
    <dgm:pt modelId="{257178E8-03F0-45F8-99A7-64C51D75C52D}" type="pres">
      <dgm:prSet presAssocID="{C1F103EC-3F20-44A4-BA71-C5976962BECD}" presName="connectorText" presStyleLbl="sibTrans2D1" presStyleIdx="1" presStyleCnt="11"/>
      <dgm:spPr/>
    </dgm:pt>
    <dgm:pt modelId="{6FC13451-20EE-41B7-87B1-50E153E56D6B}" type="pres">
      <dgm:prSet presAssocID="{7D01BA26-6D2A-4CF3-BA18-1D90330797AB}" presName="node" presStyleLbl="node1" presStyleIdx="2" presStyleCnt="12">
        <dgm:presLayoutVars>
          <dgm:bulletEnabled val="1"/>
        </dgm:presLayoutVars>
      </dgm:prSet>
      <dgm:spPr/>
    </dgm:pt>
    <dgm:pt modelId="{75E4906D-B83F-4514-A848-3C814035434C}" type="pres">
      <dgm:prSet presAssocID="{489ACD69-7DCB-4E36-87DB-863F4C5D420C}" presName="sibTrans" presStyleLbl="sibTrans2D1" presStyleIdx="2" presStyleCnt="11"/>
      <dgm:spPr/>
    </dgm:pt>
    <dgm:pt modelId="{378EC1C0-A12E-4D18-A485-7DC3ECCAF89A}" type="pres">
      <dgm:prSet presAssocID="{489ACD69-7DCB-4E36-87DB-863F4C5D420C}" presName="connectorText" presStyleLbl="sibTrans2D1" presStyleIdx="2" presStyleCnt="11"/>
      <dgm:spPr/>
    </dgm:pt>
    <dgm:pt modelId="{A2812D17-566D-4179-9158-ACEDB642AF13}" type="pres">
      <dgm:prSet presAssocID="{3AF0B572-9550-476D-9E0E-40E7B559DEA7}" presName="node" presStyleLbl="node1" presStyleIdx="3" presStyleCnt="12">
        <dgm:presLayoutVars>
          <dgm:bulletEnabled val="1"/>
        </dgm:presLayoutVars>
      </dgm:prSet>
      <dgm:spPr/>
    </dgm:pt>
    <dgm:pt modelId="{85CF60E5-C3DF-4EC7-9BF2-3F6790810791}" type="pres">
      <dgm:prSet presAssocID="{5CC34397-9686-44F1-911D-42E65E39C34E}" presName="sibTrans" presStyleLbl="sibTrans2D1" presStyleIdx="3" presStyleCnt="11"/>
      <dgm:spPr/>
    </dgm:pt>
    <dgm:pt modelId="{1DD1731E-BB20-4E05-A335-516AC0FF6E49}" type="pres">
      <dgm:prSet presAssocID="{5CC34397-9686-44F1-911D-42E65E39C34E}" presName="connectorText" presStyleLbl="sibTrans2D1" presStyleIdx="3" presStyleCnt="11"/>
      <dgm:spPr/>
    </dgm:pt>
    <dgm:pt modelId="{7755B068-651F-4C78-8C09-6721F9869553}" type="pres">
      <dgm:prSet presAssocID="{009B7AFC-30E8-4B47-99FF-9A65122A1B10}" presName="node" presStyleLbl="node1" presStyleIdx="4" presStyleCnt="12">
        <dgm:presLayoutVars>
          <dgm:bulletEnabled val="1"/>
        </dgm:presLayoutVars>
      </dgm:prSet>
      <dgm:spPr/>
    </dgm:pt>
    <dgm:pt modelId="{23CCD830-E216-45EC-A61E-C13E44C0BAEE}" type="pres">
      <dgm:prSet presAssocID="{7C5A4E14-3201-4A65-B946-DFF98A8DE981}" presName="sibTrans" presStyleLbl="sibTrans2D1" presStyleIdx="4" presStyleCnt="11"/>
      <dgm:spPr/>
    </dgm:pt>
    <dgm:pt modelId="{E11538FF-0880-4F79-97AA-E8B7D7ECED66}" type="pres">
      <dgm:prSet presAssocID="{7C5A4E14-3201-4A65-B946-DFF98A8DE981}" presName="connectorText" presStyleLbl="sibTrans2D1" presStyleIdx="4" presStyleCnt="11"/>
      <dgm:spPr/>
    </dgm:pt>
    <dgm:pt modelId="{13EDED33-C624-4173-A821-D40D035072DA}" type="pres">
      <dgm:prSet presAssocID="{1CA64851-C82C-4DB7-AEB2-F25B5237B197}" presName="node" presStyleLbl="node1" presStyleIdx="5" presStyleCnt="12">
        <dgm:presLayoutVars>
          <dgm:bulletEnabled val="1"/>
        </dgm:presLayoutVars>
      </dgm:prSet>
      <dgm:spPr/>
    </dgm:pt>
    <dgm:pt modelId="{A8888A5B-AD34-49DF-B085-53B83EE76A93}" type="pres">
      <dgm:prSet presAssocID="{98193A07-0707-4967-9FCE-5DBCCA42C165}" presName="sibTrans" presStyleLbl="sibTrans2D1" presStyleIdx="5" presStyleCnt="11"/>
      <dgm:spPr/>
    </dgm:pt>
    <dgm:pt modelId="{3FCDC31C-F4CE-4038-85CE-DFFE10E2A0F4}" type="pres">
      <dgm:prSet presAssocID="{98193A07-0707-4967-9FCE-5DBCCA42C165}" presName="connectorText" presStyleLbl="sibTrans2D1" presStyleIdx="5" presStyleCnt="11"/>
      <dgm:spPr/>
    </dgm:pt>
    <dgm:pt modelId="{74D966E0-8415-48D2-AB20-170279F9412A}" type="pres">
      <dgm:prSet presAssocID="{1ED60F33-EE0F-456A-9D72-97677427BA8F}" presName="node" presStyleLbl="node1" presStyleIdx="6" presStyleCnt="12">
        <dgm:presLayoutVars>
          <dgm:bulletEnabled val="1"/>
        </dgm:presLayoutVars>
      </dgm:prSet>
      <dgm:spPr/>
    </dgm:pt>
    <dgm:pt modelId="{DFA669DB-6305-4BBD-A591-4242066E0807}" type="pres">
      <dgm:prSet presAssocID="{B256A323-CD58-412C-97D5-39BD14B29573}" presName="sibTrans" presStyleLbl="sibTrans2D1" presStyleIdx="6" presStyleCnt="11"/>
      <dgm:spPr/>
    </dgm:pt>
    <dgm:pt modelId="{B709398B-E32F-48CC-8350-E359AF4760C2}" type="pres">
      <dgm:prSet presAssocID="{B256A323-CD58-412C-97D5-39BD14B29573}" presName="connectorText" presStyleLbl="sibTrans2D1" presStyleIdx="6" presStyleCnt="11"/>
      <dgm:spPr/>
    </dgm:pt>
    <dgm:pt modelId="{74AADEB3-AB14-4B38-BDE8-3EC710AFFDE0}" type="pres">
      <dgm:prSet presAssocID="{1D54CB65-ECCD-48F0-97C7-AAD823699BEB}" presName="node" presStyleLbl="node1" presStyleIdx="7" presStyleCnt="12">
        <dgm:presLayoutVars>
          <dgm:bulletEnabled val="1"/>
        </dgm:presLayoutVars>
      </dgm:prSet>
      <dgm:spPr/>
    </dgm:pt>
    <dgm:pt modelId="{78E45D10-1771-423F-91F9-BCF71B692B44}" type="pres">
      <dgm:prSet presAssocID="{3EC21A66-50E1-46E5-9FA5-249A11F21DBB}" presName="sibTrans" presStyleLbl="sibTrans2D1" presStyleIdx="7" presStyleCnt="11"/>
      <dgm:spPr/>
    </dgm:pt>
    <dgm:pt modelId="{DE3E5C07-15C3-413B-A37F-F63EC3EEE954}" type="pres">
      <dgm:prSet presAssocID="{3EC21A66-50E1-46E5-9FA5-249A11F21DBB}" presName="connectorText" presStyleLbl="sibTrans2D1" presStyleIdx="7" presStyleCnt="11"/>
      <dgm:spPr/>
    </dgm:pt>
    <dgm:pt modelId="{63357FCB-F181-4631-99BE-7A002F842716}" type="pres">
      <dgm:prSet presAssocID="{CF1175C0-4CE5-4A1E-B96C-411326DAD397}" presName="node" presStyleLbl="node1" presStyleIdx="8" presStyleCnt="12">
        <dgm:presLayoutVars>
          <dgm:bulletEnabled val="1"/>
        </dgm:presLayoutVars>
      </dgm:prSet>
      <dgm:spPr/>
    </dgm:pt>
    <dgm:pt modelId="{43902F6B-E6E2-45F4-8DCC-49DA271BF06B}" type="pres">
      <dgm:prSet presAssocID="{EDAED611-1024-465E-8EE4-6653629D2354}" presName="sibTrans" presStyleLbl="sibTrans2D1" presStyleIdx="8" presStyleCnt="11"/>
      <dgm:spPr/>
    </dgm:pt>
    <dgm:pt modelId="{490E4968-0B76-4C4D-AB86-A50CA0640634}" type="pres">
      <dgm:prSet presAssocID="{EDAED611-1024-465E-8EE4-6653629D2354}" presName="connectorText" presStyleLbl="sibTrans2D1" presStyleIdx="8" presStyleCnt="11"/>
      <dgm:spPr/>
    </dgm:pt>
    <dgm:pt modelId="{BCE2DDF7-ED11-4257-8093-F8493D5CAA09}" type="pres">
      <dgm:prSet presAssocID="{9DD55081-BB36-4FF2-9E6F-0C48A8DDD8C3}" presName="node" presStyleLbl="node1" presStyleIdx="9" presStyleCnt="12">
        <dgm:presLayoutVars>
          <dgm:bulletEnabled val="1"/>
        </dgm:presLayoutVars>
      </dgm:prSet>
      <dgm:spPr/>
    </dgm:pt>
    <dgm:pt modelId="{20075F30-B6AE-4BBF-9C0B-F341FB7B07F9}" type="pres">
      <dgm:prSet presAssocID="{73389D53-D1FE-4FB5-9380-7C25D31C7C61}" presName="sibTrans" presStyleLbl="sibTrans2D1" presStyleIdx="9" presStyleCnt="11"/>
      <dgm:spPr/>
    </dgm:pt>
    <dgm:pt modelId="{5F3D535A-BB2B-45F6-8279-F0341954B0D3}" type="pres">
      <dgm:prSet presAssocID="{73389D53-D1FE-4FB5-9380-7C25D31C7C61}" presName="connectorText" presStyleLbl="sibTrans2D1" presStyleIdx="9" presStyleCnt="11"/>
      <dgm:spPr/>
    </dgm:pt>
    <dgm:pt modelId="{85EFFA4A-03E8-485D-A49F-E2BE42D21A02}" type="pres">
      <dgm:prSet presAssocID="{6DF216F5-F72A-4019-AE44-AEB606C49278}" presName="node" presStyleLbl="node1" presStyleIdx="10" presStyleCnt="12">
        <dgm:presLayoutVars>
          <dgm:bulletEnabled val="1"/>
        </dgm:presLayoutVars>
      </dgm:prSet>
      <dgm:spPr/>
    </dgm:pt>
    <dgm:pt modelId="{8F527933-A8DA-41A3-AC4F-839ADDFC5120}" type="pres">
      <dgm:prSet presAssocID="{0BDDE380-3E21-4DD3-915E-D3559B6D100A}" presName="sibTrans" presStyleLbl="sibTrans2D1" presStyleIdx="10" presStyleCnt="11"/>
      <dgm:spPr/>
    </dgm:pt>
    <dgm:pt modelId="{539F56FC-99EE-48BD-9345-926AA2C62398}" type="pres">
      <dgm:prSet presAssocID="{0BDDE380-3E21-4DD3-915E-D3559B6D100A}" presName="connectorText" presStyleLbl="sibTrans2D1" presStyleIdx="10" presStyleCnt="11"/>
      <dgm:spPr/>
    </dgm:pt>
    <dgm:pt modelId="{A3629F4F-74E3-4059-9681-83D263929FBE}" type="pres">
      <dgm:prSet presAssocID="{128DFE06-BAFD-4C1E-9610-44CC8C05FB95}" presName="node" presStyleLbl="node1" presStyleIdx="11" presStyleCnt="12">
        <dgm:presLayoutVars>
          <dgm:bulletEnabled val="1"/>
        </dgm:presLayoutVars>
      </dgm:prSet>
      <dgm:spPr/>
    </dgm:pt>
  </dgm:ptLst>
  <dgm:cxnLst>
    <dgm:cxn modelId="{EEE53805-DE9C-4E2B-A03E-745E5A8AD75A}" type="presOf" srcId="{489ACD69-7DCB-4E36-87DB-863F4C5D420C}" destId="{75E4906D-B83F-4514-A848-3C814035434C}" srcOrd="0" destOrd="0" presId="urn:microsoft.com/office/officeart/2005/8/layout/process5"/>
    <dgm:cxn modelId="{D9CACE09-3517-413A-BB7D-237CE10B56B8}" type="presOf" srcId="{9DD55081-BB36-4FF2-9E6F-0C48A8DDD8C3}" destId="{BCE2DDF7-ED11-4257-8093-F8493D5CAA09}" srcOrd="0" destOrd="0" presId="urn:microsoft.com/office/officeart/2005/8/layout/process5"/>
    <dgm:cxn modelId="{D347700C-5FBE-4F89-BE0A-FCEB234557B0}" srcId="{7AE4DA18-2E0C-42AF-99BB-CB5BB8261BB3}" destId="{1ED60F33-EE0F-456A-9D72-97677427BA8F}" srcOrd="6" destOrd="0" parTransId="{AA1A2002-0706-481D-BCBC-C2AC19DC5C21}" sibTransId="{B256A323-CD58-412C-97D5-39BD14B29573}"/>
    <dgm:cxn modelId="{B317E80F-4E95-413C-A02F-8E3509342C89}" type="presOf" srcId="{5CC34397-9686-44F1-911D-42E65E39C34E}" destId="{85CF60E5-C3DF-4EC7-9BF2-3F6790810791}" srcOrd="0" destOrd="0" presId="urn:microsoft.com/office/officeart/2005/8/layout/process5"/>
    <dgm:cxn modelId="{60D15813-17A9-4951-A057-01D336AF2F3D}" srcId="{7AE4DA18-2E0C-42AF-99BB-CB5BB8261BB3}" destId="{128DFE06-BAFD-4C1E-9610-44CC8C05FB95}" srcOrd="11" destOrd="0" parTransId="{23E8956C-F953-4102-9A6F-2E349A30D570}" sibTransId="{098AD72F-AD47-483B-95C1-D05C76E63F15}"/>
    <dgm:cxn modelId="{49D0F713-F0DE-420B-966E-015522954B1B}" srcId="{7AE4DA18-2E0C-42AF-99BB-CB5BB8261BB3}" destId="{CF1175C0-4CE5-4A1E-B96C-411326DAD397}" srcOrd="8" destOrd="0" parTransId="{C4F957F0-6C30-4DE4-B2EA-6DD33DED96AB}" sibTransId="{EDAED611-1024-465E-8EE4-6653629D2354}"/>
    <dgm:cxn modelId="{0978B416-B905-48D3-9304-B4E75387E482}" srcId="{7AE4DA18-2E0C-42AF-99BB-CB5BB8261BB3}" destId="{1D54CB65-ECCD-48F0-97C7-AAD823699BEB}" srcOrd="7" destOrd="0" parTransId="{D4C780AB-9BE4-48CE-B6B2-64A5A4CA9BE9}" sibTransId="{3EC21A66-50E1-46E5-9FA5-249A11F21DBB}"/>
    <dgm:cxn modelId="{EF548617-FC47-4EB2-825A-6E00D5D48734}" type="presOf" srcId="{73389D53-D1FE-4FB5-9380-7C25D31C7C61}" destId="{20075F30-B6AE-4BBF-9C0B-F341FB7B07F9}" srcOrd="0" destOrd="0" presId="urn:microsoft.com/office/officeart/2005/8/layout/process5"/>
    <dgm:cxn modelId="{C1394B1A-4989-475C-AA26-55686B9D2D26}" type="presOf" srcId="{B9F6D9B2-9064-4CB1-932C-A16D1E448DAB}" destId="{1E1CB8C7-CB7C-410D-9212-316071945994}" srcOrd="0" destOrd="0" presId="urn:microsoft.com/office/officeart/2005/8/layout/process5"/>
    <dgm:cxn modelId="{673B181E-B1CA-47B7-A939-70A6CED9946D}" type="presOf" srcId="{128DFE06-BAFD-4C1E-9610-44CC8C05FB95}" destId="{A3629F4F-74E3-4059-9681-83D263929FBE}" srcOrd="0" destOrd="0" presId="urn:microsoft.com/office/officeart/2005/8/layout/process5"/>
    <dgm:cxn modelId="{608EC733-E6B7-44FC-A170-71673DAA008C}" type="presOf" srcId="{98193A07-0707-4967-9FCE-5DBCCA42C165}" destId="{A8888A5B-AD34-49DF-B085-53B83EE76A93}" srcOrd="0" destOrd="0" presId="urn:microsoft.com/office/officeart/2005/8/layout/process5"/>
    <dgm:cxn modelId="{9436D43C-0883-49B4-BDBF-7033D335F73C}" type="presOf" srcId="{C1F103EC-3F20-44A4-BA71-C5976962BECD}" destId="{0EA92D68-FDB0-4E8E-9101-095A4D95A203}" srcOrd="0" destOrd="0" presId="urn:microsoft.com/office/officeart/2005/8/layout/process5"/>
    <dgm:cxn modelId="{D278543E-845D-489F-AF44-21289B77FCE9}" type="presOf" srcId="{BC06713B-55E9-4DCF-83E1-6FCD959BF94C}" destId="{3B3DA645-9C7A-4C31-9FEF-93ED030C9A8D}" srcOrd="1" destOrd="0" presId="urn:microsoft.com/office/officeart/2005/8/layout/process5"/>
    <dgm:cxn modelId="{82F7A43E-0318-487F-88E1-08C200A42227}" type="presOf" srcId="{0BDDE380-3E21-4DD3-915E-D3559B6D100A}" destId="{8F527933-A8DA-41A3-AC4F-839ADDFC5120}" srcOrd="0" destOrd="0" presId="urn:microsoft.com/office/officeart/2005/8/layout/process5"/>
    <dgm:cxn modelId="{21B53A5E-2E84-435D-8214-6373DC387264}" type="presOf" srcId="{EDAED611-1024-465E-8EE4-6653629D2354}" destId="{490E4968-0B76-4C4D-AB86-A50CA0640634}" srcOrd="1" destOrd="0" presId="urn:microsoft.com/office/officeart/2005/8/layout/process5"/>
    <dgm:cxn modelId="{CFCB915F-0479-4DFC-93EE-E8AF955F99CE}" srcId="{7AE4DA18-2E0C-42AF-99BB-CB5BB8261BB3}" destId="{B9F6D9B2-9064-4CB1-932C-A16D1E448DAB}" srcOrd="0" destOrd="0" parTransId="{69FB94D3-E629-4D7A-B763-B50DE61EEF3C}" sibTransId="{BC06713B-55E9-4DCF-83E1-6FCD959BF94C}"/>
    <dgm:cxn modelId="{7A8A2360-4708-4D02-86E3-111BFC7EB3D9}" type="presOf" srcId="{EDAED611-1024-465E-8EE4-6653629D2354}" destId="{43902F6B-E6E2-45F4-8DCC-49DA271BF06B}" srcOrd="0" destOrd="0" presId="urn:microsoft.com/office/officeart/2005/8/layout/process5"/>
    <dgm:cxn modelId="{47CA8265-1141-4F99-9573-168A8CFBF8A3}" type="presOf" srcId="{1CA64851-C82C-4DB7-AEB2-F25B5237B197}" destId="{13EDED33-C624-4173-A821-D40D035072DA}" srcOrd="0" destOrd="0" presId="urn:microsoft.com/office/officeart/2005/8/layout/process5"/>
    <dgm:cxn modelId="{C091A949-CF0B-4F35-B19B-82F46720CBEE}" srcId="{7AE4DA18-2E0C-42AF-99BB-CB5BB8261BB3}" destId="{6DF216F5-F72A-4019-AE44-AEB606C49278}" srcOrd="10" destOrd="0" parTransId="{9DE4CE8D-1C3E-41D7-AD12-F681D4716D4A}" sibTransId="{0BDDE380-3E21-4DD3-915E-D3559B6D100A}"/>
    <dgm:cxn modelId="{B160A54C-6AE0-4E81-A23A-76ADD986C3A3}" type="presOf" srcId="{98193A07-0707-4967-9FCE-5DBCCA42C165}" destId="{3FCDC31C-F4CE-4038-85CE-DFFE10E2A0F4}" srcOrd="1" destOrd="0" presId="urn:microsoft.com/office/officeart/2005/8/layout/process5"/>
    <dgm:cxn modelId="{71B1CF4C-BEB1-4612-AF74-7ED497734888}" type="presOf" srcId="{7C5A4E14-3201-4A65-B946-DFF98A8DE981}" destId="{E11538FF-0880-4F79-97AA-E8B7D7ECED66}" srcOrd="1" destOrd="0" presId="urn:microsoft.com/office/officeart/2005/8/layout/process5"/>
    <dgm:cxn modelId="{577A2A74-0098-4A25-8C10-B2220A30AFB4}" type="presOf" srcId="{489ACD69-7DCB-4E36-87DB-863F4C5D420C}" destId="{378EC1C0-A12E-4D18-A485-7DC3ECCAF89A}" srcOrd="1" destOrd="0" presId="urn:microsoft.com/office/officeart/2005/8/layout/process5"/>
    <dgm:cxn modelId="{9D55D554-2589-414B-88E3-65CBCB7DFFC7}" srcId="{7AE4DA18-2E0C-42AF-99BB-CB5BB8261BB3}" destId="{794A9C89-A83E-43C6-AA00-A4FA1D9CE827}" srcOrd="1" destOrd="0" parTransId="{6DFCC078-6BD3-41BF-BE8C-6ABAF57CB2B0}" sibTransId="{C1F103EC-3F20-44A4-BA71-C5976962BECD}"/>
    <dgm:cxn modelId="{4AC16D7A-7B0C-4FB3-9C2D-B56C289B251A}" type="presOf" srcId="{3EC21A66-50E1-46E5-9FA5-249A11F21DBB}" destId="{78E45D10-1771-423F-91F9-BCF71B692B44}" srcOrd="0" destOrd="0" presId="urn:microsoft.com/office/officeart/2005/8/layout/process5"/>
    <dgm:cxn modelId="{9743B180-A9C8-496F-A2BF-2767C5332D80}" type="presOf" srcId="{73389D53-D1FE-4FB5-9380-7C25D31C7C61}" destId="{5F3D535A-BB2B-45F6-8279-F0341954B0D3}" srcOrd="1" destOrd="0" presId="urn:microsoft.com/office/officeart/2005/8/layout/process5"/>
    <dgm:cxn modelId="{F23D4586-845F-4756-977E-CB2D5586A25C}" type="presOf" srcId="{B256A323-CD58-412C-97D5-39BD14B29573}" destId="{DFA669DB-6305-4BBD-A591-4242066E0807}" srcOrd="0" destOrd="0" presId="urn:microsoft.com/office/officeart/2005/8/layout/process5"/>
    <dgm:cxn modelId="{C15B308B-CA8D-4CB8-80A7-92D582BA2C0B}" type="presOf" srcId="{3AF0B572-9550-476D-9E0E-40E7B559DEA7}" destId="{A2812D17-566D-4179-9158-ACEDB642AF13}" srcOrd="0" destOrd="0" presId="urn:microsoft.com/office/officeart/2005/8/layout/process5"/>
    <dgm:cxn modelId="{71FC409E-B29A-4BF2-9F87-825A3DFBF09A}" type="presOf" srcId="{3EC21A66-50E1-46E5-9FA5-249A11F21DBB}" destId="{DE3E5C07-15C3-413B-A37F-F63EC3EEE954}" srcOrd="1" destOrd="0" presId="urn:microsoft.com/office/officeart/2005/8/layout/process5"/>
    <dgm:cxn modelId="{34C400A0-8C54-4AEB-BB22-E5C9EDCF3325}" type="presOf" srcId="{CF1175C0-4CE5-4A1E-B96C-411326DAD397}" destId="{63357FCB-F181-4631-99BE-7A002F842716}" srcOrd="0" destOrd="0" presId="urn:microsoft.com/office/officeart/2005/8/layout/process5"/>
    <dgm:cxn modelId="{0D952EA5-3728-472F-956B-AEA3DB47BF14}" type="presOf" srcId="{0BDDE380-3E21-4DD3-915E-D3559B6D100A}" destId="{539F56FC-99EE-48BD-9345-926AA2C62398}" srcOrd="1" destOrd="0" presId="urn:microsoft.com/office/officeart/2005/8/layout/process5"/>
    <dgm:cxn modelId="{21EEDDAB-F2FB-4EF0-A576-D1283F712D55}" type="presOf" srcId="{1ED60F33-EE0F-456A-9D72-97677427BA8F}" destId="{74D966E0-8415-48D2-AB20-170279F9412A}" srcOrd="0" destOrd="0" presId="urn:microsoft.com/office/officeart/2005/8/layout/process5"/>
    <dgm:cxn modelId="{0E31C4B1-883A-43BA-8DD1-911DE1E72967}" type="presOf" srcId="{7AE4DA18-2E0C-42AF-99BB-CB5BB8261BB3}" destId="{B658046D-292C-4995-88A9-963220CE4A2D}" srcOrd="0" destOrd="0" presId="urn:microsoft.com/office/officeart/2005/8/layout/process5"/>
    <dgm:cxn modelId="{2C2B3CB6-1868-4796-A440-21A98430AC62}" type="presOf" srcId="{7C5A4E14-3201-4A65-B946-DFF98A8DE981}" destId="{23CCD830-E216-45EC-A61E-C13E44C0BAEE}" srcOrd="0" destOrd="0" presId="urn:microsoft.com/office/officeart/2005/8/layout/process5"/>
    <dgm:cxn modelId="{50B557BE-1DA0-491E-BFF8-09E87E639169}" srcId="{7AE4DA18-2E0C-42AF-99BB-CB5BB8261BB3}" destId="{1CA64851-C82C-4DB7-AEB2-F25B5237B197}" srcOrd="5" destOrd="0" parTransId="{9EFC5B85-FAE2-41DB-9995-1B42B0BACF06}" sibTransId="{98193A07-0707-4967-9FCE-5DBCCA42C165}"/>
    <dgm:cxn modelId="{995333C0-5E12-4534-8A09-EFF7B654EA43}" type="presOf" srcId="{794A9C89-A83E-43C6-AA00-A4FA1D9CE827}" destId="{62727CD8-0246-4757-8E2D-FCC39D598691}" srcOrd="0" destOrd="0" presId="urn:microsoft.com/office/officeart/2005/8/layout/process5"/>
    <dgm:cxn modelId="{541294CA-0C90-40C1-B1FF-169E53C95DD1}" srcId="{7AE4DA18-2E0C-42AF-99BB-CB5BB8261BB3}" destId="{9DD55081-BB36-4FF2-9E6F-0C48A8DDD8C3}" srcOrd="9" destOrd="0" parTransId="{B35356BC-24F0-421D-AF9C-DF492915EFB2}" sibTransId="{73389D53-D1FE-4FB5-9380-7C25D31C7C61}"/>
    <dgm:cxn modelId="{DF6F63CC-5FCA-49DC-B1D2-FF7F30CEAB5F}" type="presOf" srcId="{BC06713B-55E9-4DCF-83E1-6FCD959BF94C}" destId="{0BAB221F-06A0-4FEC-817F-481DC072AF00}" srcOrd="0" destOrd="0" presId="urn:microsoft.com/office/officeart/2005/8/layout/process5"/>
    <dgm:cxn modelId="{617367E1-31BF-4EB4-899E-0EC182022FE9}" srcId="{7AE4DA18-2E0C-42AF-99BB-CB5BB8261BB3}" destId="{3AF0B572-9550-476D-9E0E-40E7B559DEA7}" srcOrd="3" destOrd="0" parTransId="{68B723A8-5A74-4490-8880-7F2240AD8290}" sibTransId="{5CC34397-9686-44F1-911D-42E65E39C34E}"/>
    <dgm:cxn modelId="{C125FCE2-469E-4CA4-97FB-92AF08A4B17E}" type="presOf" srcId="{5CC34397-9686-44F1-911D-42E65E39C34E}" destId="{1DD1731E-BB20-4E05-A335-516AC0FF6E49}" srcOrd="1" destOrd="0" presId="urn:microsoft.com/office/officeart/2005/8/layout/process5"/>
    <dgm:cxn modelId="{CB39D8E9-2D1F-4B4E-A80B-54E2EAD58C2D}" type="presOf" srcId="{B256A323-CD58-412C-97D5-39BD14B29573}" destId="{B709398B-E32F-48CC-8350-E359AF4760C2}" srcOrd="1" destOrd="0" presId="urn:microsoft.com/office/officeart/2005/8/layout/process5"/>
    <dgm:cxn modelId="{BEDDCAEF-69F1-4F4E-9B5B-C0411E7EF3F4}" type="presOf" srcId="{1D54CB65-ECCD-48F0-97C7-AAD823699BEB}" destId="{74AADEB3-AB14-4B38-BDE8-3EC710AFFDE0}" srcOrd="0" destOrd="0" presId="urn:microsoft.com/office/officeart/2005/8/layout/process5"/>
    <dgm:cxn modelId="{107B74F2-FC68-4FE5-9D03-3AB22091D90D}" type="presOf" srcId="{6DF216F5-F72A-4019-AE44-AEB606C49278}" destId="{85EFFA4A-03E8-485D-A49F-E2BE42D21A02}" srcOrd="0" destOrd="0" presId="urn:microsoft.com/office/officeart/2005/8/layout/process5"/>
    <dgm:cxn modelId="{26D0AAF4-DB20-4B9E-8937-C562D13B2FD2}" srcId="{7AE4DA18-2E0C-42AF-99BB-CB5BB8261BB3}" destId="{7D01BA26-6D2A-4CF3-BA18-1D90330797AB}" srcOrd="2" destOrd="0" parTransId="{10B57F04-AAB3-44A0-B87E-C9BE65D05139}" sibTransId="{489ACD69-7DCB-4E36-87DB-863F4C5D420C}"/>
    <dgm:cxn modelId="{077EB8F8-AC5D-450A-8A9B-8E036B69F752}" srcId="{7AE4DA18-2E0C-42AF-99BB-CB5BB8261BB3}" destId="{009B7AFC-30E8-4B47-99FF-9A65122A1B10}" srcOrd="4" destOrd="0" parTransId="{EA17D57D-F24D-4B0F-A176-289B3DBB85A9}" sibTransId="{7C5A4E14-3201-4A65-B946-DFF98A8DE981}"/>
    <dgm:cxn modelId="{1DFACFF9-1475-4312-864F-EFB220F8F944}" type="presOf" srcId="{C1F103EC-3F20-44A4-BA71-C5976962BECD}" destId="{257178E8-03F0-45F8-99A7-64C51D75C52D}" srcOrd="1" destOrd="0" presId="urn:microsoft.com/office/officeart/2005/8/layout/process5"/>
    <dgm:cxn modelId="{6FCE8EFA-8F8C-4541-AB7A-6093B3FEA6BD}" type="presOf" srcId="{7D01BA26-6D2A-4CF3-BA18-1D90330797AB}" destId="{6FC13451-20EE-41B7-87B1-50E153E56D6B}" srcOrd="0" destOrd="0" presId="urn:microsoft.com/office/officeart/2005/8/layout/process5"/>
    <dgm:cxn modelId="{57278EFB-8CE2-4ADD-8980-7767811D0159}" type="presOf" srcId="{009B7AFC-30E8-4B47-99FF-9A65122A1B10}" destId="{7755B068-651F-4C78-8C09-6721F9869553}" srcOrd="0" destOrd="0" presId="urn:microsoft.com/office/officeart/2005/8/layout/process5"/>
    <dgm:cxn modelId="{CB7316D5-34B6-47CA-B5F6-5C77170CC7F7}" type="presParOf" srcId="{B658046D-292C-4995-88A9-963220CE4A2D}" destId="{1E1CB8C7-CB7C-410D-9212-316071945994}" srcOrd="0" destOrd="0" presId="urn:microsoft.com/office/officeart/2005/8/layout/process5"/>
    <dgm:cxn modelId="{A9F4D5C5-1997-4342-A236-15D659DA25C7}" type="presParOf" srcId="{B658046D-292C-4995-88A9-963220CE4A2D}" destId="{0BAB221F-06A0-4FEC-817F-481DC072AF00}" srcOrd="1" destOrd="0" presId="urn:microsoft.com/office/officeart/2005/8/layout/process5"/>
    <dgm:cxn modelId="{96FA9E12-0F80-4F4A-B2EC-C49EA8829BD4}" type="presParOf" srcId="{0BAB221F-06A0-4FEC-817F-481DC072AF00}" destId="{3B3DA645-9C7A-4C31-9FEF-93ED030C9A8D}" srcOrd="0" destOrd="0" presId="urn:microsoft.com/office/officeart/2005/8/layout/process5"/>
    <dgm:cxn modelId="{8ABCC35A-2345-471A-AFA9-869C714E30F2}" type="presParOf" srcId="{B658046D-292C-4995-88A9-963220CE4A2D}" destId="{62727CD8-0246-4757-8E2D-FCC39D598691}" srcOrd="2" destOrd="0" presId="urn:microsoft.com/office/officeart/2005/8/layout/process5"/>
    <dgm:cxn modelId="{DC1408D5-5C75-4C59-A1D7-200E7013CC6E}" type="presParOf" srcId="{B658046D-292C-4995-88A9-963220CE4A2D}" destId="{0EA92D68-FDB0-4E8E-9101-095A4D95A203}" srcOrd="3" destOrd="0" presId="urn:microsoft.com/office/officeart/2005/8/layout/process5"/>
    <dgm:cxn modelId="{79581106-C2D8-44A9-95F1-FA6576BCE4F5}" type="presParOf" srcId="{0EA92D68-FDB0-4E8E-9101-095A4D95A203}" destId="{257178E8-03F0-45F8-99A7-64C51D75C52D}" srcOrd="0" destOrd="0" presId="urn:microsoft.com/office/officeart/2005/8/layout/process5"/>
    <dgm:cxn modelId="{ABF8976D-2674-463A-AFB7-2BFEA9F710FB}" type="presParOf" srcId="{B658046D-292C-4995-88A9-963220CE4A2D}" destId="{6FC13451-20EE-41B7-87B1-50E153E56D6B}" srcOrd="4" destOrd="0" presId="urn:microsoft.com/office/officeart/2005/8/layout/process5"/>
    <dgm:cxn modelId="{05086B0B-5095-4B74-AE9B-EC8FE17AAF82}" type="presParOf" srcId="{B658046D-292C-4995-88A9-963220CE4A2D}" destId="{75E4906D-B83F-4514-A848-3C814035434C}" srcOrd="5" destOrd="0" presId="urn:microsoft.com/office/officeart/2005/8/layout/process5"/>
    <dgm:cxn modelId="{16DDAACA-26B7-4B43-9602-D7A8563850FA}" type="presParOf" srcId="{75E4906D-B83F-4514-A848-3C814035434C}" destId="{378EC1C0-A12E-4D18-A485-7DC3ECCAF89A}" srcOrd="0" destOrd="0" presId="urn:microsoft.com/office/officeart/2005/8/layout/process5"/>
    <dgm:cxn modelId="{E9219E52-0955-4AB3-8396-840B031899A1}" type="presParOf" srcId="{B658046D-292C-4995-88A9-963220CE4A2D}" destId="{A2812D17-566D-4179-9158-ACEDB642AF13}" srcOrd="6" destOrd="0" presId="urn:microsoft.com/office/officeart/2005/8/layout/process5"/>
    <dgm:cxn modelId="{52158090-FB0A-4347-BCC9-F781887518FC}" type="presParOf" srcId="{B658046D-292C-4995-88A9-963220CE4A2D}" destId="{85CF60E5-C3DF-4EC7-9BF2-3F6790810791}" srcOrd="7" destOrd="0" presId="urn:microsoft.com/office/officeart/2005/8/layout/process5"/>
    <dgm:cxn modelId="{89D14934-4E73-431F-92C7-7243F266E107}" type="presParOf" srcId="{85CF60E5-C3DF-4EC7-9BF2-3F6790810791}" destId="{1DD1731E-BB20-4E05-A335-516AC0FF6E49}" srcOrd="0" destOrd="0" presId="urn:microsoft.com/office/officeart/2005/8/layout/process5"/>
    <dgm:cxn modelId="{D19A7E01-2B09-475A-82A9-745734A9ED1B}" type="presParOf" srcId="{B658046D-292C-4995-88A9-963220CE4A2D}" destId="{7755B068-651F-4C78-8C09-6721F9869553}" srcOrd="8" destOrd="0" presId="urn:microsoft.com/office/officeart/2005/8/layout/process5"/>
    <dgm:cxn modelId="{B75B8070-88C9-4224-99A5-2206AFE1792E}" type="presParOf" srcId="{B658046D-292C-4995-88A9-963220CE4A2D}" destId="{23CCD830-E216-45EC-A61E-C13E44C0BAEE}" srcOrd="9" destOrd="0" presId="urn:microsoft.com/office/officeart/2005/8/layout/process5"/>
    <dgm:cxn modelId="{1DFD0E8A-FBF1-4096-BF4C-E4EE8F787D9C}" type="presParOf" srcId="{23CCD830-E216-45EC-A61E-C13E44C0BAEE}" destId="{E11538FF-0880-4F79-97AA-E8B7D7ECED66}" srcOrd="0" destOrd="0" presId="urn:microsoft.com/office/officeart/2005/8/layout/process5"/>
    <dgm:cxn modelId="{A622C988-0262-4037-8A6A-C295DA61F850}" type="presParOf" srcId="{B658046D-292C-4995-88A9-963220CE4A2D}" destId="{13EDED33-C624-4173-A821-D40D035072DA}" srcOrd="10" destOrd="0" presId="urn:microsoft.com/office/officeart/2005/8/layout/process5"/>
    <dgm:cxn modelId="{D856334B-4ECC-4A75-9D9A-AC1EC801E3B6}" type="presParOf" srcId="{B658046D-292C-4995-88A9-963220CE4A2D}" destId="{A8888A5B-AD34-49DF-B085-53B83EE76A93}" srcOrd="11" destOrd="0" presId="urn:microsoft.com/office/officeart/2005/8/layout/process5"/>
    <dgm:cxn modelId="{5949C276-E7F1-46D5-BEEB-033E718C4ED0}" type="presParOf" srcId="{A8888A5B-AD34-49DF-B085-53B83EE76A93}" destId="{3FCDC31C-F4CE-4038-85CE-DFFE10E2A0F4}" srcOrd="0" destOrd="0" presId="urn:microsoft.com/office/officeart/2005/8/layout/process5"/>
    <dgm:cxn modelId="{6D14F2EA-2174-4482-A05F-3943C2A97AE9}" type="presParOf" srcId="{B658046D-292C-4995-88A9-963220CE4A2D}" destId="{74D966E0-8415-48D2-AB20-170279F9412A}" srcOrd="12" destOrd="0" presId="urn:microsoft.com/office/officeart/2005/8/layout/process5"/>
    <dgm:cxn modelId="{6A868751-FBF0-48FD-BBB9-DF37499005CD}" type="presParOf" srcId="{B658046D-292C-4995-88A9-963220CE4A2D}" destId="{DFA669DB-6305-4BBD-A591-4242066E0807}" srcOrd="13" destOrd="0" presId="urn:microsoft.com/office/officeart/2005/8/layout/process5"/>
    <dgm:cxn modelId="{437AF600-C20C-4D93-A15B-803928A2ADF3}" type="presParOf" srcId="{DFA669DB-6305-4BBD-A591-4242066E0807}" destId="{B709398B-E32F-48CC-8350-E359AF4760C2}" srcOrd="0" destOrd="0" presId="urn:microsoft.com/office/officeart/2005/8/layout/process5"/>
    <dgm:cxn modelId="{7F79EC20-3E5F-4885-87BB-533475379606}" type="presParOf" srcId="{B658046D-292C-4995-88A9-963220CE4A2D}" destId="{74AADEB3-AB14-4B38-BDE8-3EC710AFFDE0}" srcOrd="14" destOrd="0" presId="urn:microsoft.com/office/officeart/2005/8/layout/process5"/>
    <dgm:cxn modelId="{42B9148D-4F11-4121-89DF-1FF68E4BD651}" type="presParOf" srcId="{B658046D-292C-4995-88A9-963220CE4A2D}" destId="{78E45D10-1771-423F-91F9-BCF71B692B44}" srcOrd="15" destOrd="0" presId="urn:microsoft.com/office/officeart/2005/8/layout/process5"/>
    <dgm:cxn modelId="{847B794F-CE21-4EEB-91E3-BF1B13805357}" type="presParOf" srcId="{78E45D10-1771-423F-91F9-BCF71B692B44}" destId="{DE3E5C07-15C3-413B-A37F-F63EC3EEE954}" srcOrd="0" destOrd="0" presId="urn:microsoft.com/office/officeart/2005/8/layout/process5"/>
    <dgm:cxn modelId="{B7A66CEA-F8A7-4560-B89A-7EF9F67E8A91}" type="presParOf" srcId="{B658046D-292C-4995-88A9-963220CE4A2D}" destId="{63357FCB-F181-4631-99BE-7A002F842716}" srcOrd="16" destOrd="0" presId="urn:microsoft.com/office/officeart/2005/8/layout/process5"/>
    <dgm:cxn modelId="{F122D93F-6FD4-48B9-AA5E-0FAB21859329}" type="presParOf" srcId="{B658046D-292C-4995-88A9-963220CE4A2D}" destId="{43902F6B-E6E2-45F4-8DCC-49DA271BF06B}" srcOrd="17" destOrd="0" presId="urn:microsoft.com/office/officeart/2005/8/layout/process5"/>
    <dgm:cxn modelId="{C606754A-03B6-436C-8192-CF377C34718D}" type="presParOf" srcId="{43902F6B-E6E2-45F4-8DCC-49DA271BF06B}" destId="{490E4968-0B76-4C4D-AB86-A50CA0640634}" srcOrd="0" destOrd="0" presId="urn:microsoft.com/office/officeart/2005/8/layout/process5"/>
    <dgm:cxn modelId="{37A92DDF-C1C7-434E-9C0D-3697F71F2C98}" type="presParOf" srcId="{B658046D-292C-4995-88A9-963220CE4A2D}" destId="{BCE2DDF7-ED11-4257-8093-F8493D5CAA09}" srcOrd="18" destOrd="0" presId="urn:microsoft.com/office/officeart/2005/8/layout/process5"/>
    <dgm:cxn modelId="{BF5C09ED-48A8-4A10-9FED-98185677A623}" type="presParOf" srcId="{B658046D-292C-4995-88A9-963220CE4A2D}" destId="{20075F30-B6AE-4BBF-9C0B-F341FB7B07F9}" srcOrd="19" destOrd="0" presId="urn:microsoft.com/office/officeart/2005/8/layout/process5"/>
    <dgm:cxn modelId="{E0909943-B075-44BD-BB74-131CE5D36E93}" type="presParOf" srcId="{20075F30-B6AE-4BBF-9C0B-F341FB7B07F9}" destId="{5F3D535A-BB2B-45F6-8279-F0341954B0D3}" srcOrd="0" destOrd="0" presId="urn:microsoft.com/office/officeart/2005/8/layout/process5"/>
    <dgm:cxn modelId="{587F8929-6F45-4D38-9CA7-1A78F94D4D81}" type="presParOf" srcId="{B658046D-292C-4995-88A9-963220CE4A2D}" destId="{85EFFA4A-03E8-485D-A49F-E2BE42D21A02}" srcOrd="20" destOrd="0" presId="urn:microsoft.com/office/officeart/2005/8/layout/process5"/>
    <dgm:cxn modelId="{B80056ED-43A6-4E63-BF18-40E45E9C78FC}" type="presParOf" srcId="{B658046D-292C-4995-88A9-963220CE4A2D}" destId="{8F527933-A8DA-41A3-AC4F-839ADDFC5120}" srcOrd="21" destOrd="0" presId="urn:microsoft.com/office/officeart/2005/8/layout/process5"/>
    <dgm:cxn modelId="{CCAE97E8-FEFD-4109-B106-C1128FD1D637}" type="presParOf" srcId="{8F527933-A8DA-41A3-AC4F-839ADDFC5120}" destId="{539F56FC-99EE-48BD-9345-926AA2C62398}" srcOrd="0" destOrd="0" presId="urn:microsoft.com/office/officeart/2005/8/layout/process5"/>
    <dgm:cxn modelId="{F1FEED3A-52DE-4025-B3BA-4BDE2EE70937}" type="presParOf" srcId="{B658046D-292C-4995-88A9-963220CE4A2D}" destId="{A3629F4F-74E3-4059-9681-83D263929FBE}" srcOrd="2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C5A451-164C-4B8E-88EE-37B0C513BFC3}" type="doc">
      <dgm:prSet loTypeId="urn:microsoft.com/office/officeart/2005/8/layout/cycle7" loCatId="cycle" qsTypeId="urn:microsoft.com/office/officeart/2005/8/quickstyle/3d2" qsCatId="3D" csTypeId="urn:microsoft.com/office/officeart/2005/8/colors/colorful4" csCatId="colorful" phldr="1"/>
      <dgm:spPr/>
      <dgm:t>
        <a:bodyPr/>
        <a:lstStyle/>
        <a:p>
          <a:endParaRPr lang="en-US"/>
        </a:p>
      </dgm:t>
    </dgm:pt>
    <dgm:pt modelId="{D1391094-09F8-4E50-BF6B-8C06C1A1AF6C}">
      <dgm:prSet phldrT="[Text]"/>
      <dgm:spPr/>
      <dgm:t>
        <a:bodyPr/>
        <a:lstStyle/>
        <a:p>
          <a:r>
            <a:rPr lang="fa-IR" dirty="0">
              <a:cs typeface="B Zar" panose="00000400000000000000" pitchFamily="2" charset="-78"/>
            </a:rPr>
            <a:t>حقوق مجله</a:t>
          </a:r>
          <a:endParaRPr lang="en-US" dirty="0">
            <a:cs typeface="B Zar" panose="00000400000000000000" pitchFamily="2" charset="-78"/>
          </a:endParaRPr>
        </a:p>
      </dgm:t>
    </dgm:pt>
    <dgm:pt modelId="{CA659379-60B9-447A-8F6E-7C2815F9CC0D}" type="parTrans" cxnId="{667B08D5-2913-4950-9873-FEBE5C333D63}">
      <dgm:prSet/>
      <dgm:spPr/>
      <dgm:t>
        <a:bodyPr/>
        <a:lstStyle/>
        <a:p>
          <a:endParaRPr lang="en-US">
            <a:cs typeface="B Koodak" panose="00000700000000000000" pitchFamily="2" charset="-78"/>
          </a:endParaRPr>
        </a:p>
      </dgm:t>
    </dgm:pt>
    <dgm:pt modelId="{19CE00C6-14AA-48E6-B796-9284A54307B0}" type="sibTrans" cxnId="{667B08D5-2913-4950-9873-FEBE5C333D63}">
      <dgm:prSet/>
      <dgm:spPr/>
      <dgm:t>
        <a:bodyPr/>
        <a:lstStyle/>
        <a:p>
          <a:endParaRPr lang="en-US">
            <a:cs typeface="B Koodak" panose="00000700000000000000" pitchFamily="2" charset="-78"/>
          </a:endParaRPr>
        </a:p>
      </dgm:t>
    </dgm:pt>
    <dgm:pt modelId="{06BB2989-DD4D-4254-9AD0-63AF29E976F4}">
      <dgm:prSet phldrT="[Text]"/>
      <dgm:spPr/>
      <dgm:t>
        <a:bodyPr/>
        <a:lstStyle/>
        <a:p>
          <a:r>
            <a:rPr lang="fa-IR" dirty="0">
              <a:cs typeface="B Zar" panose="00000400000000000000" pitchFamily="2" charset="-78"/>
            </a:rPr>
            <a:t>حقوق انتشارات</a:t>
          </a:r>
          <a:endParaRPr lang="en-US" dirty="0">
            <a:cs typeface="B Zar" panose="00000400000000000000" pitchFamily="2" charset="-78"/>
          </a:endParaRPr>
        </a:p>
      </dgm:t>
    </dgm:pt>
    <dgm:pt modelId="{5E7E9A7E-A26D-4FB2-A313-004516F48128}" type="parTrans" cxnId="{7A331A2D-0F70-4B19-8866-FAA253B8E8E0}">
      <dgm:prSet/>
      <dgm:spPr/>
      <dgm:t>
        <a:bodyPr/>
        <a:lstStyle/>
        <a:p>
          <a:endParaRPr lang="en-US">
            <a:cs typeface="B Koodak" panose="00000700000000000000" pitchFamily="2" charset="-78"/>
          </a:endParaRPr>
        </a:p>
      </dgm:t>
    </dgm:pt>
    <dgm:pt modelId="{8347CE4E-7113-483C-8200-1BD8C266A3D5}" type="sibTrans" cxnId="{7A331A2D-0F70-4B19-8866-FAA253B8E8E0}">
      <dgm:prSet/>
      <dgm:spPr/>
      <dgm:t>
        <a:bodyPr/>
        <a:lstStyle/>
        <a:p>
          <a:endParaRPr lang="en-US">
            <a:cs typeface="B Koodak" panose="00000700000000000000" pitchFamily="2" charset="-78"/>
          </a:endParaRPr>
        </a:p>
      </dgm:t>
    </dgm:pt>
    <dgm:pt modelId="{65553CC8-94C0-4475-8E6D-BF58DAEA75DA}">
      <dgm:prSet phldrT="[Text]"/>
      <dgm:spPr/>
      <dgm:t>
        <a:bodyPr/>
        <a:lstStyle/>
        <a:p>
          <a:r>
            <a:rPr lang="fa-IR" dirty="0">
              <a:cs typeface="B Zar" panose="00000400000000000000" pitchFamily="2" charset="-78"/>
            </a:rPr>
            <a:t>حقوق نویسندگان</a:t>
          </a:r>
          <a:endParaRPr lang="en-US" dirty="0">
            <a:cs typeface="B Zar" panose="00000400000000000000" pitchFamily="2" charset="-78"/>
          </a:endParaRPr>
        </a:p>
      </dgm:t>
    </dgm:pt>
    <dgm:pt modelId="{16A62873-C175-4838-9C68-0109071068B1}" type="parTrans" cxnId="{29348FF8-40CF-4CB3-86AB-949ED2310E3C}">
      <dgm:prSet/>
      <dgm:spPr/>
      <dgm:t>
        <a:bodyPr/>
        <a:lstStyle/>
        <a:p>
          <a:endParaRPr lang="en-US">
            <a:cs typeface="B Koodak" panose="00000700000000000000" pitchFamily="2" charset="-78"/>
          </a:endParaRPr>
        </a:p>
      </dgm:t>
    </dgm:pt>
    <dgm:pt modelId="{6F47420B-42C7-4176-B49B-31E76F0DE87C}" type="sibTrans" cxnId="{29348FF8-40CF-4CB3-86AB-949ED2310E3C}">
      <dgm:prSet/>
      <dgm:spPr/>
      <dgm:t>
        <a:bodyPr/>
        <a:lstStyle/>
        <a:p>
          <a:endParaRPr lang="en-US">
            <a:cs typeface="B Koodak" panose="00000700000000000000" pitchFamily="2" charset="-78"/>
          </a:endParaRPr>
        </a:p>
      </dgm:t>
    </dgm:pt>
    <dgm:pt modelId="{8249D847-EC3F-4CAD-9C0F-AB3E93F3222A}" type="pres">
      <dgm:prSet presAssocID="{F1C5A451-164C-4B8E-88EE-37B0C513BFC3}" presName="Name0" presStyleCnt="0">
        <dgm:presLayoutVars>
          <dgm:dir/>
          <dgm:resizeHandles val="exact"/>
        </dgm:presLayoutVars>
      </dgm:prSet>
      <dgm:spPr/>
    </dgm:pt>
    <dgm:pt modelId="{B05B15D4-BD86-4F54-A0B1-F052C20BF858}" type="pres">
      <dgm:prSet presAssocID="{D1391094-09F8-4E50-BF6B-8C06C1A1AF6C}" presName="node" presStyleLbl="node1" presStyleIdx="0" presStyleCnt="3">
        <dgm:presLayoutVars>
          <dgm:bulletEnabled val="1"/>
        </dgm:presLayoutVars>
      </dgm:prSet>
      <dgm:spPr/>
    </dgm:pt>
    <dgm:pt modelId="{D816B080-65F5-4BAC-90E2-B714E4235B07}" type="pres">
      <dgm:prSet presAssocID="{19CE00C6-14AA-48E6-B796-9284A54307B0}" presName="sibTrans" presStyleLbl="sibTrans2D1" presStyleIdx="0" presStyleCnt="3"/>
      <dgm:spPr/>
    </dgm:pt>
    <dgm:pt modelId="{45AF1201-FB99-46BE-8957-9462F862C3C8}" type="pres">
      <dgm:prSet presAssocID="{19CE00C6-14AA-48E6-B796-9284A54307B0}" presName="connectorText" presStyleLbl="sibTrans2D1" presStyleIdx="0" presStyleCnt="3"/>
      <dgm:spPr/>
    </dgm:pt>
    <dgm:pt modelId="{1593A56B-89F7-4440-A452-26BA25DDEFFB}" type="pres">
      <dgm:prSet presAssocID="{06BB2989-DD4D-4254-9AD0-63AF29E976F4}" presName="node" presStyleLbl="node1" presStyleIdx="1" presStyleCnt="3">
        <dgm:presLayoutVars>
          <dgm:bulletEnabled val="1"/>
        </dgm:presLayoutVars>
      </dgm:prSet>
      <dgm:spPr/>
    </dgm:pt>
    <dgm:pt modelId="{5F42F08D-B238-499C-82DB-850C3760FF4C}" type="pres">
      <dgm:prSet presAssocID="{8347CE4E-7113-483C-8200-1BD8C266A3D5}" presName="sibTrans" presStyleLbl="sibTrans2D1" presStyleIdx="1" presStyleCnt="3"/>
      <dgm:spPr/>
    </dgm:pt>
    <dgm:pt modelId="{3EB07EAB-B182-455D-9B07-1997645FC06B}" type="pres">
      <dgm:prSet presAssocID="{8347CE4E-7113-483C-8200-1BD8C266A3D5}" presName="connectorText" presStyleLbl="sibTrans2D1" presStyleIdx="1" presStyleCnt="3"/>
      <dgm:spPr/>
    </dgm:pt>
    <dgm:pt modelId="{393991F9-9A17-499D-BC2B-2F92E6410C85}" type="pres">
      <dgm:prSet presAssocID="{65553CC8-94C0-4475-8E6D-BF58DAEA75DA}" presName="node" presStyleLbl="node1" presStyleIdx="2" presStyleCnt="3">
        <dgm:presLayoutVars>
          <dgm:bulletEnabled val="1"/>
        </dgm:presLayoutVars>
      </dgm:prSet>
      <dgm:spPr/>
    </dgm:pt>
    <dgm:pt modelId="{4AFA54D6-42FD-4551-BA9A-13DA9F5060A6}" type="pres">
      <dgm:prSet presAssocID="{6F47420B-42C7-4176-B49B-31E76F0DE87C}" presName="sibTrans" presStyleLbl="sibTrans2D1" presStyleIdx="2" presStyleCnt="3"/>
      <dgm:spPr/>
    </dgm:pt>
    <dgm:pt modelId="{01F38774-DC1F-4B59-8EAC-F76E40A1C95C}" type="pres">
      <dgm:prSet presAssocID="{6F47420B-42C7-4176-B49B-31E76F0DE87C}" presName="connectorText" presStyleLbl="sibTrans2D1" presStyleIdx="2" presStyleCnt="3"/>
      <dgm:spPr/>
    </dgm:pt>
  </dgm:ptLst>
  <dgm:cxnLst>
    <dgm:cxn modelId="{F7F4780D-5FFC-4646-8219-A69357C7F75E}" type="presOf" srcId="{F1C5A451-164C-4B8E-88EE-37B0C513BFC3}" destId="{8249D847-EC3F-4CAD-9C0F-AB3E93F3222A}" srcOrd="0" destOrd="0" presId="urn:microsoft.com/office/officeart/2005/8/layout/cycle7"/>
    <dgm:cxn modelId="{A8827816-BB99-423F-9CC8-A92A4E95F02C}" type="presOf" srcId="{6F47420B-42C7-4176-B49B-31E76F0DE87C}" destId="{01F38774-DC1F-4B59-8EAC-F76E40A1C95C}" srcOrd="1" destOrd="0" presId="urn:microsoft.com/office/officeart/2005/8/layout/cycle7"/>
    <dgm:cxn modelId="{7A331A2D-0F70-4B19-8866-FAA253B8E8E0}" srcId="{F1C5A451-164C-4B8E-88EE-37B0C513BFC3}" destId="{06BB2989-DD4D-4254-9AD0-63AF29E976F4}" srcOrd="1" destOrd="0" parTransId="{5E7E9A7E-A26D-4FB2-A313-004516F48128}" sibTransId="{8347CE4E-7113-483C-8200-1BD8C266A3D5}"/>
    <dgm:cxn modelId="{CAB01B3A-5961-4D3E-80F8-11F62EF9DBD6}" type="presOf" srcId="{8347CE4E-7113-483C-8200-1BD8C266A3D5}" destId="{3EB07EAB-B182-455D-9B07-1997645FC06B}" srcOrd="1" destOrd="0" presId="urn:microsoft.com/office/officeart/2005/8/layout/cycle7"/>
    <dgm:cxn modelId="{2D1A0D3B-AD3D-4828-BD30-A396C0320F4F}" type="presOf" srcId="{19CE00C6-14AA-48E6-B796-9284A54307B0}" destId="{D816B080-65F5-4BAC-90E2-B714E4235B07}" srcOrd="0" destOrd="0" presId="urn:microsoft.com/office/officeart/2005/8/layout/cycle7"/>
    <dgm:cxn modelId="{D166A069-61FE-4EA7-98A6-4B957C45AE5A}" type="presOf" srcId="{6F47420B-42C7-4176-B49B-31E76F0DE87C}" destId="{4AFA54D6-42FD-4551-BA9A-13DA9F5060A6}" srcOrd="0" destOrd="0" presId="urn:microsoft.com/office/officeart/2005/8/layout/cycle7"/>
    <dgm:cxn modelId="{58487F6D-021C-498C-B530-C756B7985E26}" type="presOf" srcId="{8347CE4E-7113-483C-8200-1BD8C266A3D5}" destId="{5F42F08D-B238-499C-82DB-850C3760FF4C}" srcOrd="0" destOrd="0" presId="urn:microsoft.com/office/officeart/2005/8/layout/cycle7"/>
    <dgm:cxn modelId="{85A7459B-48AF-4047-A0F8-AF2D7EF6B117}" type="presOf" srcId="{19CE00C6-14AA-48E6-B796-9284A54307B0}" destId="{45AF1201-FB99-46BE-8957-9462F862C3C8}" srcOrd="1" destOrd="0" presId="urn:microsoft.com/office/officeart/2005/8/layout/cycle7"/>
    <dgm:cxn modelId="{667B08D5-2913-4950-9873-FEBE5C333D63}" srcId="{F1C5A451-164C-4B8E-88EE-37B0C513BFC3}" destId="{D1391094-09F8-4E50-BF6B-8C06C1A1AF6C}" srcOrd="0" destOrd="0" parTransId="{CA659379-60B9-447A-8F6E-7C2815F9CC0D}" sibTransId="{19CE00C6-14AA-48E6-B796-9284A54307B0}"/>
    <dgm:cxn modelId="{BE773EE1-93DB-43F5-B9B3-C86DBF91D303}" type="presOf" srcId="{D1391094-09F8-4E50-BF6B-8C06C1A1AF6C}" destId="{B05B15D4-BD86-4F54-A0B1-F052C20BF858}" srcOrd="0" destOrd="0" presId="urn:microsoft.com/office/officeart/2005/8/layout/cycle7"/>
    <dgm:cxn modelId="{2BC3E8F5-CE2F-472F-B93E-4D59BD0D7FDF}" type="presOf" srcId="{06BB2989-DD4D-4254-9AD0-63AF29E976F4}" destId="{1593A56B-89F7-4440-A452-26BA25DDEFFB}" srcOrd="0" destOrd="0" presId="urn:microsoft.com/office/officeart/2005/8/layout/cycle7"/>
    <dgm:cxn modelId="{29348FF8-40CF-4CB3-86AB-949ED2310E3C}" srcId="{F1C5A451-164C-4B8E-88EE-37B0C513BFC3}" destId="{65553CC8-94C0-4475-8E6D-BF58DAEA75DA}" srcOrd="2" destOrd="0" parTransId="{16A62873-C175-4838-9C68-0109071068B1}" sibTransId="{6F47420B-42C7-4176-B49B-31E76F0DE87C}"/>
    <dgm:cxn modelId="{88C1D4F8-06B2-4BB0-B2F3-6419718C528B}" type="presOf" srcId="{65553CC8-94C0-4475-8E6D-BF58DAEA75DA}" destId="{393991F9-9A17-499D-BC2B-2F92E6410C85}" srcOrd="0" destOrd="0" presId="urn:microsoft.com/office/officeart/2005/8/layout/cycle7"/>
    <dgm:cxn modelId="{B8134FB9-17A7-43B1-AFC9-BF1A5AFA2B60}" type="presParOf" srcId="{8249D847-EC3F-4CAD-9C0F-AB3E93F3222A}" destId="{B05B15D4-BD86-4F54-A0B1-F052C20BF858}" srcOrd="0" destOrd="0" presId="urn:microsoft.com/office/officeart/2005/8/layout/cycle7"/>
    <dgm:cxn modelId="{A7FBD4EA-373D-47CC-998D-6A44002328AC}" type="presParOf" srcId="{8249D847-EC3F-4CAD-9C0F-AB3E93F3222A}" destId="{D816B080-65F5-4BAC-90E2-B714E4235B07}" srcOrd="1" destOrd="0" presId="urn:microsoft.com/office/officeart/2005/8/layout/cycle7"/>
    <dgm:cxn modelId="{A3B23316-0458-4A20-8809-32C9D0F9BEFC}" type="presParOf" srcId="{D816B080-65F5-4BAC-90E2-B714E4235B07}" destId="{45AF1201-FB99-46BE-8957-9462F862C3C8}" srcOrd="0" destOrd="0" presId="urn:microsoft.com/office/officeart/2005/8/layout/cycle7"/>
    <dgm:cxn modelId="{5417CF93-F415-4DF2-A84D-6D18ADC52451}" type="presParOf" srcId="{8249D847-EC3F-4CAD-9C0F-AB3E93F3222A}" destId="{1593A56B-89F7-4440-A452-26BA25DDEFFB}" srcOrd="2" destOrd="0" presId="urn:microsoft.com/office/officeart/2005/8/layout/cycle7"/>
    <dgm:cxn modelId="{334C36B2-B82B-4758-990D-73C20314E884}" type="presParOf" srcId="{8249D847-EC3F-4CAD-9C0F-AB3E93F3222A}" destId="{5F42F08D-B238-499C-82DB-850C3760FF4C}" srcOrd="3" destOrd="0" presId="urn:microsoft.com/office/officeart/2005/8/layout/cycle7"/>
    <dgm:cxn modelId="{33829E65-CC3E-4B93-B48F-B167604F1B2C}" type="presParOf" srcId="{5F42F08D-B238-499C-82DB-850C3760FF4C}" destId="{3EB07EAB-B182-455D-9B07-1997645FC06B}" srcOrd="0" destOrd="0" presId="urn:microsoft.com/office/officeart/2005/8/layout/cycle7"/>
    <dgm:cxn modelId="{A9C4A028-4E21-46B9-BAA8-9CE02F488BD9}" type="presParOf" srcId="{8249D847-EC3F-4CAD-9C0F-AB3E93F3222A}" destId="{393991F9-9A17-499D-BC2B-2F92E6410C85}" srcOrd="4" destOrd="0" presId="urn:microsoft.com/office/officeart/2005/8/layout/cycle7"/>
    <dgm:cxn modelId="{173EEB38-9249-47FD-AF12-223E98784211}" type="presParOf" srcId="{8249D847-EC3F-4CAD-9C0F-AB3E93F3222A}" destId="{4AFA54D6-42FD-4551-BA9A-13DA9F5060A6}" srcOrd="5" destOrd="0" presId="urn:microsoft.com/office/officeart/2005/8/layout/cycle7"/>
    <dgm:cxn modelId="{BA82BD3E-8799-439C-A4F0-1610079DB18E}" type="presParOf" srcId="{4AFA54D6-42FD-4551-BA9A-13DA9F5060A6}" destId="{01F38774-DC1F-4B59-8EAC-F76E40A1C95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CB8C7-CB7C-410D-9212-316071945994}">
      <dsp:nvSpPr>
        <dsp:cNvPr id="0" name=""/>
        <dsp:cNvSpPr/>
      </dsp:nvSpPr>
      <dsp:spPr>
        <a:xfrm>
          <a:off x="731867" y="3919"/>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ثبت متن و اجزای مربوط در سایت مجله</a:t>
          </a:r>
          <a:endParaRPr lang="en-US" sz="2000" kern="1200" dirty="0">
            <a:cs typeface="B Zar" panose="00000400000000000000" pitchFamily="2" charset="-78"/>
          </a:endParaRPr>
        </a:p>
      </dsp:txBody>
      <dsp:txXfrm>
        <a:off x="770363" y="42415"/>
        <a:ext cx="2113590" cy="1237357"/>
      </dsp:txXfrm>
    </dsp:sp>
    <dsp:sp modelId="{0BAB221F-06A0-4FEC-817F-481DC072AF00}">
      <dsp:nvSpPr>
        <dsp:cNvPr id="0" name=""/>
        <dsp:cNvSpPr/>
      </dsp:nvSpPr>
      <dsp:spPr>
        <a:xfrm>
          <a:off x="3115221" y="389461"/>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a:off x="3115221" y="498114"/>
        <a:ext cx="325082" cy="325958"/>
      </dsp:txXfrm>
    </dsp:sp>
    <dsp:sp modelId="{62727CD8-0246-4757-8E2D-FCC39D598691}">
      <dsp:nvSpPr>
        <dsp:cNvPr id="0" name=""/>
        <dsp:cNvSpPr/>
      </dsp:nvSpPr>
      <dsp:spPr>
        <a:xfrm>
          <a:off x="3798682" y="3919"/>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ارزیابی اولیه توسط دفتر مجله از نظر شکلی</a:t>
          </a:r>
          <a:endParaRPr lang="en-US" sz="2000" kern="1200" dirty="0">
            <a:cs typeface="B Zar" panose="00000400000000000000" pitchFamily="2" charset="-78"/>
          </a:endParaRPr>
        </a:p>
      </dsp:txBody>
      <dsp:txXfrm>
        <a:off x="3837178" y="42415"/>
        <a:ext cx="2113590" cy="1237357"/>
      </dsp:txXfrm>
    </dsp:sp>
    <dsp:sp modelId="{0EA92D68-FDB0-4E8E-9101-095A4D95A203}">
      <dsp:nvSpPr>
        <dsp:cNvPr id="0" name=""/>
        <dsp:cNvSpPr/>
      </dsp:nvSpPr>
      <dsp:spPr>
        <a:xfrm>
          <a:off x="6182036" y="389461"/>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a:off x="6182036" y="498114"/>
        <a:ext cx="325082" cy="325958"/>
      </dsp:txXfrm>
    </dsp:sp>
    <dsp:sp modelId="{6FC13451-20EE-41B7-87B1-50E153E56D6B}">
      <dsp:nvSpPr>
        <dsp:cNvPr id="0" name=""/>
        <dsp:cNvSpPr/>
      </dsp:nvSpPr>
      <dsp:spPr>
        <a:xfrm>
          <a:off x="6865497" y="3919"/>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ارزیابی اولیه محتوا توسط ادیتورهای مجله</a:t>
          </a:r>
          <a:endParaRPr lang="en-US" sz="2000" kern="1200" dirty="0">
            <a:cs typeface="B Zar" panose="00000400000000000000" pitchFamily="2" charset="-78"/>
          </a:endParaRPr>
        </a:p>
      </dsp:txBody>
      <dsp:txXfrm>
        <a:off x="6903993" y="42415"/>
        <a:ext cx="2113590" cy="1237357"/>
      </dsp:txXfrm>
    </dsp:sp>
    <dsp:sp modelId="{75E4906D-B83F-4514-A848-3C814035434C}">
      <dsp:nvSpPr>
        <dsp:cNvPr id="0" name=""/>
        <dsp:cNvSpPr/>
      </dsp:nvSpPr>
      <dsp:spPr>
        <a:xfrm>
          <a:off x="9248851" y="389461"/>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a:off x="9248851" y="498114"/>
        <a:ext cx="325082" cy="325958"/>
      </dsp:txXfrm>
    </dsp:sp>
    <dsp:sp modelId="{A2812D17-566D-4179-9158-ACEDB642AF13}">
      <dsp:nvSpPr>
        <dsp:cNvPr id="0" name=""/>
        <dsp:cNvSpPr/>
      </dsp:nvSpPr>
      <dsp:spPr>
        <a:xfrm>
          <a:off x="9932312" y="3919"/>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ارسال مقاله به داوران</a:t>
          </a:r>
          <a:endParaRPr lang="en-US" sz="2000" kern="1200" dirty="0">
            <a:cs typeface="B Zar" panose="00000400000000000000" pitchFamily="2" charset="-78"/>
          </a:endParaRPr>
        </a:p>
      </dsp:txBody>
      <dsp:txXfrm>
        <a:off x="9970808" y="42415"/>
        <a:ext cx="2113590" cy="1237357"/>
      </dsp:txXfrm>
    </dsp:sp>
    <dsp:sp modelId="{85CF60E5-C3DF-4EC7-9BF2-3F6790810791}">
      <dsp:nvSpPr>
        <dsp:cNvPr id="0" name=""/>
        <dsp:cNvSpPr/>
      </dsp:nvSpPr>
      <dsp:spPr>
        <a:xfrm rot="5400000">
          <a:off x="10795402" y="1471609"/>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rot="-5400000">
        <a:off x="10864625" y="1511040"/>
        <a:ext cx="325958" cy="325082"/>
      </dsp:txXfrm>
    </dsp:sp>
    <dsp:sp modelId="{7755B068-651F-4C78-8C09-6721F9869553}">
      <dsp:nvSpPr>
        <dsp:cNvPr id="0" name=""/>
        <dsp:cNvSpPr/>
      </dsp:nvSpPr>
      <dsp:spPr>
        <a:xfrm>
          <a:off x="9932312" y="2194501"/>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تجمیع نظرات داوران در دفتر مجله توسط ادیتور مرتبط</a:t>
          </a:r>
          <a:endParaRPr lang="en-US" sz="2000" kern="1200" dirty="0">
            <a:cs typeface="B Zar" panose="00000400000000000000" pitchFamily="2" charset="-78"/>
          </a:endParaRPr>
        </a:p>
      </dsp:txBody>
      <dsp:txXfrm>
        <a:off x="9970808" y="2232997"/>
        <a:ext cx="2113590" cy="1237357"/>
      </dsp:txXfrm>
    </dsp:sp>
    <dsp:sp modelId="{23CCD830-E216-45EC-A61E-C13E44C0BAEE}">
      <dsp:nvSpPr>
        <dsp:cNvPr id="0" name=""/>
        <dsp:cNvSpPr/>
      </dsp:nvSpPr>
      <dsp:spPr>
        <a:xfrm rot="10800000">
          <a:off x="9275138" y="2580043"/>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rot="10800000">
        <a:off x="9414459" y="2688696"/>
        <a:ext cx="325082" cy="325958"/>
      </dsp:txXfrm>
    </dsp:sp>
    <dsp:sp modelId="{13EDED33-C624-4173-A821-D40D035072DA}">
      <dsp:nvSpPr>
        <dsp:cNvPr id="0" name=""/>
        <dsp:cNvSpPr/>
      </dsp:nvSpPr>
      <dsp:spPr>
        <a:xfrm>
          <a:off x="6865497" y="2194501"/>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ارسال نظرات به نویسندگان</a:t>
          </a:r>
        </a:p>
      </dsp:txBody>
      <dsp:txXfrm>
        <a:off x="6903993" y="2232997"/>
        <a:ext cx="2113590" cy="1237357"/>
      </dsp:txXfrm>
    </dsp:sp>
    <dsp:sp modelId="{A8888A5B-AD34-49DF-B085-53B83EE76A93}">
      <dsp:nvSpPr>
        <dsp:cNvPr id="0" name=""/>
        <dsp:cNvSpPr/>
      </dsp:nvSpPr>
      <dsp:spPr>
        <a:xfrm rot="10800000">
          <a:off x="6208323" y="2580043"/>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rot="10800000">
        <a:off x="6347644" y="2688696"/>
        <a:ext cx="325082" cy="325958"/>
      </dsp:txXfrm>
    </dsp:sp>
    <dsp:sp modelId="{74D966E0-8415-48D2-AB20-170279F9412A}">
      <dsp:nvSpPr>
        <dsp:cNvPr id="0" name=""/>
        <dsp:cNvSpPr/>
      </dsp:nvSpPr>
      <dsp:spPr>
        <a:xfrm>
          <a:off x="3798682" y="2194501"/>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اصلاح و پاسخ به نقطه نظرات دریافتی  توسط نویسندگان</a:t>
          </a:r>
        </a:p>
      </dsp:txBody>
      <dsp:txXfrm>
        <a:off x="3837178" y="2232997"/>
        <a:ext cx="2113590" cy="1237357"/>
      </dsp:txXfrm>
    </dsp:sp>
    <dsp:sp modelId="{DFA669DB-6305-4BBD-A591-4242066E0807}">
      <dsp:nvSpPr>
        <dsp:cNvPr id="0" name=""/>
        <dsp:cNvSpPr/>
      </dsp:nvSpPr>
      <dsp:spPr>
        <a:xfrm rot="10800000">
          <a:off x="3141508" y="2580043"/>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rot="10800000">
        <a:off x="3280829" y="2688696"/>
        <a:ext cx="325082" cy="325958"/>
      </dsp:txXfrm>
    </dsp:sp>
    <dsp:sp modelId="{74AADEB3-AB14-4B38-BDE8-3EC710AFFDE0}">
      <dsp:nvSpPr>
        <dsp:cNvPr id="0" name=""/>
        <dsp:cNvSpPr/>
      </dsp:nvSpPr>
      <dsp:spPr>
        <a:xfrm>
          <a:off x="731867" y="2194501"/>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تایید مقاله توسط ادیتور یا ارسال به داوران برای نظر نهایی</a:t>
          </a:r>
        </a:p>
      </dsp:txBody>
      <dsp:txXfrm>
        <a:off x="770363" y="2232997"/>
        <a:ext cx="2113590" cy="1237357"/>
      </dsp:txXfrm>
    </dsp:sp>
    <dsp:sp modelId="{78E45D10-1771-423F-91F9-BCF71B692B44}">
      <dsp:nvSpPr>
        <dsp:cNvPr id="0" name=""/>
        <dsp:cNvSpPr/>
      </dsp:nvSpPr>
      <dsp:spPr>
        <a:xfrm rot="5400000">
          <a:off x="1594957" y="3662191"/>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rot="-5400000">
        <a:off x="1664180" y="3701622"/>
        <a:ext cx="325958" cy="325082"/>
      </dsp:txXfrm>
    </dsp:sp>
    <dsp:sp modelId="{63357FCB-F181-4631-99BE-7A002F842716}">
      <dsp:nvSpPr>
        <dsp:cNvPr id="0" name=""/>
        <dsp:cNvSpPr/>
      </dsp:nvSpPr>
      <dsp:spPr>
        <a:xfrm>
          <a:off x="731867" y="4385083"/>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a-IR" sz="1600" kern="1200" dirty="0">
              <a:cs typeface="B Zar" panose="00000400000000000000" pitchFamily="2" charset="-78"/>
            </a:rPr>
            <a:t>در صورت تایید ارسال تاییدیه  به نویسندگان و شروع فرآیند تنظیم متن برای انتشار</a:t>
          </a:r>
        </a:p>
      </dsp:txBody>
      <dsp:txXfrm>
        <a:off x="770363" y="4423579"/>
        <a:ext cx="2113590" cy="1237357"/>
      </dsp:txXfrm>
    </dsp:sp>
    <dsp:sp modelId="{43902F6B-E6E2-45F4-8DCC-49DA271BF06B}">
      <dsp:nvSpPr>
        <dsp:cNvPr id="0" name=""/>
        <dsp:cNvSpPr/>
      </dsp:nvSpPr>
      <dsp:spPr>
        <a:xfrm>
          <a:off x="3115221" y="4770625"/>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a:off x="3115221" y="4879278"/>
        <a:ext cx="325082" cy="325958"/>
      </dsp:txXfrm>
    </dsp:sp>
    <dsp:sp modelId="{BCE2DDF7-ED11-4257-8093-F8493D5CAA09}">
      <dsp:nvSpPr>
        <dsp:cNvPr id="0" name=""/>
        <dsp:cNvSpPr/>
      </dsp:nvSpPr>
      <dsp:spPr>
        <a:xfrm>
          <a:off x="3798682" y="4385083"/>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تماس با نویسندگان برای تکمیل فرم‌های خاص و یا پاسخ به نیازهای انتشارات</a:t>
          </a:r>
        </a:p>
      </dsp:txBody>
      <dsp:txXfrm>
        <a:off x="3837178" y="4423579"/>
        <a:ext cx="2113590" cy="1237357"/>
      </dsp:txXfrm>
    </dsp:sp>
    <dsp:sp modelId="{20075F30-B6AE-4BBF-9C0B-F341FB7B07F9}">
      <dsp:nvSpPr>
        <dsp:cNvPr id="0" name=""/>
        <dsp:cNvSpPr/>
      </dsp:nvSpPr>
      <dsp:spPr>
        <a:xfrm>
          <a:off x="6182036" y="4770625"/>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a:off x="6182036" y="4879278"/>
        <a:ext cx="325082" cy="325958"/>
      </dsp:txXfrm>
    </dsp:sp>
    <dsp:sp modelId="{85EFFA4A-03E8-485D-A49F-E2BE42D21A02}">
      <dsp:nvSpPr>
        <dsp:cNvPr id="0" name=""/>
        <dsp:cNvSpPr/>
      </dsp:nvSpPr>
      <dsp:spPr>
        <a:xfrm>
          <a:off x="6865497" y="4385083"/>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cs typeface="B Zar" panose="00000400000000000000" pitchFamily="2" charset="-78"/>
            </a:rPr>
            <a:t>انتشار مقاله در سایتهای اصلی ملی و بین‌المللی و در سایت مجله‎‌</a:t>
          </a:r>
        </a:p>
      </dsp:txBody>
      <dsp:txXfrm>
        <a:off x="6903993" y="4423579"/>
        <a:ext cx="2113590" cy="1237357"/>
      </dsp:txXfrm>
    </dsp:sp>
    <dsp:sp modelId="{8F527933-A8DA-41A3-AC4F-839ADDFC5120}">
      <dsp:nvSpPr>
        <dsp:cNvPr id="0" name=""/>
        <dsp:cNvSpPr/>
      </dsp:nvSpPr>
      <dsp:spPr>
        <a:xfrm>
          <a:off x="9248851" y="4770625"/>
          <a:ext cx="464403" cy="5432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cs typeface="B Koodak" panose="00000700000000000000" pitchFamily="2" charset="-78"/>
          </a:endParaRPr>
        </a:p>
      </dsp:txBody>
      <dsp:txXfrm>
        <a:off x="9248851" y="4879278"/>
        <a:ext cx="325082" cy="325958"/>
      </dsp:txXfrm>
    </dsp:sp>
    <dsp:sp modelId="{A3629F4F-74E3-4059-9681-83D263929FBE}">
      <dsp:nvSpPr>
        <dsp:cNvPr id="0" name=""/>
        <dsp:cNvSpPr/>
      </dsp:nvSpPr>
      <dsp:spPr>
        <a:xfrm>
          <a:off x="9932312" y="4385083"/>
          <a:ext cx="2190582" cy="131434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fa-IR" sz="1800" kern="1200" dirty="0">
              <a:cs typeface="B Zar" panose="00000400000000000000" pitchFamily="2" charset="-78"/>
            </a:rPr>
            <a:t>پیگیری‌های بعد از انتشار مانند پاسخ به سوالات و یا مقالات کامنتری که در خصوص مقاله نوشته می‌شود</a:t>
          </a:r>
        </a:p>
      </dsp:txBody>
      <dsp:txXfrm>
        <a:off x="9970808" y="4423579"/>
        <a:ext cx="2113590" cy="1237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B15D4-BD86-4F54-A0B1-F052C20BF858}">
      <dsp:nvSpPr>
        <dsp:cNvPr id="0" name=""/>
        <dsp:cNvSpPr/>
      </dsp:nvSpPr>
      <dsp:spPr>
        <a:xfrm>
          <a:off x="4591420" y="1647"/>
          <a:ext cx="2753978" cy="137698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a-IR" sz="3600" kern="1200" dirty="0">
              <a:cs typeface="B Zar" panose="00000400000000000000" pitchFamily="2" charset="-78"/>
            </a:rPr>
            <a:t>حقوق مجله</a:t>
          </a:r>
          <a:endParaRPr lang="en-US" sz="3600" kern="1200" dirty="0">
            <a:cs typeface="B Zar" panose="00000400000000000000" pitchFamily="2" charset="-78"/>
          </a:endParaRPr>
        </a:p>
      </dsp:txBody>
      <dsp:txXfrm>
        <a:off x="4631751" y="41978"/>
        <a:ext cx="2673316" cy="1296327"/>
      </dsp:txXfrm>
    </dsp:sp>
    <dsp:sp modelId="{D816B080-65F5-4BAC-90E2-B714E4235B07}">
      <dsp:nvSpPr>
        <dsp:cNvPr id="0" name=""/>
        <dsp:cNvSpPr/>
      </dsp:nvSpPr>
      <dsp:spPr>
        <a:xfrm rot="3600000">
          <a:off x="6387716" y="2418753"/>
          <a:ext cx="1435666" cy="481946"/>
        </a:xfrm>
        <a:prstGeom prst="leftRigh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cs typeface="B Koodak" panose="00000700000000000000" pitchFamily="2" charset="-78"/>
          </a:endParaRPr>
        </a:p>
      </dsp:txBody>
      <dsp:txXfrm>
        <a:off x="6532300" y="2515142"/>
        <a:ext cx="1146498" cy="289168"/>
      </dsp:txXfrm>
    </dsp:sp>
    <dsp:sp modelId="{1593A56B-89F7-4440-A452-26BA25DDEFFB}">
      <dsp:nvSpPr>
        <dsp:cNvPr id="0" name=""/>
        <dsp:cNvSpPr/>
      </dsp:nvSpPr>
      <dsp:spPr>
        <a:xfrm>
          <a:off x="6865700" y="3940817"/>
          <a:ext cx="2753978" cy="1376989"/>
        </a:xfrm>
        <a:prstGeom prst="roundRect">
          <a:avLst>
            <a:gd name="adj" fmla="val 1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a-IR" sz="3600" kern="1200" dirty="0">
              <a:cs typeface="B Zar" panose="00000400000000000000" pitchFamily="2" charset="-78"/>
            </a:rPr>
            <a:t>حقوق انتشارات</a:t>
          </a:r>
          <a:endParaRPr lang="en-US" sz="3600" kern="1200" dirty="0">
            <a:cs typeface="B Zar" panose="00000400000000000000" pitchFamily="2" charset="-78"/>
          </a:endParaRPr>
        </a:p>
      </dsp:txBody>
      <dsp:txXfrm>
        <a:off x="6906031" y="3981148"/>
        <a:ext cx="2673316" cy="1296327"/>
      </dsp:txXfrm>
    </dsp:sp>
    <dsp:sp modelId="{5F42F08D-B238-499C-82DB-850C3760FF4C}">
      <dsp:nvSpPr>
        <dsp:cNvPr id="0" name=""/>
        <dsp:cNvSpPr/>
      </dsp:nvSpPr>
      <dsp:spPr>
        <a:xfrm rot="10800000">
          <a:off x="5250576" y="4388338"/>
          <a:ext cx="1435666" cy="481946"/>
        </a:xfrm>
        <a:prstGeom prst="leftRightArrow">
          <a:avLst>
            <a:gd name="adj1" fmla="val 60000"/>
            <a:gd name="adj2" fmla="val 50000"/>
          </a:avLst>
        </a:prstGeom>
        <a:solidFill>
          <a:schemeClr val="accent4">
            <a:hueOff val="4900445"/>
            <a:satOff val="-20388"/>
            <a:lumOff val="4804"/>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cs typeface="B Koodak" panose="00000700000000000000" pitchFamily="2" charset="-78"/>
          </a:endParaRPr>
        </a:p>
      </dsp:txBody>
      <dsp:txXfrm rot="10800000">
        <a:off x="5395160" y="4484727"/>
        <a:ext cx="1146498" cy="289168"/>
      </dsp:txXfrm>
    </dsp:sp>
    <dsp:sp modelId="{393991F9-9A17-499D-BC2B-2F92E6410C85}">
      <dsp:nvSpPr>
        <dsp:cNvPr id="0" name=""/>
        <dsp:cNvSpPr/>
      </dsp:nvSpPr>
      <dsp:spPr>
        <a:xfrm>
          <a:off x="2317140" y="3940817"/>
          <a:ext cx="2753978" cy="1376989"/>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a-IR" sz="3600" kern="1200" dirty="0">
              <a:cs typeface="B Zar" panose="00000400000000000000" pitchFamily="2" charset="-78"/>
            </a:rPr>
            <a:t>حقوق نویسندگان</a:t>
          </a:r>
          <a:endParaRPr lang="en-US" sz="3600" kern="1200" dirty="0">
            <a:cs typeface="B Zar" panose="00000400000000000000" pitchFamily="2" charset="-78"/>
          </a:endParaRPr>
        </a:p>
      </dsp:txBody>
      <dsp:txXfrm>
        <a:off x="2357471" y="3981148"/>
        <a:ext cx="2673316" cy="1296327"/>
      </dsp:txXfrm>
    </dsp:sp>
    <dsp:sp modelId="{4AFA54D6-42FD-4551-BA9A-13DA9F5060A6}">
      <dsp:nvSpPr>
        <dsp:cNvPr id="0" name=""/>
        <dsp:cNvSpPr/>
      </dsp:nvSpPr>
      <dsp:spPr>
        <a:xfrm rot="18000000">
          <a:off x="4113436" y="2418753"/>
          <a:ext cx="1435666" cy="481946"/>
        </a:xfrm>
        <a:prstGeom prst="leftRightArrow">
          <a:avLst>
            <a:gd name="adj1" fmla="val 60000"/>
            <a:gd name="adj2" fmla="val 50000"/>
          </a:avLst>
        </a:prstGeom>
        <a:solidFill>
          <a:schemeClr val="accent4">
            <a:hueOff val="9800891"/>
            <a:satOff val="-40777"/>
            <a:lumOff val="9608"/>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cs typeface="B Koodak" panose="00000700000000000000" pitchFamily="2" charset="-78"/>
          </a:endParaRPr>
        </a:p>
      </dsp:txBody>
      <dsp:txXfrm>
        <a:off x="4258020" y="2515142"/>
        <a:ext cx="1146498" cy="2891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0960162-B493-4F69-AAD1-25854A62BF9C}" type="datetimeFigureOut">
              <a:rPr lang="en-US" smtClean="0"/>
              <a:t>5/16/2025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9E99D58-3AD2-47BA-B2A8-F9F3A6A5E6AE}" type="slidenum">
              <a:rPr lang="en-US" smtClean="0"/>
              <a:t>‹#›</a:t>
            </a:fld>
            <a:endParaRPr lang="en-US"/>
          </a:p>
        </p:txBody>
      </p:sp>
    </p:spTree>
    <p:extLst>
      <p:ext uri="{BB962C8B-B14F-4D97-AF65-F5344CB8AC3E}">
        <p14:creationId xmlns:p14="http://schemas.microsoft.com/office/powerpoint/2010/main" val="3032771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E62F1-CCEB-423A-A8F8-53DD663B3877}" type="slidenum">
              <a:rPr lang="en-US" smtClean="0"/>
              <a:pPr/>
              <a:t>3</a:t>
            </a:fld>
            <a:endParaRPr lang="en-US"/>
          </a:p>
        </p:txBody>
      </p:sp>
    </p:spTree>
    <p:extLst>
      <p:ext uri="{BB962C8B-B14F-4D97-AF65-F5344CB8AC3E}">
        <p14:creationId xmlns:p14="http://schemas.microsoft.com/office/powerpoint/2010/main" val="2981541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94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This is the editor’s prerogative only. It deals not necessarily with scientific issues, though it can, but also with policy issues and with publication issues. In the past, my own editorials have dealt with publishing, with financial conflict of interest, with how to prepare case reports or structured abstracts, etc. </a:t>
            </a:r>
          </a:p>
        </p:txBody>
      </p:sp>
    </p:spTree>
    <p:extLst>
      <p:ext uri="{BB962C8B-B14F-4D97-AF65-F5344CB8AC3E}">
        <p14:creationId xmlns:p14="http://schemas.microsoft.com/office/powerpoint/2010/main" val="138766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This is where we let things hang out, where less popular ideas or less well supported concepts can get a hearing. The format is less formal, and one can argue passionately. Consider this the “op ed” part of scientific publication. </a:t>
            </a:r>
          </a:p>
        </p:txBody>
      </p:sp>
    </p:spTree>
    <p:extLst>
      <p:ext uri="{BB962C8B-B14F-4D97-AF65-F5344CB8AC3E}">
        <p14:creationId xmlns:p14="http://schemas.microsoft.com/office/powerpoint/2010/main" val="3805586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1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The purpose of the letter section is as noted here. It is not to get into personal issues, raise issues of general interest to the profession or anything else. It is to point out problems in papers that have been published. There is a real art here. For one thing, letters need to be brief, something I am guilty of not following; otherwise, you end up with letters that are the length of published papers. And you have to be careful not to let things go on to long and allow the letters section to become a part of some ongoing battle between individuals. </a:t>
            </a:r>
          </a:p>
        </p:txBody>
      </p:sp>
    </p:spTree>
    <p:extLst>
      <p:ext uri="{BB962C8B-B14F-4D97-AF65-F5344CB8AC3E}">
        <p14:creationId xmlns:p14="http://schemas.microsoft.com/office/powerpoint/2010/main" val="3504269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2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You can publish a paper in a conference proceeding and still be able to publish it in a journal; this is acceptable secondary publication. What is interesting is that studies have shown that somewhere around 1-% of papers that are published in conference reports are ever later published in a scientific journal. People do like their free trips to exotic places.</a:t>
            </a:r>
          </a:p>
        </p:txBody>
      </p:sp>
    </p:spTree>
    <p:extLst>
      <p:ext uri="{BB962C8B-B14F-4D97-AF65-F5344CB8AC3E}">
        <p14:creationId xmlns:p14="http://schemas.microsoft.com/office/powerpoint/2010/main" val="331005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949750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CE65A-CA69-4FBA-B872-29DCB8D1D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57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E62F1-CCEB-423A-A8F8-53DD663B3877}" type="slidenum">
              <a:rPr lang="en-US" smtClean="0"/>
              <a:pPr/>
              <a:t>4</a:t>
            </a:fld>
            <a:endParaRPr lang="en-US"/>
          </a:p>
        </p:txBody>
      </p:sp>
    </p:spTree>
    <p:extLst>
      <p:ext uri="{BB962C8B-B14F-4D97-AF65-F5344CB8AC3E}">
        <p14:creationId xmlns:p14="http://schemas.microsoft.com/office/powerpoint/2010/main" val="467197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1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This is the general original research or data report, the mainstay of scientific publication. We will look at the organization of this paper a bit later.</a:t>
            </a:r>
          </a:p>
        </p:txBody>
      </p:sp>
    </p:spTree>
    <p:extLst>
      <p:ext uri="{BB962C8B-B14F-4D97-AF65-F5344CB8AC3E}">
        <p14:creationId xmlns:p14="http://schemas.microsoft.com/office/powerpoint/2010/main" val="312219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2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We do not see a great many of these kinds of papers. Often, they are presented as pilot studies, where the feasibility of doing a larger project is studied; thus, you are examining a hypotheses and checking to see whether one can go farther with it (though reasons for not doing so may be logistical as well as scientific). Think of my own work on journal use, where we found some of the cells had no data in them, making it impossible to do any further work since no statistical analysis was possible.</a:t>
            </a:r>
          </a:p>
        </p:txBody>
      </p:sp>
    </p:spTree>
    <p:extLst>
      <p:ext uri="{BB962C8B-B14F-4D97-AF65-F5344CB8AC3E}">
        <p14:creationId xmlns:p14="http://schemas.microsoft.com/office/powerpoint/2010/main" val="1410919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See next: For description of literature types.</a:t>
            </a:r>
          </a:p>
        </p:txBody>
      </p:sp>
    </p:spTree>
    <p:extLst>
      <p:ext uri="{BB962C8B-B14F-4D97-AF65-F5344CB8AC3E}">
        <p14:creationId xmlns:p14="http://schemas.microsoft.com/office/powerpoint/2010/main" val="210519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5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This kind of paper is not often published in a research journal, but is more common in a clinical journal, ie. JBJS, J Chiropractic Medicine.</a:t>
            </a:r>
          </a:p>
        </p:txBody>
      </p:sp>
    </p:spTree>
    <p:extLst>
      <p:ext uri="{BB962C8B-B14F-4D97-AF65-F5344CB8AC3E}">
        <p14:creationId xmlns:p14="http://schemas.microsoft.com/office/powerpoint/2010/main" val="140567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6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Case reports are often looked at as some sort of lower echelon kind of paper. But they have real value- consider the initial report of a bath house used with Kaposi sarcoma- which later led to other such cases being reported and the start of the AIDS epidemic. </a:t>
            </a:r>
          </a:p>
          <a:p>
            <a:pPr>
              <a:spcBef>
                <a:spcPct val="0"/>
              </a:spcBef>
            </a:pPr>
            <a:endParaRPr lang="en-US" dirty="0"/>
          </a:p>
          <a:p>
            <a:pPr>
              <a:spcBef>
                <a:spcPct val="0"/>
              </a:spcBef>
            </a:pPr>
            <a:r>
              <a:rPr lang="en-US" dirty="0"/>
              <a:t>The fact is- these have real value, especially for clinicians and those in practice. What has to be kept in mind is that we need to assess whether the paper is educational, whether it reports the unusual. There is no point in publishing a case report over something already well established, </a:t>
            </a:r>
            <a:r>
              <a:rPr lang="en-US" dirty="0" err="1"/>
              <a:t>ie</a:t>
            </a:r>
            <a:r>
              <a:rPr lang="en-US" dirty="0"/>
              <a:t>. Manipulation for uncomplicated low back pain. It has to be odd. Or, in the case of chiropractic, we can publish the less odd to show what we are capable of handling.</a:t>
            </a:r>
          </a:p>
        </p:txBody>
      </p:sp>
    </p:spTree>
    <p:extLst>
      <p:ext uri="{BB962C8B-B14F-4D97-AF65-F5344CB8AC3E}">
        <p14:creationId xmlns:p14="http://schemas.microsoft.com/office/powerpoint/2010/main" val="1014942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73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One has to be careful here. Once you move beyond a single case report, which as you will recall is supposed to be illustrative, the rigor needed for a paper increases. One does not make a stronger case simply by adding more reports to a case report; that is, a case series or case review is not better just because it has increased numbers. Once you begin to add cases, you need to fdevelop appropriate measures and outcomes so as to make sure you are able to support whatever contention you make. Just because 20 people with a particular problem got better using your wonderful new procedure does not mean the next 20 or even 1 will also get better. You have to move toward a more rigorous design.</a:t>
            </a:r>
          </a:p>
        </p:txBody>
      </p:sp>
    </p:spTree>
    <p:extLst>
      <p:ext uri="{BB962C8B-B14F-4D97-AF65-F5344CB8AC3E}">
        <p14:creationId xmlns:p14="http://schemas.microsoft.com/office/powerpoint/2010/main" val="357750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8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In JMPT we recently published a paper that evaluated the safety of ultrasound devices in a series of chiropractic offices. This is both research and a technical report. Same holds true for the wedge device developed by Sportelli and Winterstein- the reports here are research as reported in a technical report.</a:t>
            </a:r>
          </a:p>
        </p:txBody>
      </p:sp>
    </p:spTree>
    <p:extLst>
      <p:ext uri="{BB962C8B-B14F-4D97-AF65-F5344CB8AC3E}">
        <p14:creationId xmlns:p14="http://schemas.microsoft.com/office/powerpoint/2010/main" val="259542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6BD845-6291-4783-A442-C11663DC9EF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2381820929"/>
      </p:ext>
    </p:extLst>
  </p:cSld>
  <p:clrMapOvr>
    <a:masterClrMapping/>
  </p:clrMapOvr>
  <p:transition advTm="10992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BD845-6291-4783-A442-C11663DC9EF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4076918249"/>
      </p:ext>
    </p:extLst>
  </p:cSld>
  <p:clrMapOvr>
    <a:masterClrMapping/>
  </p:clrMapOvr>
  <p:transition advTm="10992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BD845-6291-4783-A442-C11663DC9EF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1268578908"/>
      </p:ext>
    </p:extLst>
  </p:cSld>
  <p:clrMapOvr>
    <a:masterClrMapping/>
  </p:clrMapOvr>
  <p:transition advTm="10992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166791"/>
      </p:ext>
    </p:extLst>
  </p:cSld>
  <p:clrMapOvr>
    <a:masterClrMapping/>
  </p:clrMapOvr>
  <p:transition advTm="10992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rtl="1">
              <a:defRPr sz="4000">
                <a:solidFill>
                  <a:srgbClr val="C00000"/>
                </a:solidFill>
                <a:effectLst>
                  <a:outerShdw blurRad="38100" dist="38100" dir="2700000" algn="tl">
                    <a:srgbClr val="000000">
                      <a:alpha val="43137"/>
                    </a:srgbClr>
                  </a:outerShdw>
                </a:effectLst>
                <a:cs typeface="B Titr" panose="00000700000000000000" pitchFamily="2" charset="-78"/>
              </a:defRPr>
            </a:lvl1pPr>
          </a:lstStyle>
          <a:p>
            <a:r>
              <a:rPr lang="en-US"/>
              <a:t>Click to edit Master title style</a:t>
            </a:r>
          </a:p>
        </p:txBody>
      </p:sp>
      <p:sp>
        <p:nvSpPr>
          <p:cNvPr id="3" name="Content Placeholder 2"/>
          <p:cNvSpPr>
            <a:spLocks noGrp="1"/>
          </p:cNvSpPr>
          <p:nvPr>
            <p:ph idx="1"/>
          </p:nvPr>
        </p:nvSpPr>
        <p:spPr/>
        <p:txBody>
          <a:bodyPr/>
          <a:lstStyle>
            <a:lvl1pPr algn="r" rtl="1">
              <a:defRPr>
                <a:cs typeface="B Koodak" panose="00000700000000000000" pitchFamily="2" charset="-78"/>
              </a:defRPr>
            </a:lvl1pPr>
            <a:lvl2pPr algn="r" rtl="1">
              <a:defRPr>
                <a:cs typeface="B Koodak" panose="00000700000000000000" pitchFamily="2" charset="-78"/>
              </a:defRPr>
            </a:lvl2pPr>
            <a:lvl3pPr algn="r" rtl="1">
              <a:defRPr>
                <a:cs typeface="B Koodak" panose="00000700000000000000" pitchFamily="2" charset="-78"/>
              </a:defRPr>
            </a:lvl3pPr>
            <a:lvl4pPr algn="r" rtl="1">
              <a:defRPr>
                <a:cs typeface="B Koodak" panose="00000700000000000000" pitchFamily="2" charset="-78"/>
              </a:defRPr>
            </a:lvl4pPr>
            <a:lvl5pPr algn="r" rtl="1">
              <a:defRPr>
                <a:cs typeface="B Koodak" panose="000007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177595"/>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041069"/>
      </p:ext>
    </p:extLst>
  </p:cSld>
  <p:clrMapOvr>
    <a:masterClrMapping/>
  </p:clrMapOvr>
  <p:transition advTm="10992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34556"/>
      </p:ext>
    </p:extLst>
  </p:cSld>
  <p:clrMapOvr>
    <a:masterClrMapping/>
  </p:clrMapOvr>
  <p:transition advTm="10992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186432"/>
      </p:ext>
    </p:extLst>
  </p:cSld>
  <p:clrMapOvr>
    <a:masterClrMapping/>
  </p:clrMapOvr>
  <p:transition advTm="10992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102288"/>
      </p:ext>
    </p:extLst>
  </p:cSld>
  <p:clrMapOvr>
    <a:masterClrMapping/>
  </p:clrMapOvr>
  <p:transition advTm="10992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51931"/>
      </p:ext>
    </p:extLst>
  </p:cSld>
  <p:clrMapOvr>
    <a:masterClrMapping/>
  </p:clrMapOvr>
  <p:transition advTm="10992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266140"/>
      </p:ext>
    </p:extLst>
  </p:cSld>
  <p:clrMapOvr>
    <a:masterClrMapping/>
  </p:clrMapOvr>
  <p:transition advTm="10992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rtl="1">
              <a:defRPr sz="4000">
                <a:solidFill>
                  <a:srgbClr val="C00000"/>
                </a:solidFill>
                <a:effectLst>
                  <a:outerShdw blurRad="38100" dist="38100" dir="2700000" algn="tl">
                    <a:srgbClr val="000000">
                      <a:alpha val="43137"/>
                    </a:srgbClr>
                  </a:outerShdw>
                </a:effectLst>
                <a:cs typeface="B Titr" panose="00000700000000000000" pitchFamily="2" charset="-78"/>
              </a:defRPr>
            </a:lvl1pPr>
          </a:lstStyle>
          <a:p>
            <a:r>
              <a:rPr lang="en-US"/>
              <a:t>Click to edit Master title style</a:t>
            </a:r>
          </a:p>
        </p:txBody>
      </p:sp>
      <p:sp>
        <p:nvSpPr>
          <p:cNvPr id="3" name="Content Placeholder 2"/>
          <p:cNvSpPr>
            <a:spLocks noGrp="1"/>
          </p:cNvSpPr>
          <p:nvPr>
            <p:ph idx="1"/>
          </p:nvPr>
        </p:nvSpPr>
        <p:spPr/>
        <p:txBody>
          <a:bodyPr/>
          <a:lstStyle>
            <a:lvl1pPr algn="r" rtl="1">
              <a:defRPr>
                <a:cs typeface="B Koodak" panose="00000700000000000000" pitchFamily="2" charset="-78"/>
              </a:defRPr>
            </a:lvl1pPr>
            <a:lvl2pPr algn="r" rtl="1">
              <a:defRPr>
                <a:cs typeface="B Koodak" panose="00000700000000000000" pitchFamily="2" charset="-78"/>
              </a:defRPr>
            </a:lvl2pPr>
            <a:lvl3pPr algn="r" rtl="1">
              <a:defRPr>
                <a:cs typeface="B Koodak" panose="00000700000000000000" pitchFamily="2" charset="-78"/>
              </a:defRPr>
            </a:lvl3pPr>
            <a:lvl4pPr algn="r" rtl="1">
              <a:defRPr>
                <a:cs typeface="B Koodak" panose="00000700000000000000" pitchFamily="2" charset="-78"/>
              </a:defRPr>
            </a:lvl4pPr>
            <a:lvl5pPr algn="r" rtl="1">
              <a:defRPr>
                <a:cs typeface="B Koodak" panose="000007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6BD845-6291-4783-A442-C11663DC9EF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13969276"/>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72467"/>
      </p:ext>
    </p:extLst>
  </p:cSld>
  <p:clrMapOvr>
    <a:masterClrMapping/>
  </p:clrMapOvr>
  <p:transition advTm="10992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011991"/>
      </p:ext>
    </p:extLst>
  </p:cSld>
  <p:clrMapOvr>
    <a:masterClrMapping/>
  </p:clrMapOvr>
  <p:transition advTm="10992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8500"/>
      </p:ext>
    </p:extLst>
  </p:cSld>
  <p:clrMapOvr>
    <a:masterClrMapping/>
  </p:clrMapOvr>
  <p:transition advTm="10992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8FAE62-F112-4A68-A77E-C8ED53A7C73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6351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8FAE62-F112-4A68-A77E-C8ED53A7C73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2876052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8FAE62-F112-4A68-A77E-C8ED53A7C73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3300696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8FAE62-F112-4A68-A77E-C8ED53A7C73A}"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4173153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8FAE62-F112-4A68-A77E-C8ED53A7C73A}" type="datetimeFigureOut">
              <a:rPr lang="en-US" smtClean="0"/>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3091182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8FAE62-F112-4A68-A77E-C8ED53A7C73A}" type="datetimeFigureOut">
              <a:rPr lang="en-US" smtClean="0"/>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2186665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FAE62-F112-4A68-A77E-C8ED53A7C73A}" type="datetimeFigureOut">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135000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BD845-6291-4783-A442-C11663DC9EF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4027441986"/>
      </p:ext>
    </p:extLst>
  </p:cSld>
  <p:clrMapOvr>
    <a:masterClrMapping/>
  </p:clrMapOvr>
  <p:transition advTm="10992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8FAE62-F112-4A68-A77E-C8ED53A7C73A}"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22743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8FAE62-F112-4A68-A77E-C8ED53A7C73A}"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4084220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8FAE62-F112-4A68-A77E-C8ED53A7C73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97476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8FAE62-F112-4A68-A77E-C8ED53A7C73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6B6A6-CA11-4E3E-B7CA-96B97FCE818F}" type="slidenum">
              <a:rPr lang="en-US" smtClean="0"/>
              <a:t>‹#›</a:t>
            </a:fld>
            <a:endParaRPr lang="en-US"/>
          </a:p>
        </p:txBody>
      </p:sp>
    </p:spTree>
    <p:extLst>
      <p:ext uri="{BB962C8B-B14F-4D97-AF65-F5344CB8AC3E}">
        <p14:creationId xmlns:p14="http://schemas.microsoft.com/office/powerpoint/2010/main" val="3359860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1983A-3A5B-4315-9143-1430A655E2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A60FC-34E2-40F1-86EE-752241AF8C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CE7B16-166C-4246-914F-F2CB8203E16B}"/>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1A3AFEC-DF2C-4F93-849F-742F50414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A3870F2-1CC0-45C7-BB5D-5F939A98313B}"/>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733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B58F-6196-4883-934F-0CCAD03A25C1}"/>
              </a:ext>
            </a:extLst>
          </p:cNvPr>
          <p:cNvSpPr>
            <a:spLocks noGrp="1"/>
          </p:cNvSpPr>
          <p:nvPr>
            <p:ph type="title"/>
          </p:nvPr>
        </p:nvSpPr>
        <p:spPr/>
        <p:txBody>
          <a:bodyPr/>
          <a:lstStyle>
            <a:lvl1pPr algn="r" rtl="1">
              <a:defRPr>
                <a:solidFill>
                  <a:srgbClr val="FF0000"/>
                </a:solidFill>
                <a:effectLst>
                  <a:outerShdw blurRad="38100" dist="38100" dir="2700000" algn="tl">
                    <a:srgbClr val="000000">
                      <a:alpha val="43137"/>
                    </a:srgbClr>
                  </a:outerShdw>
                </a:effectLst>
                <a:cs typeface="B Titr" panose="00000700000000000000" pitchFamily="2" charset="-78"/>
              </a:defRPr>
            </a:lvl1pPr>
          </a:lstStyle>
          <a:p>
            <a:r>
              <a:rPr lang="en-US" dirty="0"/>
              <a:t>Click to edit Master title style</a:t>
            </a:r>
          </a:p>
        </p:txBody>
      </p:sp>
      <p:sp>
        <p:nvSpPr>
          <p:cNvPr id="3" name="Content Placeholder 2">
            <a:extLst>
              <a:ext uri="{FF2B5EF4-FFF2-40B4-BE49-F238E27FC236}">
                <a16:creationId xmlns:a16="http://schemas.microsoft.com/office/drawing/2014/main" id="{81D843BD-240B-49D9-B8B7-478DDD801375}"/>
              </a:ext>
            </a:extLst>
          </p:cNvPr>
          <p:cNvSpPr>
            <a:spLocks noGrp="1"/>
          </p:cNvSpPr>
          <p:nvPr>
            <p:ph idx="1"/>
          </p:nvPr>
        </p:nvSpPr>
        <p:spPr/>
        <p:txBody>
          <a:bodyPr/>
          <a:lstStyle>
            <a:lvl1pPr algn="r" rtl="1">
              <a:defRPr>
                <a:cs typeface="B Koodak" panose="00000700000000000000" pitchFamily="2" charset="-78"/>
              </a:defRPr>
            </a:lvl1pPr>
            <a:lvl2pPr algn="r" rtl="1">
              <a:defRPr>
                <a:cs typeface="B Koodak" panose="00000700000000000000" pitchFamily="2" charset="-78"/>
              </a:defRPr>
            </a:lvl2pPr>
            <a:lvl3pPr algn="r" rtl="1">
              <a:defRPr>
                <a:cs typeface="B Koodak" panose="00000700000000000000" pitchFamily="2" charset="-78"/>
              </a:defRPr>
            </a:lvl3pPr>
            <a:lvl4pPr algn="r" rtl="1">
              <a:defRPr>
                <a:cs typeface="B Koodak" panose="00000700000000000000" pitchFamily="2" charset="-78"/>
              </a:defRPr>
            </a:lvl4pPr>
            <a:lvl5pPr algn="r" rtl="1">
              <a:defRPr>
                <a:cs typeface="B Koodak" panose="00000700000000000000" pitchFamily="2"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4F660-9E07-4175-9F63-778D321AC179}"/>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1F15FB-FB79-4F18-86F8-54E2D635F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EBDBA2-C630-4BCD-95B5-474E8A2AF513}"/>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40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4F1B-5B97-4D12-BEC9-55DA385E80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F39B66-4EED-45ED-942B-0BB3D20EEE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DED0B2-4200-4133-818A-F3968DD0AEF0}"/>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E934D6-ABA5-43F4-A2ED-53B0AB0AAC2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D31234-8007-47C9-9D61-7E271D7C2BDB}"/>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163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E009-6423-4F5C-A7BB-E81C605203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25D68-B07B-42AF-BAC5-975907B8CC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1754AB-00A3-4904-975C-AEF4529893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26C0C0-85C7-4206-84C6-3A659DD0E846}"/>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3AE913-1851-4073-8AA4-36757B59F9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F7DBAB2-60D8-4002-B766-DF2135F55A9A}"/>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378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6572-7BE4-43E2-BB20-0DA42504CD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6DE3FD-9667-445B-A6BD-AD9933500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501E8-858B-4935-BDA6-708859F2D1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5EF72D-8CCD-4D46-8BCF-DD15E79359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9AB4AC-4627-419A-9975-A721E30F68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A118E-FA39-49A5-BED9-A9CAFF9A71BE}"/>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70559B6-1C3E-45C5-A831-E7927AD4620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37E1113-CF71-4DE7-8713-211775688BAF}"/>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042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6C3A-262C-4FA8-B84B-5D99D4514A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7A70F4-4CCA-4E63-8DEB-8B2C800528FD}"/>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53D0CF6-18C8-485C-902E-7661477E7E1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C8D81E1-AA50-46F5-9C52-CFCFB1855208}"/>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0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BD845-6291-4783-A442-C11663DC9EF4}"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3094017917"/>
      </p:ext>
    </p:extLst>
  </p:cSld>
  <p:clrMapOvr>
    <a:masterClrMapping/>
  </p:clrMapOvr>
  <p:transition advTm="10992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578985-32F7-42ED-AD7E-F8133596E4B7}"/>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6A548CD-B2E9-4C4C-9ABA-AF879B47EF4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5DC8D7B-E33E-4B3E-8609-FEA8F6DF9B74}"/>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002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00EC2-FA66-450D-AAE5-86961EFCC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C1DE4D-4CBD-4807-BE6D-04B70A5AD1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D26789-49A3-4D7D-8753-35AA5029A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9B4-F19D-47D2-8C42-EAFBAB22FAD3}"/>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4016BC8-0ED7-4C3C-8F2E-6F23CEB53AA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3BD9D21-8CE3-4F2F-A16B-C9174F733FED}"/>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093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A11F-CB0A-470F-AA4B-32B88D5E11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D3D2B-7170-41E8-BBF3-EBBDB8C0B2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3EFDE8-E507-4895-8A3A-D10547FA8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A54ED9-C590-4543-B627-EA84931A1ECA}"/>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14FDD17-97F2-4FA8-82A4-69D73E97A8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B10B82-D34B-4973-A0F1-5D66F0D64581}"/>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30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05CF-FC19-446E-8D81-8B55D717CB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F67D39-94F6-4B3E-98AC-4E14E93FE0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8C42F-3A14-486E-BF2C-F63E2628E948}"/>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D30947-7DF9-41FD-8837-B668B88A004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4DB4B9-7747-4F0D-8E24-FCD667A680D7}"/>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37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004C00-5B2B-4934-9D42-F20E7CA807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3C9CCB-230C-40D6-A2B5-F2D4675FAA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4A485-E65B-41AE-9A62-629809F2E46B}"/>
              </a:ext>
            </a:extLst>
          </p:cNvPr>
          <p:cNvSpPr>
            <a:spLocks noGrp="1"/>
          </p:cNvSpPr>
          <p:nvPr>
            <p:ph type="dt" sz="half" idx="10"/>
          </p:nvPr>
        </p:nvSpPr>
        <p:spPr/>
        <p:txBody>
          <a:body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512583-D4A3-43F5-A4B0-F904B1C677C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B1F3E9-684D-4E53-A0F0-E2B3BC2FE830}"/>
              </a:ext>
            </a:extLst>
          </p:cNvPr>
          <p:cNvSpPr>
            <a:spLocks noGrp="1"/>
          </p:cNvSpPr>
          <p:nvPr>
            <p:ph type="sldNum" sz="quarter" idx="12"/>
          </p:nvPr>
        </p:nvSpPr>
        <p:spPr/>
        <p:txBody>
          <a:body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7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BD845-6291-4783-A442-C11663DC9EF4}" type="datetimeFigureOut">
              <a:rPr lang="en-US" smtClean="0"/>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3829617217"/>
      </p:ext>
    </p:extLst>
  </p:cSld>
  <p:clrMapOvr>
    <a:masterClrMapping/>
  </p:clrMapOvr>
  <p:transition advTm="10992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BD845-6291-4783-A442-C11663DC9EF4}" type="datetimeFigureOut">
              <a:rPr lang="en-US" smtClean="0"/>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1319242637"/>
      </p:ext>
    </p:extLst>
  </p:cSld>
  <p:clrMapOvr>
    <a:masterClrMapping/>
  </p:clrMapOvr>
  <p:transition advTm="10992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BD845-6291-4783-A442-C11663DC9EF4}" type="datetimeFigureOut">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1122694362"/>
      </p:ext>
    </p:extLst>
  </p:cSld>
  <p:clrMapOvr>
    <a:masterClrMapping/>
  </p:clrMapOvr>
  <p:transition advTm="10992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BD845-6291-4783-A442-C11663DC9EF4}"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4254462930"/>
      </p:ext>
    </p:extLst>
  </p:cSld>
  <p:clrMapOvr>
    <a:masterClrMapping/>
  </p:clrMapOvr>
  <p:transition advTm="10992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BD845-6291-4783-A442-C11663DC9EF4}"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CACB7-4607-4A8D-9040-BAC8D5C3D7A6}" type="slidenum">
              <a:rPr lang="en-US" smtClean="0"/>
              <a:t>‹#›</a:t>
            </a:fld>
            <a:endParaRPr lang="en-US"/>
          </a:p>
        </p:txBody>
      </p:sp>
    </p:spTree>
    <p:extLst>
      <p:ext uri="{BB962C8B-B14F-4D97-AF65-F5344CB8AC3E}">
        <p14:creationId xmlns:p14="http://schemas.microsoft.com/office/powerpoint/2010/main" val="3750765875"/>
      </p:ext>
    </p:extLst>
  </p:cSld>
  <p:clrMapOvr>
    <a:masterClrMapping/>
  </p:clrMapOvr>
  <p:transition advTm="10992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BD845-6291-4783-A442-C11663DC9EF4}" type="datetimeFigureOut">
              <a:rPr lang="en-US" smtClean="0"/>
              <a:t>5/16/2025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CACB7-4607-4A8D-9040-BAC8D5C3D7A6}" type="slidenum">
              <a:rPr lang="en-US" smtClean="0"/>
              <a:t>‹#›</a:t>
            </a:fld>
            <a:endParaRPr lang="en-US"/>
          </a:p>
        </p:txBody>
      </p:sp>
    </p:spTree>
    <p:extLst>
      <p:ext uri="{BB962C8B-B14F-4D97-AF65-F5344CB8AC3E}">
        <p14:creationId xmlns:p14="http://schemas.microsoft.com/office/powerpoint/2010/main" val="1271366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0992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BD845-6291-4783-A442-C11663DC9EF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CACB7-4607-4A8D-9040-BAC8D5C3D7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75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10992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FAE62-F112-4A68-A77E-C8ED53A7C73A}" type="datetimeFigureOut">
              <a:rPr lang="en-US" smtClean="0"/>
              <a:t>5/16/2025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6B6A6-CA11-4E3E-B7CA-96B97FCE818F}" type="slidenum">
              <a:rPr lang="en-US" smtClean="0"/>
              <a:t>‹#›</a:t>
            </a:fld>
            <a:endParaRPr lang="en-US"/>
          </a:p>
        </p:txBody>
      </p:sp>
    </p:spTree>
    <p:extLst>
      <p:ext uri="{BB962C8B-B14F-4D97-AF65-F5344CB8AC3E}">
        <p14:creationId xmlns:p14="http://schemas.microsoft.com/office/powerpoint/2010/main" val="41644612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1A0AB0-793B-45F1-ADA5-27149F0991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619A7-859E-4BC5-9804-433F62265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5623B-39E8-439F-80A1-2424F2BEB9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03365-C1FF-4C40-824B-ED0FE5C192C4}"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E5E03B-5E45-4A08-8936-9F28FE97C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741504-BDD4-42D2-9A33-DD85ECDF2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FF2CF-537E-4F37-8784-4659428B51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9017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35.xml"/><Relationship Id="rId4" Type="http://schemas.openxmlformats.org/officeDocument/2006/relationships/image" Target="../media/image103.png"/></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5.xml"/><Relationship Id="rId5" Type="http://schemas.openxmlformats.org/officeDocument/2006/relationships/image" Target="../media/image120.jpeg"/><Relationship Id="rId4" Type="http://schemas.openxmlformats.org/officeDocument/2006/relationships/image" Target="../media/image119.gif"/></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tmp"/><Relationship Id="rId2" Type="http://schemas.openxmlformats.org/officeDocument/2006/relationships/image" Target="../media/image125.tmp"/><Relationship Id="rId1" Type="http://schemas.openxmlformats.org/officeDocument/2006/relationships/slideLayout" Target="../slideLayouts/slideLayout35.xml"/><Relationship Id="rId5" Type="http://schemas.openxmlformats.org/officeDocument/2006/relationships/image" Target="../media/image128.tmp"/><Relationship Id="rId4" Type="http://schemas.openxmlformats.org/officeDocument/2006/relationships/image" Target="../media/image127.tmp"/></Relationships>
</file>

<file path=ppt/slides/_rels/slide1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image" Target="../media/image131.png"/><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5.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tmp"/><Relationship Id="rId2" Type="http://schemas.openxmlformats.org/officeDocument/2006/relationships/image" Target="../media/image134.tmp"/><Relationship Id="rId1" Type="http://schemas.openxmlformats.org/officeDocument/2006/relationships/slideLayout" Target="../slideLayouts/slideLayout35.xml"/><Relationship Id="rId5" Type="http://schemas.openxmlformats.org/officeDocument/2006/relationships/image" Target="../media/image137.tmp"/><Relationship Id="rId4" Type="http://schemas.openxmlformats.org/officeDocument/2006/relationships/image" Target="../media/image136.tmp"/></Relationships>
</file>

<file path=ppt/slides/_rels/slide14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2.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8.xml.rels><?xml version="1.0" encoding="UTF-8" standalone="yes"?>
<Relationships xmlns="http://schemas.openxmlformats.org/package/2006/relationships"><Relationship Id="rId3" Type="http://schemas.openxmlformats.org/officeDocument/2006/relationships/hyperlink" Target="https://jane.biosemantics.org/suggestions.php" TargetMode="External"/><Relationship Id="rId2" Type="http://schemas.openxmlformats.org/officeDocument/2006/relationships/image" Target="../media/image140.png"/><Relationship Id="rId1" Type="http://schemas.openxmlformats.org/officeDocument/2006/relationships/slideLayout" Target="../slideLayouts/slideLayout35.xml"/><Relationship Id="rId6" Type="http://schemas.openxmlformats.org/officeDocument/2006/relationships/hyperlink" Target="https://journalfinder.wiley.com/" TargetMode="External"/><Relationship Id="rId5" Type="http://schemas.openxmlformats.org/officeDocument/2006/relationships/hyperlink" Target="https://journalfinder.elsevier.com/" TargetMode="External"/><Relationship Id="rId4" Type="http://schemas.openxmlformats.org/officeDocument/2006/relationships/hyperlink" Target="https://journalsuggester.springer.com/"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www.eigenfactor.org/" TargetMode="External"/><Relationship Id="rId2" Type="http://schemas.openxmlformats.org/officeDocument/2006/relationships/image" Target="../media/image140.png"/><Relationship Id="rId1" Type="http://schemas.openxmlformats.org/officeDocument/2006/relationships/slideLayout" Target="../slideLayouts/slideLayout35.xml"/><Relationship Id="rId5" Type="http://schemas.openxmlformats.org/officeDocument/2006/relationships/hyperlink" Target="http://ulrichsweb.serialssolutions.com/" TargetMode="External"/><Relationship Id="rId4" Type="http://schemas.openxmlformats.org/officeDocument/2006/relationships/hyperlink" Target="https://www.scopus.com/sourc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www.qoam.eu/journals" TargetMode="External"/><Relationship Id="rId2" Type="http://schemas.openxmlformats.org/officeDocument/2006/relationships/image" Target="../media/image143.png"/><Relationship Id="rId1" Type="http://schemas.openxmlformats.org/officeDocument/2006/relationships/slideLayout" Target="../slideLayouts/slideLayout35.xml"/><Relationship Id="rId6" Type="http://schemas.openxmlformats.org/officeDocument/2006/relationships/hyperlink" Target="https://acrl.libguides.com/scholcomm/toolkit/evaluating" TargetMode="External"/><Relationship Id="rId5" Type="http://schemas.openxmlformats.org/officeDocument/2006/relationships/hyperlink" Target="https://oaspa.org/" TargetMode="External"/><Relationship Id="rId4" Type="http://schemas.openxmlformats.org/officeDocument/2006/relationships/hyperlink" Target="https://doaj.org/" TargetMode="External"/></Relationships>
</file>

<file path=ppt/slides/_rels/slide15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1.png"/><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link.springer.com/article/10.1007/s40200-021-00779-2#Fig1" TargetMode="External"/><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hyperlink" Target="https://link.springer.com/article/10.1007/s40200-021-00779-2#Tab1" TargetMode="External"/><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hyperlink" Target="https://link.springer.com/article/10.1007/s40200-021-00779-2#Tab2"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link.springer.com/article/10.1007/s40200-021-00779-2#Fig2" TargetMode="External"/><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s://link.springer.com/article/10.1007/s40200-021-00779-2#Tab3"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link.springer.com/article/10.1007/s40200-021-00779-2#MOESM1" TargetMode="External"/><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hyperlink" Target="https://link.springer.com/article/10.1007/s40200-021-00779-2#MOESM1" TargetMode="External"/><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F287-B024-9B49-8B94-EF8BEC2EA5B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AE4B7B5-5126-710C-FCB7-A56EC50D555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6971E2-12FF-1EB6-1DCD-20175236F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89" y="166977"/>
            <a:ext cx="10996654" cy="6329239"/>
          </a:xfrm>
          <a:prstGeom prst="rect">
            <a:avLst/>
          </a:prstGeom>
        </p:spPr>
      </p:pic>
    </p:spTree>
    <p:extLst>
      <p:ext uri="{BB962C8B-B14F-4D97-AF65-F5344CB8AC3E}">
        <p14:creationId xmlns:p14="http://schemas.microsoft.com/office/powerpoint/2010/main" val="2268643466"/>
      </p:ext>
    </p:extLst>
  </p:cSld>
  <p:clrMapOvr>
    <a:masterClrMapping/>
  </p:clrMapOvr>
  <p:transition advTm="109920"/>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5158154" y="2187574"/>
            <a:ext cx="6195646" cy="4351338"/>
          </a:xfrm>
        </p:spPr>
        <p:txBody>
          <a:bodyPr>
            <a:normAutofit/>
          </a:bodyPr>
          <a:lstStyle/>
          <a:p>
            <a:pPr algn="just"/>
            <a:r>
              <a:rPr lang="fa-IR" sz="3600" dirty="0">
                <a:cs typeface="B Zar" panose="00000400000000000000" pitchFamily="2" charset="-78"/>
              </a:rPr>
              <a:t>مقالات مختصر، آموزنده و آموزشی در مورد روش‌های تشخیصی و درمانی، بر اساس دانش روز دنیا.</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FADE50B6-EFE0-40C0-880D-BF102DC46356}" type="slidenum">
              <a:rPr lang="en-US"/>
              <a:pPr>
                <a:defRPr/>
              </a:pPr>
              <a:t>10</a:t>
            </a:fld>
            <a:endParaRPr lang="en-US"/>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4795520" y="1988184"/>
            <a:ext cx="6822440" cy="4798695"/>
          </a:xfrm>
        </p:spPr>
        <p:txBody>
          <a:bodyPr>
            <a:normAutofit/>
          </a:bodyPr>
          <a:lstStyle/>
          <a:p>
            <a:pPr marL="0" indent="0" algn="just" rtl="1">
              <a:buNone/>
            </a:pPr>
            <a:r>
              <a:rPr lang="fa-IR" dirty="0">
                <a:latin typeface="Times New Roman" panose="02020603050405020304" pitchFamily="18" charset="0"/>
                <a:cs typeface="B Zar" panose="00000400000000000000" pitchFamily="2" charset="-78"/>
              </a:rPr>
              <a:t>منتشر کردن بیش از یک مقاله از یک طرح تحقیقاتی به طوری‌که این مقالات داده‌های یکسان و مشابهی از طرح را به نمایش بگذارند و پیام اصلی این مقالات شباهت بالایی داشته و تنها هدف نویسنده افزایش تعداد مقالات بوده باشد.</a:t>
            </a:r>
            <a:endParaRPr lang="en-US" sz="2400" dirty="0">
              <a:solidFill>
                <a:schemeClr val="accent5"/>
              </a:solidFill>
              <a:latin typeface="Times New Roman" panose="02020603050405020304" pitchFamily="18" charset="0"/>
              <a:cs typeface="B Zar" panose="00000400000000000000" pitchFamily="2" charset="-78"/>
            </a:endParaRPr>
          </a:p>
        </p:txBody>
      </p:sp>
    </p:spTree>
    <p:extLst>
      <p:ext uri="{BB962C8B-B14F-4D97-AF65-F5344CB8AC3E}">
        <p14:creationId xmlns:p14="http://schemas.microsoft.com/office/powerpoint/2010/main" val="32418308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033013"/>
      </p:ext>
    </p:extLst>
  </p:cSld>
  <p:clrMapOvr>
    <a:masterClrMapping/>
  </p:clrMapOvr>
  <p:transition advTm="109920"/>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838200" y="2123440"/>
            <a:ext cx="5074920" cy="4053523"/>
          </a:xfrm>
        </p:spPr>
        <p:txBody>
          <a:bodyPr>
            <a:normAutofit/>
          </a:bodyPr>
          <a:lstStyle/>
          <a:p>
            <a:pPr algn="just" rtl="1">
              <a:lnSpc>
                <a:spcPct val="150000"/>
              </a:lnSpc>
            </a:pPr>
            <a:r>
              <a:rPr lang="fa-IR" dirty="0">
                <a:solidFill>
                  <a:schemeClr val="bg1"/>
                </a:solidFill>
                <a:cs typeface="B Zar" panose="00000400000000000000" pitchFamily="2" charset="-78"/>
              </a:rPr>
              <a:t>کوتاه</a:t>
            </a:r>
          </a:p>
          <a:p>
            <a:pPr algn="just" rtl="1">
              <a:lnSpc>
                <a:spcPct val="150000"/>
              </a:lnSpc>
            </a:pPr>
            <a:r>
              <a:rPr lang="fa-IR" dirty="0">
                <a:solidFill>
                  <a:schemeClr val="bg1"/>
                </a:solidFill>
                <a:cs typeface="B Zar" panose="00000400000000000000" pitchFamily="2" charset="-78"/>
              </a:rPr>
              <a:t>هدفمند</a:t>
            </a:r>
          </a:p>
          <a:p>
            <a:pPr algn="just" rtl="1">
              <a:lnSpc>
                <a:spcPct val="150000"/>
              </a:lnSpc>
            </a:pPr>
            <a:r>
              <a:rPr lang="fa-IR" dirty="0">
                <a:solidFill>
                  <a:schemeClr val="bg1"/>
                </a:solidFill>
                <a:cs typeface="B Zar" panose="00000400000000000000" pitchFamily="2" charset="-78"/>
              </a:rPr>
              <a:t>مرتبط با محتوا</a:t>
            </a:r>
          </a:p>
          <a:p>
            <a:pPr algn="just" rtl="1">
              <a:lnSpc>
                <a:spcPct val="150000"/>
              </a:lnSpc>
            </a:pPr>
            <a:r>
              <a:rPr lang="fa-IR" dirty="0">
                <a:solidFill>
                  <a:schemeClr val="bg1"/>
                </a:solidFill>
                <a:cs typeface="B Zar" panose="00000400000000000000" pitchFamily="2" charset="-78"/>
              </a:rPr>
              <a:t>حاوی کلید واژه‌های اصلی</a:t>
            </a:r>
            <a:endParaRPr lang="en-US" dirty="0">
              <a:solidFill>
                <a:schemeClr val="bg1"/>
              </a:solidFill>
              <a:cs typeface="B Zar" panose="00000400000000000000" pitchFamily="2" charset="-78"/>
            </a:endParaRPr>
          </a:p>
        </p:txBody>
      </p:sp>
    </p:spTree>
    <p:extLst>
      <p:ext uri="{BB962C8B-B14F-4D97-AF65-F5344CB8AC3E}">
        <p14:creationId xmlns:p14="http://schemas.microsoft.com/office/powerpoint/2010/main" val="22797454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838200" y="1530985"/>
            <a:ext cx="10515600" cy="4375829"/>
          </a:xfrm>
        </p:spPr>
        <p:txBody>
          <a:bodyPr>
            <a:normAutofit fontScale="85000" lnSpcReduction="20000"/>
          </a:bodyPr>
          <a:lstStyle/>
          <a:p>
            <a:pPr marL="0" indent="0" algn="just">
              <a:buNone/>
            </a:pPr>
            <a:r>
              <a:rPr lang="fa-IR" b="1" dirty="0">
                <a:cs typeface="B Zar" panose="00000400000000000000" pitchFamily="2" charset="-78"/>
              </a:rPr>
              <a:t>عنوان مقاله</a:t>
            </a:r>
          </a:p>
          <a:p>
            <a:pPr lvl="1" algn="just">
              <a:lnSpc>
                <a:spcPct val="150000"/>
              </a:lnSpc>
            </a:pPr>
            <a:r>
              <a:rPr lang="fa-IR" sz="2800" dirty="0">
                <a:cs typeface="B Zar" panose="00000400000000000000" pitchFamily="2" charset="-78"/>
              </a:rPr>
              <a:t>می‌تواند دو جزئی باشد.</a:t>
            </a:r>
          </a:p>
          <a:p>
            <a:pPr lvl="1" algn="just">
              <a:lnSpc>
                <a:spcPct val="150000"/>
              </a:lnSpc>
            </a:pPr>
            <a:r>
              <a:rPr lang="fa-IR" sz="2800" dirty="0">
                <a:cs typeface="B Zar" panose="00000400000000000000" pitchFamily="2" charset="-78"/>
              </a:rPr>
              <a:t>می‌تواند سوالی باشد.</a:t>
            </a:r>
          </a:p>
          <a:p>
            <a:pPr lvl="1" algn="just">
              <a:lnSpc>
                <a:spcPct val="150000"/>
              </a:lnSpc>
            </a:pPr>
            <a:r>
              <a:rPr lang="fa-IR" sz="2800" dirty="0">
                <a:cs typeface="B Zar" panose="00000400000000000000" pitchFamily="2" charset="-78"/>
              </a:rPr>
              <a:t>می‌تواند جهت‌دار و در راستای بیان پیام اصلی مقاله باشد.</a:t>
            </a:r>
          </a:p>
          <a:p>
            <a:pPr algn="just">
              <a:lnSpc>
                <a:spcPct val="150000"/>
              </a:lnSpc>
            </a:pPr>
            <a:endParaRPr lang="fa-IR" dirty="0">
              <a:cs typeface="B Zar" panose="00000400000000000000" pitchFamily="2" charset="-78"/>
            </a:endParaRPr>
          </a:p>
          <a:p>
            <a:pPr marL="0" indent="0" algn="just">
              <a:lnSpc>
                <a:spcPct val="150000"/>
              </a:lnSpc>
              <a:buNone/>
            </a:pPr>
            <a:r>
              <a:rPr lang="fa-IR" b="1" dirty="0">
                <a:solidFill>
                  <a:schemeClr val="accent1"/>
                </a:solidFill>
                <a:cs typeface="B Zar" panose="00000400000000000000" pitchFamily="2" charset="-78"/>
              </a:rPr>
              <a:t>عنوان گزارشات رسمی مانند پایان‌نامه و گزارش پایان طرح</a:t>
            </a:r>
          </a:p>
          <a:p>
            <a:pPr algn="just">
              <a:lnSpc>
                <a:spcPct val="150000"/>
              </a:lnSpc>
            </a:pPr>
            <a:r>
              <a:rPr lang="fa-IR" dirty="0">
                <a:solidFill>
                  <a:schemeClr val="accent1"/>
                </a:solidFill>
                <a:cs typeface="B Zar" panose="00000400000000000000" pitchFamily="2" charset="-78"/>
              </a:rPr>
              <a:t> می‌تواند طولانی‌تر از عنوان مقاله باشد.</a:t>
            </a:r>
          </a:p>
          <a:p>
            <a:pPr marL="228600" lvl="1" algn="just">
              <a:lnSpc>
                <a:spcPct val="150000"/>
              </a:lnSpc>
            </a:pPr>
            <a:r>
              <a:rPr lang="fa-IR" dirty="0">
                <a:solidFill>
                  <a:schemeClr val="accent1"/>
                </a:solidFill>
                <a:cs typeface="B Zar" panose="00000400000000000000" pitchFamily="2" charset="-78"/>
              </a:rPr>
              <a:t>بسیار شبیه به عنوان یک طرح تحقیقاتی، عبارت خبری است.</a:t>
            </a:r>
            <a:endParaRPr lang="en-US" dirty="0">
              <a:solidFill>
                <a:schemeClr val="accent1"/>
              </a:solidFill>
              <a:cs typeface="B Zar" panose="00000400000000000000" pitchFamily="2" charset="-78"/>
            </a:endParaRPr>
          </a:p>
        </p:txBody>
      </p:sp>
    </p:spTree>
    <p:extLst>
      <p:ext uri="{BB962C8B-B14F-4D97-AF65-F5344CB8AC3E}">
        <p14:creationId xmlns:p14="http://schemas.microsoft.com/office/powerpoint/2010/main" val="2851977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970280" y="1602105"/>
            <a:ext cx="10515600" cy="4351338"/>
          </a:xfrm>
        </p:spPr>
        <p:txBody>
          <a:bodyPr>
            <a:normAutofit/>
          </a:bodyPr>
          <a:lstStyle/>
          <a:p>
            <a:pPr marL="0" indent="0" algn="r" rtl="1">
              <a:lnSpc>
                <a:spcPct val="150000"/>
              </a:lnSpc>
              <a:buNone/>
            </a:pPr>
            <a:r>
              <a:rPr lang="fa-IR" sz="3200" b="1" dirty="0">
                <a:cs typeface="B Zar" panose="00000400000000000000" pitchFamily="2" charset="-78"/>
              </a:rPr>
              <a:t>هر کلمه در عنوان باید پیام مناسبی را منتقل کند.</a:t>
            </a:r>
          </a:p>
          <a:p>
            <a:pPr algn="r" rtl="1">
              <a:lnSpc>
                <a:spcPct val="150000"/>
              </a:lnSpc>
            </a:pPr>
            <a:endParaRPr lang="fa-IR" dirty="0">
              <a:cs typeface="B Zar" panose="00000400000000000000" pitchFamily="2" charset="-78"/>
            </a:endParaRPr>
          </a:p>
          <a:p>
            <a:pPr algn="r" rtl="1">
              <a:lnSpc>
                <a:spcPct val="150000"/>
              </a:lnSpc>
            </a:pPr>
            <a:endParaRPr lang="en-US" dirty="0">
              <a:cs typeface="B Zar" panose="00000400000000000000" pitchFamily="2" charset="-78"/>
            </a:endParaRPr>
          </a:p>
        </p:txBody>
      </p:sp>
      <p:graphicFrame>
        <p:nvGraphicFramePr>
          <p:cNvPr id="2" name="Table 1"/>
          <p:cNvGraphicFramePr>
            <a:graphicFrameLocks noGrp="1"/>
          </p:cNvGraphicFramePr>
          <p:nvPr/>
        </p:nvGraphicFramePr>
        <p:xfrm>
          <a:off x="5225142" y="2956448"/>
          <a:ext cx="6966858" cy="3296114"/>
        </p:xfrm>
        <a:graphic>
          <a:graphicData uri="http://schemas.openxmlformats.org/drawingml/2006/table">
            <a:tbl>
              <a:tblPr firstRow="1" bandRow="1">
                <a:tableStyleId>{5C22544A-7EE6-4342-B048-85BDC9FD1C3A}</a:tableStyleId>
              </a:tblPr>
              <a:tblGrid>
                <a:gridCol w="3483429">
                  <a:extLst>
                    <a:ext uri="{9D8B030D-6E8A-4147-A177-3AD203B41FA5}">
                      <a16:colId xmlns:a16="http://schemas.microsoft.com/office/drawing/2014/main" val="20000"/>
                    </a:ext>
                  </a:extLst>
                </a:gridCol>
                <a:gridCol w="3483429">
                  <a:extLst>
                    <a:ext uri="{9D8B030D-6E8A-4147-A177-3AD203B41FA5}">
                      <a16:colId xmlns:a16="http://schemas.microsoft.com/office/drawing/2014/main" val="20001"/>
                    </a:ext>
                  </a:extLst>
                </a:gridCol>
              </a:tblGrid>
              <a:tr h="597828">
                <a:tc>
                  <a:txBody>
                    <a:bodyPr/>
                    <a:lstStyle/>
                    <a:p>
                      <a:pPr algn="ctr"/>
                      <a:r>
                        <a:rPr lang="fa-IR" dirty="0">
                          <a:cs typeface="B Titr" panose="00000700000000000000" pitchFamily="2" charset="-78"/>
                        </a:rPr>
                        <a:t>کلمات اضافه</a:t>
                      </a:r>
                      <a:endParaRPr lang="en-US" dirty="0">
                        <a:cs typeface="B Titr" panose="00000700000000000000" pitchFamily="2" charset="-78"/>
                      </a:endParaRPr>
                    </a:p>
                  </a:txBody>
                  <a:tcPr/>
                </a:tc>
                <a:tc>
                  <a:txBody>
                    <a:bodyPr/>
                    <a:lstStyle/>
                    <a:p>
                      <a:pPr algn="ctr"/>
                      <a:r>
                        <a:rPr lang="fa-IR" dirty="0">
                          <a:cs typeface="B Titr" panose="00000700000000000000" pitchFamily="2" charset="-78"/>
                        </a:rPr>
                        <a:t>شکل صحیح</a:t>
                      </a:r>
                      <a:endParaRPr lang="en-US" dirty="0">
                        <a:cs typeface="B Titr" panose="00000700000000000000" pitchFamily="2" charset="-78"/>
                      </a:endParaRPr>
                    </a:p>
                  </a:txBody>
                  <a:tcPr/>
                </a:tc>
                <a:extLst>
                  <a:ext uri="{0D108BD9-81ED-4DB2-BD59-A6C34878D82A}">
                    <a16:rowId xmlns:a16="http://schemas.microsoft.com/office/drawing/2014/main" val="10000"/>
                  </a:ext>
                </a:extLst>
              </a:tr>
              <a:tr h="132668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i="1" dirty="0">
                          <a:solidFill>
                            <a:schemeClr val="accent1"/>
                          </a:solidFill>
                          <a:latin typeface="Times New Roman" panose="02020603050405020304" pitchFamily="18" charset="0"/>
                          <a:cs typeface="Times New Roman" panose="02020603050405020304" pitchFamily="18" charset="0"/>
                        </a:rPr>
                        <a:t>A </a:t>
                      </a:r>
                      <a:r>
                        <a:rPr lang="en-US" sz="2800" i="1" u="sng"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study </a:t>
                      </a:r>
                      <a:r>
                        <a:rPr lang="en-US" sz="2800" i="1" dirty="0">
                          <a:solidFill>
                            <a:schemeClr val="accent1"/>
                          </a:solidFill>
                          <a:latin typeface="Times New Roman" panose="02020603050405020304" pitchFamily="18" charset="0"/>
                          <a:cs typeface="Times New Roman" panose="02020603050405020304" pitchFamily="18" charset="0"/>
                        </a:rPr>
                        <a:t>of </a:t>
                      </a:r>
                      <a:r>
                        <a:rPr lang="en-US" sz="2800" dirty="0">
                          <a:solidFill>
                            <a:schemeClr val="accent1"/>
                          </a:solidFill>
                          <a:latin typeface="Times New Roman" panose="02020603050405020304" pitchFamily="18" charset="0"/>
                          <a:cs typeface="Times New Roman" panose="02020603050405020304" pitchFamily="18" charset="0"/>
                        </a:rPr>
                        <a:t>the factors affecting… </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C17107"/>
                          </a:solidFill>
                          <a:latin typeface="Times New Roman" panose="02020603050405020304" pitchFamily="18" charset="0"/>
                          <a:cs typeface="Times New Roman" panose="02020603050405020304" pitchFamily="18" charset="0"/>
                        </a:rPr>
                        <a:t>Factors affecting the…</a:t>
                      </a:r>
                    </a:p>
                  </a:txBody>
                  <a:tcPr/>
                </a:tc>
                <a:extLst>
                  <a:ext uri="{0D108BD9-81ED-4DB2-BD59-A6C34878D82A}">
                    <a16:rowId xmlns:a16="http://schemas.microsoft.com/office/drawing/2014/main" val="10001"/>
                  </a:ext>
                </a:extLst>
              </a:tr>
              <a:tr h="132668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i="1" dirty="0">
                          <a:solidFill>
                            <a:schemeClr val="accent1"/>
                          </a:solidFill>
                          <a:latin typeface="Times New Roman" panose="02020603050405020304" pitchFamily="18" charset="0"/>
                          <a:cs typeface="Times New Roman" panose="02020603050405020304" pitchFamily="18" charset="0"/>
                        </a:rPr>
                        <a:t>An </a:t>
                      </a:r>
                      <a:r>
                        <a:rPr lang="en-US" sz="2800" i="1" u="sng"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investigation</a:t>
                      </a:r>
                      <a:r>
                        <a:rPr lang="en-US" sz="2800" i="1" dirty="0">
                          <a:solidFill>
                            <a:schemeClr val="accent1"/>
                          </a:solidFill>
                          <a:latin typeface="Times New Roman" panose="02020603050405020304" pitchFamily="18" charset="0"/>
                          <a:cs typeface="Times New Roman" panose="02020603050405020304" pitchFamily="18" charset="0"/>
                        </a:rPr>
                        <a:t> into </a:t>
                      </a:r>
                      <a:r>
                        <a:rPr lang="en-US" sz="2800" dirty="0">
                          <a:solidFill>
                            <a:schemeClr val="accent1"/>
                          </a:solidFill>
                          <a:latin typeface="Times New Roman" panose="02020603050405020304" pitchFamily="18" charset="0"/>
                          <a:cs typeface="Times New Roman" panose="02020603050405020304" pitchFamily="18" charset="0"/>
                        </a:rPr>
                        <a:t>some</a:t>
                      </a:r>
                      <a:r>
                        <a:rPr lang="en-US" sz="2800" dirty="0">
                          <a:latin typeface="Times New Roman" panose="02020603050405020304" pitchFamily="18" charset="0"/>
                          <a:cs typeface="Times New Roman" panose="02020603050405020304" pitchFamily="18" charset="0"/>
                        </a:rPr>
                        <a:t> </a:t>
                      </a:r>
                      <a:r>
                        <a:rPr lang="en-US" sz="2800" dirty="0">
                          <a:solidFill>
                            <a:schemeClr val="accent1"/>
                          </a:solidFill>
                          <a:latin typeface="Times New Roman" panose="02020603050405020304" pitchFamily="18" charset="0"/>
                          <a:cs typeface="Times New Roman" panose="02020603050405020304" pitchFamily="18" charset="0"/>
                        </a:rPr>
                        <a:t>psychological aspects …</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rgbClr val="C17107"/>
                          </a:solidFill>
                          <a:latin typeface="Times New Roman" panose="02020603050405020304" pitchFamily="18" charset="0"/>
                          <a:ea typeface="+mn-ea"/>
                          <a:cs typeface="Times New Roman" panose="02020603050405020304" pitchFamily="18" charset="0"/>
                        </a:rPr>
                        <a:t>Some psychological aspects … </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962507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899160" y="1652904"/>
            <a:ext cx="10515600" cy="4879975"/>
          </a:xfrm>
        </p:spPr>
        <p:txBody>
          <a:bodyPr>
            <a:normAutofit/>
          </a:bodyPr>
          <a:lstStyle/>
          <a:p>
            <a:pPr marL="0" indent="0" algn="just" rtl="1">
              <a:buNone/>
            </a:pPr>
            <a:r>
              <a:rPr lang="fa-IR" b="1" dirty="0">
                <a:cs typeface="B Zar" panose="00000400000000000000" pitchFamily="2" charset="-78"/>
              </a:rPr>
              <a:t>بهترین راه‌ها برای کوتاه‌تر کردن عنوان عبارتند از</a:t>
            </a:r>
            <a:r>
              <a:rPr lang="fa-IR" dirty="0">
                <a:cs typeface="B Zar" panose="00000400000000000000" pitchFamily="2" charset="-78"/>
              </a:rPr>
              <a:t>: </a:t>
            </a:r>
          </a:p>
          <a:p>
            <a:pPr marL="0" indent="0" algn="just" rtl="1">
              <a:buNone/>
            </a:pPr>
            <a:endParaRPr lang="fa-IR" dirty="0">
              <a:cs typeface="B Zar" panose="00000400000000000000" pitchFamily="2" charset="-78"/>
            </a:endParaRPr>
          </a:p>
          <a:p>
            <a:pPr algn="just" rtl="1"/>
            <a:r>
              <a:rPr lang="fa-IR" dirty="0">
                <a:cs typeface="B Zar" panose="00000400000000000000" pitchFamily="2" charset="-78"/>
              </a:rPr>
              <a:t>انتخاب کلمات کوتاه</a:t>
            </a:r>
          </a:p>
          <a:p>
            <a:pPr algn="just" rtl="1"/>
            <a:endParaRPr lang="fa-IR" dirty="0">
              <a:cs typeface="B Zar" panose="00000400000000000000" pitchFamily="2" charset="-78"/>
            </a:endParaRPr>
          </a:p>
          <a:p>
            <a:pPr algn="just" rtl="1"/>
            <a:r>
              <a:rPr lang="fa-IR" dirty="0">
                <a:cs typeface="B Zar" panose="00000400000000000000" pitchFamily="2" charset="-78"/>
              </a:rPr>
              <a:t>حذف کلمات اضافه</a:t>
            </a:r>
          </a:p>
          <a:p>
            <a:pPr algn="just" rtl="1"/>
            <a:endParaRPr lang="fa-IR" dirty="0">
              <a:cs typeface="B Zar" panose="00000400000000000000" pitchFamily="2" charset="-78"/>
            </a:endParaRPr>
          </a:p>
          <a:p>
            <a:pPr algn="just" rtl="1"/>
            <a:r>
              <a:rPr lang="fa-IR" dirty="0">
                <a:cs typeface="B Zar" panose="00000400000000000000" pitchFamily="2" charset="-78"/>
              </a:rPr>
              <a:t>استفاده از افعال به جای اسم‌ها</a:t>
            </a:r>
          </a:p>
        </p:txBody>
      </p:sp>
    </p:spTree>
    <p:extLst>
      <p:ext uri="{BB962C8B-B14F-4D97-AF65-F5344CB8AC3E}">
        <p14:creationId xmlns:p14="http://schemas.microsoft.com/office/powerpoint/2010/main" val="282043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977186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980440" y="2079625"/>
            <a:ext cx="10515600" cy="4351338"/>
          </a:xfrm>
        </p:spPr>
        <p:txBody>
          <a:bodyPr>
            <a:normAutofit/>
          </a:bodyPr>
          <a:lstStyle/>
          <a:p>
            <a:pPr algn="r" rtl="1"/>
            <a:r>
              <a:rPr lang="fa-IR" dirty="0">
                <a:cs typeface="B Zar" panose="00000400000000000000" pitchFamily="2" charset="-78"/>
              </a:rPr>
              <a:t>تاثیری که مقاله شما در برخورد اول برجای می‌گذارد بسیار حائز اهمیت است. </a:t>
            </a:r>
          </a:p>
          <a:p>
            <a:pPr algn="r" rtl="1"/>
            <a:endParaRPr lang="fa-IR" dirty="0">
              <a:cs typeface="B Zar" panose="00000400000000000000" pitchFamily="2" charset="-78"/>
            </a:endParaRPr>
          </a:p>
          <a:p>
            <a:pPr algn="r" rtl="1"/>
            <a:r>
              <a:rPr lang="fa-IR" dirty="0">
                <a:latin typeface="Times New Roman" panose="02020603050405020304" pitchFamily="18" charset="0"/>
                <a:cs typeface="B Zar" panose="00000400000000000000" pitchFamily="2" charset="-78"/>
              </a:rPr>
              <a:t>چکیده مقاله حکم تیزر تبلیغاتی برای مقاله را دارد. </a:t>
            </a:r>
          </a:p>
          <a:p>
            <a:pPr algn="r" rtl="1"/>
            <a:endParaRPr lang="fa-IR" dirty="0">
              <a:latin typeface="Times New Roman" panose="02020603050405020304" pitchFamily="18" charset="0"/>
              <a:cs typeface="B Zar" panose="00000400000000000000" pitchFamily="2" charset="-78"/>
            </a:endParaRPr>
          </a:p>
          <a:p>
            <a:pPr algn="just" rtl="1">
              <a:lnSpc>
                <a:spcPct val="150000"/>
              </a:lnSpc>
            </a:pPr>
            <a:r>
              <a:rPr lang="fa-IR" dirty="0">
                <a:latin typeface="Times New Roman" panose="02020603050405020304" pitchFamily="18" charset="0"/>
                <a:cs typeface="B Zar" panose="00000400000000000000" pitchFamily="2" charset="-78"/>
              </a:rPr>
              <a:t>چکیده مقاله می‌تواند تنها یک تکه استخوان از اطلاعات موجود در مقاله باشد، اما باید طعم گوشت را نیز به مخاطب خود بچشانید، به‌خصوص در بخش نتایج و روش کار</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3574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1020633" y="1421457"/>
            <a:ext cx="10515600" cy="5436543"/>
          </a:xfrm>
        </p:spPr>
        <p:txBody>
          <a:bodyPr>
            <a:normAutofit fontScale="92500"/>
          </a:bodyPr>
          <a:lstStyle/>
          <a:p>
            <a:pPr algn="just" rtl="1">
              <a:lnSpc>
                <a:spcPct val="200000"/>
              </a:lnSpc>
            </a:pPr>
            <a:r>
              <a:rPr lang="fa-IR" dirty="0">
                <a:cs typeface="B Zar" panose="00000400000000000000" pitchFamily="2" charset="-78"/>
              </a:rPr>
              <a:t>چکیده فاقد ساختار: کمتر از 300 کلمه</a:t>
            </a:r>
          </a:p>
          <a:p>
            <a:pPr algn="just" rtl="1">
              <a:lnSpc>
                <a:spcPct val="200000"/>
              </a:lnSpc>
            </a:pPr>
            <a:r>
              <a:rPr lang="fa-IR" dirty="0">
                <a:cs typeface="B Zar" panose="00000400000000000000" pitchFamily="2" charset="-78"/>
              </a:rPr>
              <a:t>چکیده ساختارمند: کمتر از 300 کلمه</a:t>
            </a:r>
            <a:endParaRPr lang="en-US" dirty="0">
              <a:cs typeface="B Zar" panose="00000400000000000000" pitchFamily="2" charset="-78"/>
            </a:endParaRPr>
          </a:p>
          <a:p>
            <a:pPr algn="just" rtl="1">
              <a:lnSpc>
                <a:spcPct val="200000"/>
              </a:lnSpc>
            </a:pPr>
            <a:r>
              <a:rPr lang="en-US" sz="2400" dirty="0">
                <a:latin typeface="Times New Roman" panose="02020603050405020304" pitchFamily="18" charset="0"/>
                <a:cs typeface="Times New Roman" panose="02020603050405020304" pitchFamily="18" charset="0"/>
              </a:rPr>
              <a:t>Plain text</a:t>
            </a:r>
            <a:r>
              <a:rPr lang="fa-IR" dirty="0">
                <a:cs typeface="B Zar" panose="00000400000000000000" pitchFamily="2" charset="-78"/>
              </a:rPr>
              <a:t>: نوعی از خلاصه که یافته‌های اصلی پژوهش را به زبانی ساده و بدون استفاده از عبارات تخصصی ارائه می‌کند. </a:t>
            </a:r>
          </a:p>
          <a:p>
            <a:pPr marL="0" indent="0" algn="just" rtl="1">
              <a:buNone/>
            </a:pPr>
            <a:endParaRPr lang="fa-IR" dirty="0">
              <a:cs typeface="B Zar" panose="00000400000000000000" pitchFamily="2" charset="-78"/>
            </a:endParaRPr>
          </a:p>
          <a:p>
            <a:pPr algn="just" rtl="1">
              <a:lnSpc>
                <a:spcPct val="150000"/>
              </a:lnSpc>
            </a:pPr>
            <a:r>
              <a:rPr lang="fa-IR" dirty="0">
                <a:cs typeface="B Zar" panose="00000400000000000000" pitchFamily="2" charset="-78"/>
              </a:rPr>
              <a:t>چکیده گسترده یا خلاصه اجرایی: یک مقاله کوچک که به شکل یک مقاله کامل ساختاربندی شده است (مثل مقدمه، روش کار و ...) اما به طور قابل توجهی کوتاه‌تر است (دو الی چهار صفحه).</a:t>
            </a:r>
            <a:endParaRPr lang="en-US" dirty="0">
              <a:cs typeface="B Zar" panose="00000400000000000000" pitchFamily="2" charset="-78"/>
            </a:endParaRPr>
          </a:p>
        </p:txBody>
      </p:sp>
    </p:spTree>
    <p:extLst>
      <p:ext uri="{BB962C8B-B14F-4D97-AF65-F5344CB8AC3E}">
        <p14:creationId xmlns:p14="http://schemas.microsoft.com/office/powerpoint/2010/main" val="8361723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995680" y="1409064"/>
            <a:ext cx="10551160" cy="4798695"/>
          </a:xfrm>
        </p:spPr>
        <p:txBody>
          <a:bodyPr>
            <a:normAutofit/>
          </a:bodyPr>
          <a:lstStyle/>
          <a:p>
            <a:pPr marL="0" indent="0" algn="just" rtl="1">
              <a:buNone/>
            </a:pPr>
            <a:r>
              <a:rPr lang="fa-IR" b="1" dirty="0">
                <a:latin typeface="Times New Roman" panose="02020603050405020304" pitchFamily="18" charset="0"/>
                <a:cs typeface="B Zar" panose="00000400000000000000" pitchFamily="2" charset="-78"/>
              </a:rPr>
              <a:t>به سوالات زیر پاسخ دهید</a:t>
            </a:r>
          </a:p>
          <a:p>
            <a:pPr algn="just" rtl="1"/>
            <a:endParaRPr lang="fa-IR" b="1" dirty="0">
              <a:latin typeface="Times New Roman" panose="02020603050405020304" pitchFamily="18" charset="0"/>
              <a:cs typeface="B Zar" panose="00000400000000000000" pitchFamily="2" charset="-78"/>
            </a:endParaRPr>
          </a:p>
          <a:p>
            <a:pPr algn="just" rtl="1"/>
            <a:r>
              <a:rPr lang="fa-IR" dirty="0">
                <a:latin typeface="Times New Roman" panose="02020603050405020304" pitchFamily="18" charset="0"/>
                <a:cs typeface="B Zar" panose="00000400000000000000" pitchFamily="2" charset="-78"/>
              </a:rPr>
              <a:t>چرا این پروژه تحقیقاتی را انجام داده‌ام؟ چرا این مقاله را می‌نویسم؟</a:t>
            </a:r>
          </a:p>
          <a:p>
            <a:pPr algn="just" rtl="1"/>
            <a:endParaRPr lang="fa-IR" dirty="0">
              <a:latin typeface="Times New Roman" panose="02020603050405020304" pitchFamily="18" charset="0"/>
              <a:cs typeface="B Zar" panose="00000400000000000000" pitchFamily="2" charset="-78"/>
            </a:endParaRPr>
          </a:p>
          <a:p>
            <a:pPr algn="just" rtl="1"/>
            <a:r>
              <a:rPr lang="fa-IR" dirty="0">
                <a:latin typeface="Times New Roman" panose="02020603050405020304" pitchFamily="18" charset="0"/>
                <a:cs typeface="B Zar" panose="00000400000000000000" pitchFamily="2" charset="-78"/>
              </a:rPr>
              <a:t>چه کارهایی کرده‌ام و چطور؟</a:t>
            </a:r>
          </a:p>
          <a:p>
            <a:pPr algn="just" rtl="1"/>
            <a:endParaRPr lang="fa-IR" dirty="0">
              <a:latin typeface="Times New Roman" panose="02020603050405020304" pitchFamily="18" charset="0"/>
              <a:cs typeface="B Zar" panose="00000400000000000000" pitchFamily="2" charset="-78"/>
            </a:endParaRPr>
          </a:p>
          <a:p>
            <a:pPr algn="just" rtl="1"/>
            <a:r>
              <a:rPr lang="fa-IR" dirty="0">
                <a:latin typeface="Times New Roman" panose="02020603050405020304" pitchFamily="18" charset="0"/>
                <a:cs typeface="B Zar" panose="00000400000000000000" pitchFamily="2" charset="-78"/>
              </a:rPr>
              <a:t>نتایج مطالعه من چه بوده است؟ در مقایسه با تحقیقات پیشین چه چیز جدیدی ارائه کرده‌ام؟</a:t>
            </a:r>
          </a:p>
          <a:p>
            <a:pPr algn="just" rtl="1"/>
            <a:endParaRPr lang="fa-IR" dirty="0">
              <a:latin typeface="Times New Roman" panose="02020603050405020304" pitchFamily="18" charset="0"/>
              <a:cs typeface="B Zar" panose="00000400000000000000" pitchFamily="2" charset="-78"/>
            </a:endParaRPr>
          </a:p>
          <a:p>
            <a:pPr algn="just" rtl="1"/>
            <a:r>
              <a:rPr lang="fa-IR" dirty="0">
                <a:latin typeface="Times New Roman" panose="02020603050405020304" pitchFamily="18" charset="0"/>
                <a:cs typeface="B Zar" panose="00000400000000000000" pitchFamily="2" charset="-78"/>
              </a:rPr>
              <a:t>پیامد یافته‌های من چیست؟ نتیجه‌گیری و پیشنهادات حاصل از این پژوهش چیست؟</a:t>
            </a:r>
          </a:p>
          <a:p>
            <a:pPr marL="0" indent="0" algn="just" rtl="1">
              <a:buNone/>
            </a:pPr>
            <a:endParaRPr lang="en-US" dirty="0">
              <a:latin typeface="Times New Roman" panose="02020603050405020304" pitchFamily="18" charset="0"/>
              <a:cs typeface="B Zar" panose="00000400000000000000" pitchFamily="2" charset="-78"/>
            </a:endParaRPr>
          </a:p>
        </p:txBody>
      </p:sp>
    </p:spTree>
    <p:extLst>
      <p:ext uri="{BB962C8B-B14F-4D97-AF65-F5344CB8AC3E}">
        <p14:creationId xmlns:p14="http://schemas.microsoft.com/office/powerpoint/2010/main" val="3802728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5099538" y="1690688"/>
            <a:ext cx="6583266" cy="4267200"/>
          </a:xfrm>
        </p:spPr>
        <p:txBody>
          <a:bodyPr>
            <a:normAutofit lnSpcReduction="10000"/>
          </a:bodyPr>
          <a:lstStyle/>
          <a:p>
            <a:pPr algn="just">
              <a:defRPr/>
            </a:pPr>
            <a:r>
              <a:rPr lang="fa-IR" sz="3600" dirty="0">
                <a:latin typeface="Bookman Old Style" pitchFamily="18" charset="0"/>
                <a:cs typeface="B Zar" panose="00000400000000000000" pitchFamily="2" charset="-78"/>
              </a:rPr>
              <a:t>به بررسی، تشخیص و درمان موارد غیرمعمول، سخت و سایر انواع پیچیده بیماری می‌پردازد که می‌تواند ارزش آموزشی داشته باشند یا در استانداردسازی بهتر مراقبت برای یک مشکل سلامتی خاص در شرایط مشابه موثر باشد.</a:t>
            </a:r>
          </a:p>
          <a:p>
            <a:pPr algn="just">
              <a:defRPr/>
            </a:pPr>
            <a:r>
              <a:rPr lang="fa-IR" sz="3600" dirty="0">
                <a:latin typeface="Bookman Old Style" pitchFamily="18" charset="0"/>
                <a:cs typeface="B Zar" panose="00000400000000000000" pitchFamily="2" charset="-78"/>
              </a:rPr>
              <a:t>این نوع مقالات عمدتاً برای گزارش پدیده‌های خاص در زمینه‌ پزشکی یا موارد پاتولوژیک نوپدید و یا ناشناخته مورد استفاده قرار می‌گیرد.</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F9C11A6B-CF94-4FF5-9F9E-78F41BA04288}" type="slidenum">
              <a:rPr lang="en-US"/>
              <a:pPr>
                <a:defRPr/>
              </a:pPr>
              <a:t>11</a:t>
            </a:fld>
            <a:endParaRPr lang="en-US"/>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670560" y="1676400"/>
            <a:ext cx="10947400" cy="5110479"/>
          </a:xfrm>
        </p:spPr>
        <p:txBody>
          <a:bodyPr>
            <a:normAutofit lnSpcReduction="10000"/>
          </a:bodyPr>
          <a:lstStyle/>
          <a:p>
            <a:pPr marL="0" indent="0" algn="just" rtl="1">
              <a:buNone/>
            </a:pPr>
            <a:r>
              <a:rPr lang="fa-IR" b="1" dirty="0">
                <a:cs typeface="B Zar" panose="00000400000000000000" pitchFamily="2" charset="-78"/>
              </a:rPr>
              <a:t>زمان نوشتن چکیده: </a:t>
            </a:r>
          </a:p>
          <a:p>
            <a:pPr algn="just" rtl="1"/>
            <a:endParaRPr lang="en-US" dirty="0">
              <a:cs typeface="B Zar" panose="00000400000000000000" pitchFamily="2" charset="-78"/>
            </a:endParaRPr>
          </a:p>
          <a:p>
            <a:pPr algn="just" rtl="1">
              <a:lnSpc>
                <a:spcPct val="150000"/>
              </a:lnSpc>
            </a:pPr>
            <a:r>
              <a:rPr lang="fa-IR" dirty="0">
                <a:cs typeface="B Zar" panose="00000400000000000000" pitchFamily="2" charset="-78"/>
              </a:rPr>
              <a:t>بستگی به احاطه شما به موضوع دارد. اگر کاملا مسلط بر کار هستید بهتر است در ابتدا خلاصه را بنویسید و بعد خلاصه را به عنوان نقشه راه برای نوشتن کل متن استفاده کنید.</a:t>
            </a:r>
          </a:p>
          <a:p>
            <a:pPr algn="just" rtl="1">
              <a:lnSpc>
                <a:spcPct val="150000"/>
              </a:lnSpc>
            </a:pPr>
            <a:r>
              <a:rPr lang="fa-IR" dirty="0">
                <a:cs typeface="B Zar" panose="00000400000000000000" pitchFamily="2" charset="-78"/>
              </a:rPr>
              <a:t>اما اگر کاملا مسلط نیستید و دقیقاً نتایج و بحث خود را نمی‌دانید بهتر است بعد از اتمام مقاله سراغ نوشتن خلاصه بروید.</a:t>
            </a:r>
          </a:p>
          <a:p>
            <a:pPr algn="just" rtl="1">
              <a:lnSpc>
                <a:spcPct val="150000"/>
              </a:lnSpc>
            </a:pPr>
            <a:r>
              <a:rPr lang="fa-IR" dirty="0">
                <a:cs typeface="B Zar" panose="00000400000000000000" pitchFamily="2" charset="-78"/>
              </a:rPr>
              <a:t>دقت کنید که خلاصه باید مینیاتور متن اصلی باشد. یعنی فقط مطالب بسیار مهم متن در خلاصه آورده‌شود و نباید مطلبی در خلاصه بیان شود، در حالی که در اصل مقاله نیست.</a:t>
            </a:r>
            <a:endParaRPr lang="en-US" dirty="0">
              <a:cs typeface="B Zar" panose="00000400000000000000" pitchFamily="2" charset="-78"/>
            </a:endParaRPr>
          </a:p>
        </p:txBody>
      </p:sp>
    </p:spTree>
    <p:extLst>
      <p:ext uri="{BB962C8B-B14F-4D97-AF65-F5344CB8AC3E}">
        <p14:creationId xmlns:p14="http://schemas.microsoft.com/office/powerpoint/2010/main" val="10394940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5013434" y="1676400"/>
            <a:ext cx="6604526" cy="5110479"/>
          </a:xfrm>
        </p:spPr>
        <p:txBody>
          <a:bodyPr>
            <a:normAutofit fontScale="92500" lnSpcReduction="20000"/>
          </a:bodyPr>
          <a:lstStyle/>
          <a:p>
            <a:pPr algn="just" rtl="1">
              <a:lnSpc>
                <a:spcPct val="150000"/>
              </a:lnSpc>
            </a:pPr>
            <a:r>
              <a:rPr lang="fa-IR" dirty="0">
                <a:cs typeface="B Zar" panose="00000400000000000000" pitchFamily="2" charset="-78"/>
              </a:rPr>
              <a:t>ارائه اطلاعات پایه‌ای که خیلی برای مخاطبین عمومی باشد. </a:t>
            </a:r>
          </a:p>
          <a:p>
            <a:pPr algn="just" rtl="1">
              <a:lnSpc>
                <a:spcPct val="150000"/>
              </a:lnSpc>
            </a:pPr>
            <a:r>
              <a:rPr lang="fa-IR" dirty="0">
                <a:cs typeface="B Zar" panose="00000400000000000000" pitchFamily="2" charset="-78"/>
              </a:rPr>
              <a:t>ادعاهایی که در مقاله از آن حمایت نشده باشد. </a:t>
            </a:r>
          </a:p>
          <a:p>
            <a:pPr algn="just" rtl="1">
              <a:lnSpc>
                <a:spcPct val="150000"/>
              </a:lnSpc>
            </a:pPr>
            <a:r>
              <a:rPr lang="fa-IR" dirty="0">
                <a:cs typeface="B Zar" panose="00000400000000000000" pitchFamily="2" charset="-78"/>
              </a:rPr>
              <a:t>واژگانی که خیلی تکنیکی یا خیلی عمومی باشد (این موارد بستگی به مخاطب شما دارد.) </a:t>
            </a:r>
          </a:p>
          <a:p>
            <a:pPr algn="just" rtl="1">
              <a:lnSpc>
                <a:spcPct val="150000"/>
              </a:lnSpc>
            </a:pPr>
            <a:r>
              <a:rPr lang="fa-IR" dirty="0">
                <a:cs typeface="B Zar" panose="00000400000000000000" pitchFamily="2" charset="-78"/>
              </a:rPr>
              <a:t>تعریف کردن واژگان کلیدی</a:t>
            </a:r>
          </a:p>
          <a:p>
            <a:pPr algn="just" rtl="1">
              <a:lnSpc>
                <a:spcPct val="150000"/>
              </a:lnSpc>
            </a:pPr>
            <a:r>
              <a:rPr lang="fa-IR" dirty="0">
                <a:cs typeface="B Zar" panose="00000400000000000000" pitchFamily="2" charset="-78"/>
              </a:rPr>
              <a:t>ارائه فرمول‌های ریاضی</a:t>
            </a:r>
          </a:p>
          <a:p>
            <a:pPr algn="just" rtl="1">
              <a:lnSpc>
                <a:spcPct val="150000"/>
              </a:lnSpc>
            </a:pPr>
            <a:r>
              <a:rPr lang="fa-IR" dirty="0">
                <a:cs typeface="B Zar" panose="00000400000000000000" pitchFamily="2" charset="-78"/>
              </a:rPr>
              <a:t>جزئیات اضافی مثل انیستیتوها، نام مکان‌هایی ناآشنا را به مقدمه منتقل کنید. </a:t>
            </a:r>
            <a:endParaRPr lang="en-US" dirty="0">
              <a:cs typeface="B Zar" panose="00000400000000000000" pitchFamily="2" charset="-78"/>
            </a:endParaRPr>
          </a:p>
        </p:txBody>
      </p:sp>
    </p:spTree>
    <p:extLst>
      <p:ext uri="{BB962C8B-B14F-4D97-AF65-F5344CB8AC3E}">
        <p14:creationId xmlns:p14="http://schemas.microsoft.com/office/powerpoint/2010/main" val="22777822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5232400" y="1676400"/>
            <a:ext cx="6385560" cy="5110479"/>
          </a:xfrm>
        </p:spPr>
        <p:txBody>
          <a:bodyPr>
            <a:normAutofit fontScale="77500" lnSpcReduction="20000"/>
          </a:bodyPr>
          <a:lstStyle/>
          <a:p>
            <a:pPr algn="just" rtl="1">
              <a:lnSpc>
                <a:spcPct val="210000"/>
              </a:lnSpc>
            </a:pPr>
            <a:r>
              <a:rPr lang="fa-IR" dirty="0">
                <a:cs typeface="B Zar" panose="00000400000000000000" pitchFamily="2" charset="-78"/>
              </a:rPr>
              <a:t>استفاده از صفات کمی‌ساز عمومی (بسیاری، چندین، انواع مختلف) یا استفاده بیش از حد از صفات ذهنی (خلاقانه، جالب، اساسی)</a:t>
            </a:r>
          </a:p>
          <a:p>
            <a:pPr algn="just" rtl="1">
              <a:lnSpc>
                <a:spcPct val="210000"/>
              </a:lnSpc>
            </a:pPr>
            <a:r>
              <a:rPr lang="fa-IR" dirty="0">
                <a:cs typeface="B Zar" panose="00000400000000000000" pitchFamily="2" charset="-78"/>
              </a:rPr>
              <a:t>ارجاع به سایر مقالات؛ اما اگر کل مقاله به منظور گسترش دادن یا رد کردن یافته‌های یک مقاله دیگر باشد، باید به نام نویسنده اشاره کنید (این مورد در خلاصه‌های اجرایی صدق نمی‌کند). </a:t>
            </a:r>
          </a:p>
          <a:p>
            <a:pPr algn="just" rtl="1">
              <a:lnSpc>
                <a:spcPct val="210000"/>
              </a:lnSpc>
            </a:pPr>
            <a:r>
              <a:rPr lang="fa-IR" dirty="0">
                <a:cs typeface="B Zar" panose="00000400000000000000" pitchFamily="2" charset="-78"/>
              </a:rPr>
              <a:t>اشاره به محدودیت‌ها؛ چکیده برای جذب مخاطب طراحی شده و بهتر است تا انتهای بحث به محدودیت‌ها اشاره‌ای نکنید.</a:t>
            </a:r>
            <a:endParaRPr lang="en-US" dirty="0">
              <a:cs typeface="B Zar" panose="00000400000000000000" pitchFamily="2" charset="-78"/>
            </a:endParaRPr>
          </a:p>
        </p:txBody>
      </p:sp>
    </p:spTree>
    <p:extLst>
      <p:ext uri="{BB962C8B-B14F-4D97-AF65-F5344CB8AC3E}">
        <p14:creationId xmlns:p14="http://schemas.microsoft.com/office/powerpoint/2010/main" val="5423219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154228"/>
      </p:ext>
    </p:extLst>
  </p:cSld>
  <p:clrMapOvr>
    <a:masterClrMapping/>
  </p:clrMapOvr>
  <p:transition advTm="109920"/>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90600" y="1530985"/>
            <a:ext cx="10363200" cy="4351338"/>
          </a:xfrm>
        </p:spPr>
        <p:txBody>
          <a:bodyPr>
            <a:normAutofit/>
          </a:bodyPr>
          <a:lstStyle/>
          <a:p>
            <a:pPr algn="just"/>
            <a:r>
              <a:rPr lang="fa-IR" dirty="0">
                <a:cs typeface="B Zar" panose="00000400000000000000" pitchFamily="2" charset="-78"/>
              </a:rPr>
              <a:t>به دو دسته اصلی ساختارمند و غیرساختارمند یا نقلی تقسیم می‌شود.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مقالات مروری در جهت تجمیع و تلفیق یافته‌های در دسترس در یک زمینه خاص اقدام می‌کند ولی در مقالات نقلی/روائی نقش نویسنده/نویسندگان بسیار پررنگ بوده و منطبق بر سبک و سیاق علمی خود مطالب را تجمیع و تفسیر می‌کنند.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در مقالات ساختارمند، با یک متدلوژی مشخص منابع جستجو، ارزیابی کیفی و محتوایی و نهایتاً انتخاب می‌شوند و داده‌های لازم از دل این مطالعات بیرون کشیده‌شده و به روش آماری و یا غیرآماری تلفیق می‌شوند.</a:t>
            </a:r>
          </a:p>
        </p:txBody>
      </p:sp>
    </p:spTree>
    <p:extLst>
      <p:ext uri="{BB962C8B-B14F-4D97-AF65-F5344CB8AC3E}">
        <p14:creationId xmlns:p14="http://schemas.microsoft.com/office/powerpoint/2010/main" val="4276439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848485"/>
            <a:ext cx="10363200" cy="4351338"/>
          </a:xfrm>
        </p:spPr>
        <p:txBody>
          <a:bodyPr>
            <a:normAutofit/>
          </a:bodyPr>
          <a:lstStyle/>
          <a:p>
            <a:pPr algn="just"/>
            <a:r>
              <a:rPr lang="fa-IR" dirty="0">
                <a:cs typeface="B Zar" panose="00000400000000000000" pitchFamily="2" charset="-78"/>
              </a:rPr>
              <a:t>مقالات نقلی/روائی توسط افراد خبره هر رشته و در بسیاری از اوقات به صورت سفارشی تنظیم می‌شود. معمولا نویسنده اصلی چندین مقاله در آن موضوع نوشته و لذا صاحب‌نظر محسوب می‌شود.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ساختار مشخصی ندارند ولی عموماً خلاصه، مقدمه، مرور مستندات موجود، تفسیر و تحلیل را دارد که البته سهم تفسیر و تحلیل بسیار زیاد و گاه بیش از نصف حجم مقاله است.</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معمولاً مقالات طولانی بوده و گاه به بیش از 13000 هزار کلمه می‌رسند.</a:t>
            </a:r>
          </a:p>
        </p:txBody>
      </p:sp>
    </p:spTree>
    <p:extLst>
      <p:ext uri="{BB962C8B-B14F-4D97-AF65-F5344CB8AC3E}">
        <p14:creationId xmlns:p14="http://schemas.microsoft.com/office/powerpoint/2010/main" val="254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740534"/>
            <a:ext cx="10363200" cy="4679315"/>
          </a:xfrm>
        </p:spPr>
        <p:txBody>
          <a:bodyPr>
            <a:normAutofit/>
          </a:bodyPr>
          <a:lstStyle/>
          <a:p>
            <a:pPr algn="just"/>
            <a:r>
              <a:rPr lang="fa-IR" dirty="0">
                <a:cs typeface="B Zar" panose="00000400000000000000" pitchFamily="2" charset="-78"/>
              </a:rPr>
              <a:t>کاملاً روش‌مند تنظیم می‌شوند. ساختاری شبیه به مقالات تحقیقاتی (</a:t>
            </a:r>
            <a:r>
              <a:rPr lang="en-US" sz="2400" dirty="0">
                <a:latin typeface="Times New Roman" panose="02020603050405020304" pitchFamily="18" charset="0"/>
                <a:cs typeface="Times New Roman" panose="02020603050405020304" pitchFamily="18" charset="0"/>
              </a:rPr>
              <a:t>investigatory</a:t>
            </a:r>
            <a:r>
              <a:rPr lang="fa-IR" dirty="0">
                <a:cs typeface="B Zar" panose="00000400000000000000" pitchFamily="2" charset="-78"/>
              </a:rPr>
              <a:t>) دارند.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در قسمت روش کار، اجزای اصلی عبارت هستند از</a:t>
            </a:r>
            <a:endParaRPr lang="en-US" dirty="0">
              <a:cs typeface="B Zar" panose="00000400000000000000" pitchFamily="2" charset="-78"/>
            </a:endParaRPr>
          </a:p>
          <a:p>
            <a:pPr lvl="1" algn="just"/>
            <a:r>
              <a:rPr lang="fa-IR" dirty="0">
                <a:cs typeface="B Zar" panose="00000400000000000000" pitchFamily="2" charset="-78"/>
              </a:rPr>
              <a:t>سوال مشخص پژوهش</a:t>
            </a:r>
          </a:p>
          <a:p>
            <a:pPr lvl="1" algn="just"/>
            <a:r>
              <a:rPr lang="fa-IR" dirty="0">
                <a:cs typeface="B Zar" panose="00000400000000000000" pitchFamily="2" charset="-78"/>
              </a:rPr>
              <a:t>استراتژی جستجو منابع شامل ترکیب کلید واژه‌ها، بانک‌های اطلاعاتی جستجو شده، زبان‌های مورد جستجو، بازه زمانی جستجو</a:t>
            </a:r>
          </a:p>
          <a:p>
            <a:pPr lvl="1" algn="just"/>
            <a:r>
              <a:rPr lang="fa-IR" dirty="0">
                <a:cs typeface="B Zar" panose="00000400000000000000" pitchFamily="2" charset="-78"/>
              </a:rPr>
              <a:t>مراحل جستجو، بررسی اولیه عناوین، بررسی خلاصه مطالعات، و نهایتاً بررسی تمام متن، شیوه و معیارهای گزینش مقالات مرتبط و نحوه استخراج نتایج و نهایتاً شیوه آماده‌سازی اطلاعات برای تلفیق به روش‌های آماری (متاآنالیز) یا غیر آماری از جمله روش متاسنتز برای یافته‌های مقالات کیفی</a:t>
            </a:r>
          </a:p>
          <a:p>
            <a:pPr lvl="1" algn="just"/>
            <a:r>
              <a:rPr lang="fa-IR" dirty="0">
                <a:cs typeface="B Zar" panose="00000400000000000000" pitchFamily="2" charset="-78"/>
              </a:rPr>
              <a:t>یک جز اصلی روش کار، ارزیابی کیفیت مقالات و مستندات بر اساس چک لیست‌های استاندارد است</a:t>
            </a:r>
            <a:endParaRPr lang="en-US" dirty="0">
              <a:cs typeface="B Zar" panose="00000400000000000000" pitchFamily="2" charset="-78"/>
            </a:endParaRPr>
          </a:p>
        </p:txBody>
      </p:sp>
    </p:spTree>
    <p:extLst>
      <p:ext uri="{BB962C8B-B14F-4D97-AF65-F5344CB8AC3E}">
        <p14:creationId xmlns:p14="http://schemas.microsoft.com/office/powerpoint/2010/main" val="3153562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90600" y="1530985"/>
            <a:ext cx="10363200" cy="4351338"/>
          </a:xfrm>
        </p:spPr>
        <p:txBody>
          <a:bodyPr>
            <a:normAutofit/>
          </a:bodyPr>
          <a:lstStyle/>
          <a:p>
            <a:pPr algn="just"/>
            <a:endParaRPr lang="fa-IR" dirty="0">
              <a:cs typeface="B Zar" panose="00000400000000000000" pitchFamily="2" charset="-78"/>
            </a:endParaRPr>
          </a:p>
        </p:txBody>
      </p:sp>
      <p:pic>
        <p:nvPicPr>
          <p:cNvPr id="2" name="Picture 2" descr="Prisma Flowchart: Definition &amp; Guides - Zen Flowchart">
            <a:extLst>
              <a:ext uri="{FF2B5EF4-FFF2-40B4-BE49-F238E27FC236}">
                <a16:creationId xmlns:a16="http://schemas.microsoft.com/office/drawing/2014/main" id="{8A79AAAF-6204-38FC-C02F-CC6196103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11" y="1231641"/>
            <a:ext cx="7164737" cy="52612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C46FED-1BF2-2E91-00DC-BC583544E47E}"/>
              </a:ext>
            </a:extLst>
          </p:cNvPr>
          <p:cNvPicPr>
            <a:picLocks noChangeAspect="1"/>
          </p:cNvPicPr>
          <p:nvPr/>
        </p:nvPicPr>
        <p:blipFill>
          <a:blip r:embed="rId4"/>
          <a:stretch>
            <a:fillRect/>
          </a:stretch>
        </p:blipFill>
        <p:spPr>
          <a:xfrm>
            <a:off x="6057014" y="1753394"/>
            <a:ext cx="5934075" cy="4676775"/>
          </a:xfrm>
          <a:prstGeom prst="rect">
            <a:avLst/>
          </a:prstGeom>
        </p:spPr>
      </p:pic>
    </p:spTree>
    <p:extLst>
      <p:ext uri="{BB962C8B-B14F-4D97-AF65-F5344CB8AC3E}">
        <p14:creationId xmlns:p14="http://schemas.microsoft.com/office/powerpoint/2010/main" val="397158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Examples of selected studies identified in the literature review. ">
            <a:extLst>
              <a:ext uri="{FF2B5EF4-FFF2-40B4-BE49-F238E27FC236}">
                <a16:creationId xmlns:a16="http://schemas.microsoft.com/office/drawing/2014/main" id="{652EDD20-CEA9-0BD7-157C-6105C491E6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7173" y="1036161"/>
            <a:ext cx="10037653" cy="582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62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3E383-493F-54EB-B3ED-4EDB3D084693}"/>
              </a:ext>
            </a:extLst>
          </p:cNvPr>
          <p:cNvSpPr>
            <a:spLocks noGrp="1"/>
          </p:cNvSpPr>
          <p:nvPr>
            <p:ph idx="1"/>
          </p:nvPr>
        </p:nvSpPr>
        <p:spPr>
          <a:xfrm>
            <a:off x="936260" y="2050477"/>
            <a:ext cx="10319479" cy="4351338"/>
          </a:xfrm>
        </p:spPr>
        <p:txBody>
          <a:bodyPr/>
          <a:lstStyle/>
          <a:p>
            <a:pPr algn="just"/>
            <a:r>
              <a:rPr lang="fa-IR" dirty="0">
                <a:cs typeface="B Zar" panose="00000400000000000000" pitchFamily="2" charset="-78"/>
              </a:rPr>
              <a:t>پس از توصیف مقالات اولیه منتخب، باید</a:t>
            </a:r>
            <a:r>
              <a:rPr lang="en-US" dirty="0">
                <a:cs typeface="B Zar" panose="00000400000000000000" pitchFamily="2" charset="-78"/>
              </a:rPr>
              <a:t> </a:t>
            </a:r>
            <a:r>
              <a:rPr lang="fa-IR" dirty="0">
                <a:cs typeface="B Zar" panose="00000400000000000000" pitchFamily="2" charset="-78"/>
              </a:rPr>
              <a:t>نتایج آن‌ها (چه به صورت کیفی یا کمی) ترکیب شود و در قالب یک نمودار انباشت به نمایش گذاشته شود.</a:t>
            </a:r>
          </a:p>
          <a:p>
            <a:pPr algn="just"/>
            <a:endParaRPr lang="fa-IR" dirty="0">
              <a:cs typeface="B Zar" panose="00000400000000000000" pitchFamily="2" charset="-78"/>
            </a:endParaRPr>
          </a:p>
          <a:p>
            <a:pPr algn="just"/>
            <a:r>
              <a:rPr lang="fa-IR" dirty="0">
                <a:cs typeface="B Zar" panose="00000400000000000000" pitchFamily="2" charset="-78"/>
              </a:rPr>
              <a:t>در موارد کیفی تجمیع مفاهیم مشترک مقالات بیرون کشیده شده و یک سری </a:t>
            </a:r>
            <a:r>
              <a:rPr lang="en-US" sz="2400" dirty="0">
                <a:latin typeface="Times New Roman" panose="02020603050405020304" pitchFamily="18" charset="0"/>
                <a:cs typeface="Times New Roman" panose="02020603050405020304" pitchFamily="18" charset="0"/>
              </a:rPr>
              <a:t>theme</a:t>
            </a:r>
            <a:r>
              <a:rPr lang="fa-IR" dirty="0">
                <a:cs typeface="B Zar" panose="00000400000000000000" pitchFamily="2" charset="-78"/>
              </a:rPr>
              <a:t> و </a:t>
            </a:r>
            <a:r>
              <a:rPr lang="en-US" sz="2400" dirty="0">
                <a:latin typeface="Times New Roman" panose="02020603050405020304" pitchFamily="18" charset="0"/>
                <a:cs typeface="Times New Roman" panose="02020603050405020304" pitchFamily="18" charset="0"/>
              </a:rPr>
              <a:t>concept</a:t>
            </a:r>
            <a:r>
              <a:rPr lang="fa-IR" dirty="0">
                <a:cs typeface="B Zar" panose="00000400000000000000" pitchFamily="2" charset="-78"/>
              </a:rPr>
              <a:t> بیرون کشیده می‌شود.</a:t>
            </a:r>
            <a:endParaRPr lang="en-US" dirty="0">
              <a:cs typeface="B Zar" panose="00000400000000000000" pitchFamily="2" charset="-78"/>
            </a:endParaRPr>
          </a:p>
        </p:txBody>
      </p:sp>
    </p:spTree>
    <p:extLst>
      <p:ext uri="{BB962C8B-B14F-4D97-AF65-F5344CB8AC3E}">
        <p14:creationId xmlns:p14="http://schemas.microsoft.com/office/powerpoint/2010/main" val="134367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5208608" y="1690688"/>
            <a:ext cx="6334346" cy="4191000"/>
          </a:xfrm>
        </p:spPr>
        <p:txBody>
          <a:bodyPr>
            <a:normAutofit/>
          </a:bodyPr>
          <a:lstStyle/>
          <a:p>
            <a:pPr algn="just"/>
            <a:r>
              <a:rPr lang="fa-IR" sz="3600" dirty="0">
                <a:latin typeface="Bookman Old Style" pitchFamily="18" charset="0"/>
                <a:cs typeface="B Zar" panose="00000400000000000000" pitchFamily="2" charset="-78"/>
              </a:rPr>
              <a:t>یک ارزیابی مقایسه‌ای گذشته‌نگر از تشخیص و درمان از چند مورد بیماری که شرایطی مشابه داشته‌اند. </a:t>
            </a:r>
          </a:p>
        </p:txBody>
      </p:sp>
      <p:sp>
        <p:nvSpPr>
          <p:cNvPr id="5" name="Slide Number Placeholder 4"/>
          <p:cNvSpPr>
            <a:spLocks noGrp="1"/>
          </p:cNvSpPr>
          <p:nvPr>
            <p:ph type="sldNum" sz="quarter" idx="12"/>
          </p:nvPr>
        </p:nvSpPr>
        <p:spPr/>
        <p:txBody>
          <a:bodyPr/>
          <a:lstStyle/>
          <a:p>
            <a:pPr>
              <a:defRPr/>
            </a:pPr>
            <a:fld id="{818F12A3-3B78-41BD-86F5-DFFC7884E8A3}" type="slidenum">
              <a:rPr lang="en-US"/>
              <a:pPr>
                <a:defRPr/>
              </a:pPr>
              <a:t>12</a:t>
            </a:fld>
            <a:endParaRPr lang="en-US"/>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52EDD20-CEA9-0BD7-157C-6105C491E6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1077173" y="1036161"/>
            <a:ext cx="10037653" cy="582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52EDD20-CEA9-0BD7-157C-6105C491E6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1077173" y="1036161"/>
            <a:ext cx="10037653" cy="582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65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139252"/>
            <a:ext cx="10363200" cy="5280597"/>
          </a:xfrm>
        </p:spPr>
        <p:txBody>
          <a:bodyPr>
            <a:normAutofit lnSpcReduction="10000"/>
          </a:bodyPr>
          <a:lstStyle/>
          <a:p>
            <a:pPr algn="just"/>
            <a:r>
              <a:rPr lang="fa-IR" dirty="0">
                <a:cs typeface="B Zar" panose="00000400000000000000" pitchFamily="2" charset="-78"/>
              </a:rPr>
              <a:t>معمولا شبیه مقالات تحقیقاتی (</a:t>
            </a:r>
            <a:r>
              <a:rPr lang="en-US" sz="2400" dirty="0">
                <a:latin typeface="Times New Roman" panose="02020603050405020304" pitchFamily="18" charset="0"/>
                <a:cs typeface="Times New Roman" panose="02020603050405020304" pitchFamily="18" charset="0"/>
              </a:rPr>
              <a:t>investigatory</a:t>
            </a:r>
            <a:r>
              <a:rPr lang="fa-IR" dirty="0">
                <a:cs typeface="B Zar" panose="00000400000000000000" pitchFamily="2" charset="-78"/>
              </a:rPr>
              <a:t>) هستند و فقط به دلیل اینکه حجم نتایج به اندازه کافی نیست به شکل مقاله کوتاه نوشته‌می‌شوند.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معمولا حدود 3000 تا 4000 کلمه است. عموماً نتایج و بحث ادغام شده است.</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خلاصه و منابع و سایر اجزا را نیز دارد.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گاه نتایج بینابینی یک مطالعه بزرگ در این قالب منتشر می‌شود.</a:t>
            </a:r>
          </a:p>
          <a:p>
            <a:pPr algn="just"/>
            <a:endParaRPr lang="fa-IR" dirty="0">
              <a:cs typeface="B Zar" panose="00000400000000000000" pitchFamily="2" charset="-78"/>
            </a:endParaRPr>
          </a:p>
          <a:p>
            <a:pPr algn="just"/>
            <a:r>
              <a:rPr lang="fa-IR" dirty="0">
                <a:cs typeface="B Zar" panose="00000400000000000000" pitchFamily="2" charset="-78"/>
              </a:rPr>
              <a:t>در برخی مجلات این نوع مقالات با عنوان‌های </a:t>
            </a:r>
            <a:r>
              <a:rPr lang="en-US" sz="2400" dirty="0">
                <a:latin typeface="Times New Roman" panose="02020603050405020304" pitchFamily="18" charset="0"/>
                <a:cs typeface="Times New Roman" panose="02020603050405020304" pitchFamily="18" charset="0"/>
              </a:rPr>
              <a:t>brief</a:t>
            </a:r>
            <a:r>
              <a:rPr lang="en-US" sz="2400" dirty="0">
                <a:cs typeface="B Zar" panose="00000400000000000000" pitchFamily="2" charset="-78"/>
              </a:rPr>
              <a:t> </a:t>
            </a:r>
            <a:r>
              <a:rPr lang="en-US" sz="2400" dirty="0">
                <a:latin typeface="Times New Roman" panose="02020603050405020304" pitchFamily="18" charset="0"/>
                <a:cs typeface="Times New Roman" panose="02020603050405020304" pitchFamily="18" charset="0"/>
              </a:rPr>
              <a:t>communication</a:t>
            </a:r>
            <a:r>
              <a:rPr lang="fa-IR" sz="2400" dirty="0">
                <a:cs typeface="B Zar" panose="00000400000000000000" pitchFamily="2" charset="-78"/>
              </a:rPr>
              <a:t> </a:t>
            </a:r>
            <a:r>
              <a:rPr lang="fa-IR" dirty="0">
                <a:cs typeface="B Zar" panose="00000400000000000000" pitchFamily="2" charset="-78"/>
              </a:rPr>
              <a:t>یا </a:t>
            </a:r>
            <a:r>
              <a:rPr lang="en-US" sz="2400" dirty="0">
                <a:latin typeface="Times New Roman" panose="02020603050405020304" pitchFamily="18" charset="0"/>
                <a:cs typeface="Times New Roman" panose="02020603050405020304" pitchFamily="18" charset="0"/>
              </a:rPr>
              <a:t>rapid communication</a:t>
            </a:r>
            <a:r>
              <a:rPr lang="fa-IR" dirty="0">
                <a:cs typeface="B Zar" panose="00000400000000000000" pitchFamily="2" charset="-78"/>
              </a:rPr>
              <a:t> نیز شناخته می‌شوند.</a:t>
            </a:r>
            <a:endParaRPr lang="en-US" dirty="0">
              <a:cs typeface="B Zar" panose="00000400000000000000" pitchFamily="2" charset="-78"/>
            </a:endParaRPr>
          </a:p>
        </p:txBody>
      </p:sp>
    </p:spTree>
    <p:extLst>
      <p:ext uri="{BB962C8B-B14F-4D97-AF65-F5344CB8AC3E}">
        <p14:creationId xmlns:p14="http://schemas.microsoft.com/office/powerpoint/2010/main" val="1507488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259174"/>
            <a:ext cx="10363200" cy="5160675"/>
          </a:xfrm>
        </p:spPr>
        <p:txBody>
          <a:bodyPr>
            <a:normAutofit/>
          </a:bodyPr>
          <a:lstStyle/>
          <a:p>
            <a:pPr algn="just"/>
            <a:r>
              <a:rPr lang="fa-IR" dirty="0">
                <a:cs typeface="B Zar" panose="00000400000000000000" pitchFamily="2" charset="-78"/>
              </a:rPr>
              <a:t>شرح روش کار یک مطالعه بزرگ.</a:t>
            </a:r>
            <a:endParaRPr lang="en-US" dirty="0">
              <a:cs typeface="B Zar" panose="00000400000000000000" pitchFamily="2" charset="-78"/>
            </a:endParaRPr>
          </a:p>
          <a:p>
            <a:pPr algn="just"/>
            <a:endParaRPr lang="en-US" dirty="0">
              <a:cs typeface="B Zar" panose="00000400000000000000" pitchFamily="2" charset="-78"/>
            </a:endParaRPr>
          </a:p>
          <a:p>
            <a:pPr algn="just"/>
            <a:r>
              <a:rPr lang="fa-IR" dirty="0">
                <a:cs typeface="B Zar" panose="00000400000000000000" pitchFamily="2" charset="-78"/>
              </a:rPr>
              <a:t>معمولا اولین مقاله از مطالعه بزرگ است و کمک می‌کند روش کار سایر مطالعه به صورت بسیار مختصر نوشته‌شده و به مقاله متدلوژی برای توضیحات بیشتر ارجاع شوند.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معمولا انتشار این مقالات در مجلات بسیار معتبر بسیار سخت است و توقع انتشار در مجلات با ضریب نفوذ بالا را نداشته‌باشید.</a:t>
            </a:r>
          </a:p>
          <a:p>
            <a:pPr algn="just"/>
            <a:endParaRPr lang="fa-IR" dirty="0">
              <a:cs typeface="B Zar" panose="00000400000000000000" pitchFamily="2" charset="-78"/>
            </a:endParaRPr>
          </a:p>
          <a:p>
            <a:pPr algn="just"/>
            <a:r>
              <a:rPr lang="fa-IR" dirty="0">
                <a:cs typeface="B Zar" panose="00000400000000000000" pitchFamily="2" charset="-78"/>
              </a:rPr>
              <a:t>در برخی مجلات این مقالات با نام‌های </a:t>
            </a:r>
            <a:r>
              <a:rPr lang="en-US" sz="2400" dirty="0">
                <a:latin typeface="Times New Roman" panose="02020603050405020304" pitchFamily="18" charset="0"/>
                <a:cs typeface="Times New Roman" panose="02020603050405020304" pitchFamily="18" charset="0"/>
              </a:rPr>
              <a:t>technical article</a:t>
            </a:r>
            <a:r>
              <a:rPr lang="fa-IR" sz="2400" dirty="0">
                <a:cs typeface="B Zar" panose="00000400000000000000" pitchFamily="2" charset="-78"/>
              </a:rPr>
              <a:t> </a:t>
            </a:r>
            <a:r>
              <a:rPr lang="fa-IR" dirty="0">
                <a:cs typeface="B Zar" panose="00000400000000000000" pitchFamily="2" charset="-78"/>
              </a:rPr>
              <a:t>شناخته می‌شوند.</a:t>
            </a:r>
          </a:p>
          <a:p>
            <a:pPr algn="just"/>
            <a:endParaRPr lang="en-US" dirty="0">
              <a:cs typeface="B Zar" panose="00000400000000000000" pitchFamily="2" charset="-78"/>
            </a:endParaRPr>
          </a:p>
        </p:txBody>
      </p:sp>
    </p:spTree>
    <p:extLst>
      <p:ext uri="{BB962C8B-B14F-4D97-AF65-F5344CB8AC3E}">
        <p14:creationId xmlns:p14="http://schemas.microsoft.com/office/powerpoint/2010/main" val="13647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626234"/>
            <a:ext cx="10363200" cy="4679315"/>
          </a:xfrm>
        </p:spPr>
        <p:txBody>
          <a:bodyPr>
            <a:normAutofit/>
          </a:bodyPr>
          <a:lstStyle/>
          <a:p>
            <a:pPr algn="just"/>
            <a:r>
              <a:rPr lang="fa-IR" dirty="0">
                <a:cs typeface="B Zar" panose="00000400000000000000" pitchFamily="2" charset="-78"/>
              </a:rPr>
              <a:t>سعی می‌کنند مطلب و مفهوم جدیدی را ارایه دهند. موضوع باید جذاب و بدیع باشد که مخاطب پسند گردد.</a:t>
            </a:r>
          </a:p>
          <a:p>
            <a:pPr algn="just"/>
            <a:r>
              <a:rPr lang="fa-IR" dirty="0">
                <a:cs typeface="B Zar" panose="00000400000000000000" pitchFamily="2" charset="-78"/>
              </a:rPr>
              <a:t>البته گاهی موضوع جدیدی نیست ولی مطالب بسیار مهمی آموزشی است که مخاطبین زیادی را به خود جذب می‌کند. در این گروه حتی مقالاتی برای بیان یک روش جدید درمانی، تشخیصی و یا آزمایشگاهی هم ارایه می‌شوند.</a:t>
            </a:r>
          </a:p>
          <a:p>
            <a:pPr algn="just"/>
            <a:r>
              <a:rPr lang="fa-IR" dirty="0">
                <a:cs typeface="B Zar" panose="00000400000000000000" pitchFamily="2" charset="-78"/>
              </a:rPr>
              <a:t>تعداد زیادی از مقالات ارایه شده در رشته‌هایی مانند آمار حیاتی می‌تواند در این گروه قرار گیرد.</a:t>
            </a:r>
          </a:p>
          <a:p>
            <a:pPr algn="just"/>
            <a:r>
              <a:rPr lang="fa-IR" dirty="0">
                <a:cs typeface="B Zar" panose="00000400000000000000" pitchFamily="2" charset="-78"/>
              </a:rPr>
              <a:t>در بعضی موارد مقالات از نظر محتوایی نزدیک به مقالاتی مانند سردبیری و </a:t>
            </a:r>
            <a:r>
              <a:rPr lang="en-US" dirty="0">
                <a:latin typeface="Times New Roman" panose="02020603050405020304" pitchFamily="18" charset="0"/>
                <a:cs typeface="Times New Roman" panose="02020603050405020304" pitchFamily="18" charset="0"/>
              </a:rPr>
              <a:t>viewpoints</a:t>
            </a:r>
            <a:r>
              <a:rPr lang="fa-IR" dirty="0">
                <a:cs typeface="B Zar" panose="00000400000000000000" pitchFamily="2" charset="-78"/>
              </a:rPr>
              <a:t> می‌شوند.</a:t>
            </a:r>
          </a:p>
          <a:p>
            <a:pPr algn="just"/>
            <a:r>
              <a:rPr lang="fa-IR" dirty="0">
                <a:cs typeface="B Zar" panose="00000400000000000000" pitchFamily="2" charset="-78"/>
              </a:rPr>
              <a:t>در مجموع این گونه مقالات خیلی جذابیت ندارند و نوشتن آن‌ها نیاز به مهارت زیاد دارد.</a:t>
            </a:r>
            <a:endParaRPr lang="en-US" dirty="0">
              <a:cs typeface="B Zar" panose="00000400000000000000" pitchFamily="2" charset="-78"/>
            </a:endParaRPr>
          </a:p>
        </p:txBody>
      </p:sp>
    </p:spTree>
    <p:extLst>
      <p:ext uri="{BB962C8B-B14F-4D97-AF65-F5344CB8AC3E}">
        <p14:creationId xmlns:p14="http://schemas.microsoft.com/office/powerpoint/2010/main" val="947404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5238750" y="1530985"/>
            <a:ext cx="6115050" cy="4351338"/>
          </a:xfrm>
        </p:spPr>
        <p:txBody>
          <a:bodyPr>
            <a:normAutofit/>
          </a:bodyPr>
          <a:lstStyle/>
          <a:p>
            <a:pPr algn="just"/>
            <a:r>
              <a:rPr lang="fa-IR" dirty="0">
                <a:cs typeface="B Zar" panose="00000400000000000000" pitchFamily="2" charset="-78"/>
              </a:rPr>
              <a:t>این مقالات توسط اعضای هیئت تحریریه مجله به نگارش در می‌آید و هدف آن مطرح کردن نظر کلی هیئت تحریریه مجله در مورد یک موضوع یا ایده خاص می‌باشد. </a:t>
            </a:r>
          </a:p>
          <a:p>
            <a:pPr algn="just"/>
            <a:r>
              <a:rPr lang="fa-IR" dirty="0">
                <a:cs typeface="B Zar" panose="00000400000000000000" pitchFamily="2" charset="-78"/>
              </a:rPr>
              <a:t>این نوع مقالات معمولا ساختار مشخصی ندارند و اجزای تشکیل دهنده یک مقاله علمی اصیل (مثل روش کار، نتایج و ...) در آن به چشم نمی‌خورد.</a:t>
            </a:r>
          </a:p>
          <a:p>
            <a:pPr algn="just"/>
            <a:r>
              <a:rPr lang="fa-IR" dirty="0">
                <a:cs typeface="B Zar" panose="00000400000000000000" pitchFamily="2" charset="-78"/>
              </a:rPr>
              <a:t>تعداد کلمات مجاز برای این نوع مقالات محدود بوده و معمولا بیش از 2000 کلمه نیست.</a:t>
            </a:r>
            <a:endParaRPr lang="en-US" dirty="0">
              <a:cs typeface="B Zar" panose="00000400000000000000" pitchFamily="2" charset="-78"/>
            </a:endParaRPr>
          </a:p>
        </p:txBody>
      </p:sp>
    </p:spTree>
    <p:extLst>
      <p:ext uri="{BB962C8B-B14F-4D97-AF65-F5344CB8AC3E}">
        <p14:creationId xmlns:p14="http://schemas.microsoft.com/office/powerpoint/2010/main" val="256242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323850" y="1162050"/>
            <a:ext cx="11525250" cy="5219700"/>
          </a:xfrm>
        </p:spPr>
        <p:txBody>
          <a:bodyPr>
            <a:normAutofit/>
          </a:bodyPr>
          <a:lstStyle/>
          <a:p>
            <a:pPr marL="0" indent="0" algn="l" rtl="0">
              <a:buNone/>
            </a:pPr>
            <a:r>
              <a:rPr lang="en-US" b="1" dirty="0">
                <a:latin typeface="Times New Roman" panose="02020603050405020304" pitchFamily="18" charset="0"/>
                <a:cs typeface="Times New Roman" panose="02020603050405020304" pitchFamily="18" charset="0"/>
              </a:rPr>
              <a:t>Editorial: Coronavirus Disease (COVID-19): The Impact and Role of Mass Media During the Pandemic</a:t>
            </a:r>
          </a:p>
          <a:p>
            <a:pPr marL="0" indent="0" algn="l" rtl="0">
              <a:buNone/>
            </a:pPr>
            <a:endParaRPr lang="en-US" b="1" dirty="0">
              <a:latin typeface="Times New Roman" panose="02020603050405020304" pitchFamily="18" charset="0"/>
              <a:cs typeface="Times New Roman" panose="02020603050405020304" pitchFamily="18" charset="0"/>
            </a:endParaRPr>
          </a:p>
          <a:p>
            <a:pPr marL="0" indent="0" algn="just" rtl="0">
              <a:buNone/>
            </a:pPr>
            <a:r>
              <a:rPr lang="en-US" sz="2400" dirty="0">
                <a:latin typeface="Times New Roman" panose="02020603050405020304" pitchFamily="18" charset="0"/>
                <a:cs typeface="Times New Roman" panose="02020603050405020304" pitchFamily="18" charset="0"/>
              </a:rPr>
              <a:t>The outbreak of the coronavirus disease 2019 (COVID-19) has created a global health crisis that had a deep impact on the way we perceive our world and our everyday lives. Not only has the rate of contagion and patterns of transmission threatened our sense of agency, but the safety measures to contain the spread of the virus also required social and physical distancing, preventing us from finding solace in the company of others. Within this context, we launched our Research Topic on March 27th, 2020, and invited researchers to address </a:t>
            </a:r>
            <a:r>
              <a:rPr lang="en-US" sz="2400" i="1" dirty="0">
                <a:latin typeface="Times New Roman" panose="02020603050405020304" pitchFamily="18" charset="0"/>
                <a:cs typeface="Times New Roman" panose="02020603050405020304" pitchFamily="18" charset="0"/>
              </a:rPr>
              <a:t>the Impact and Role of Mass Media During the Pandemic</a:t>
            </a:r>
            <a:r>
              <a:rPr lang="en-US" sz="2400" dirty="0">
                <a:latin typeface="Times New Roman" panose="02020603050405020304" pitchFamily="18" charset="0"/>
                <a:cs typeface="Times New Roman" panose="02020603050405020304" pitchFamily="18" charset="0"/>
              </a:rPr>
              <a:t> on our lives at individual and social levels.</a:t>
            </a:r>
          </a:p>
          <a:p>
            <a:pPr marL="0" indent="0" algn="just" rtl="0">
              <a:buNone/>
            </a:pP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9940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740534"/>
            <a:ext cx="10363200" cy="4679315"/>
          </a:xfrm>
        </p:spPr>
        <p:txBody>
          <a:bodyPr>
            <a:normAutofit/>
          </a:bodyPr>
          <a:lstStyle/>
          <a:p>
            <a:pPr algn="just"/>
            <a:r>
              <a:rPr lang="fa-IR" dirty="0">
                <a:cs typeface="B Zar" panose="00000400000000000000" pitchFamily="2" charset="-78"/>
              </a:rPr>
              <a:t>این نوع مقالات براساس یک ایده بوده و یک نقطه‌نظر منحصربه‌فرد را درمورد یک مشکل خاص، برخی مفاهیم پایه‌ای و . . .</a:t>
            </a:r>
            <a:r>
              <a:rPr lang="en-US" dirty="0">
                <a:cs typeface="B Zar" panose="00000400000000000000" pitchFamily="2" charset="-78"/>
              </a:rPr>
              <a:t> </a:t>
            </a:r>
            <a:r>
              <a:rPr lang="fa-IR" dirty="0">
                <a:cs typeface="B Zar" panose="00000400000000000000" pitchFamily="2" charset="-78"/>
              </a:rPr>
              <a:t> بیان می‌کند. </a:t>
            </a:r>
          </a:p>
          <a:p>
            <a:pPr algn="just"/>
            <a:endParaRPr lang="fa-IR" dirty="0">
              <a:cs typeface="B Zar" panose="00000400000000000000" pitchFamily="2" charset="-78"/>
            </a:endParaRPr>
          </a:p>
          <a:p>
            <a:pPr algn="just"/>
            <a:r>
              <a:rPr lang="fa-IR" dirty="0">
                <a:cs typeface="B Zar" panose="00000400000000000000" pitchFamily="2" charset="-78"/>
              </a:rPr>
              <a:t>این مقالات معمولاً کوتاه بوده و ساختاری مشابه مقالات اصیل دارند، اما روش کار بخشی از این مقالات را تشکیل نمی‌دهد (مقدمه، متن اصلی، نتیجه‌گیری). </a:t>
            </a:r>
            <a:endParaRPr lang="en-US" dirty="0">
              <a:cs typeface="B Zar" panose="00000400000000000000" pitchFamily="2" charset="-78"/>
            </a:endParaRPr>
          </a:p>
          <a:p>
            <a:pPr algn="just"/>
            <a:endParaRPr lang="en-US" dirty="0">
              <a:cs typeface="B Zar" panose="00000400000000000000" pitchFamily="2" charset="-78"/>
            </a:endParaRPr>
          </a:p>
          <a:p>
            <a:pPr algn="just"/>
            <a:r>
              <a:rPr lang="fa-IR" dirty="0">
                <a:cs typeface="B Zar" panose="00000400000000000000" pitchFamily="2" charset="-78"/>
              </a:rPr>
              <a:t>برخی مجلات از عنوان </a:t>
            </a:r>
            <a:r>
              <a:rPr lang="en-US" sz="2400" dirty="0">
                <a:latin typeface="Times New Roman" panose="02020603050405020304" pitchFamily="18" charset="0"/>
                <a:cs typeface="Times New Roman" panose="02020603050405020304" pitchFamily="18" charset="0"/>
              </a:rPr>
              <a:t>perspective and opinion articles</a:t>
            </a:r>
            <a:r>
              <a:rPr lang="fa-IR" dirty="0">
                <a:cs typeface="B Zar" panose="00000400000000000000" pitchFamily="2" charset="-78"/>
              </a:rPr>
              <a:t> استفاده می‌کنند. </a:t>
            </a:r>
          </a:p>
          <a:p>
            <a:pPr algn="just"/>
            <a:endParaRPr lang="fa-IR" dirty="0">
              <a:cs typeface="B Zar" panose="00000400000000000000" pitchFamily="2" charset="-78"/>
            </a:endParaRPr>
          </a:p>
          <a:p>
            <a:pPr algn="just"/>
            <a:endParaRPr lang="fa-IR" dirty="0">
              <a:cs typeface="B Zar" panose="00000400000000000000" pitchFamily="2" charset="-78"/>
            </a:endParaRPr>
          </a:p>
          <a:p>
            <a:pPr algn="just"/>
            <a:endParaRPr lang="fa-IR" dirty="0">
              <a:cs typeface="B Zar" panose="00000400000000000000" pitchFamily="2" charset="-78"/>
            </a:endParaRPr>
          </a:p>
          <a:p>
            <a:pPr algn="just"/>
            <a:endParaRPr lang="en-US" dirty="0">
              <a:cs typeface="B Zar" panose="00000400000000000000" pitchFamily="2" charset="-78"/>
            </a:endParaRPr>
          </a:p>
        </p:txBody>
      </p:sp>
    </p:spTree>
    <p:extLst>
      <p:ext uri="{BB962C8B-B14F-4D97-AF65-F5344CB8AC3E}">
        <p14:creationId xmlns:p14="http://schemas.microsoft.com/office/powerpoint/2010/main" val="368557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740534"/>
            <a:ext cx="10363200" cy="4679315"/>
          </a:xfrm>
        </p:spPr>
        <p:txBody>
          <a:bodyPr>
            <a:normAutofit/>
          </a:bodyPr>
          <a:lstStyle/>
          <a:p>
            <a:pPr algn="just"/>
            <a:r>
              <a:rPr lang="fa-IR" dirty="0">
                <a:cs typeface="B Zar" panose="00000400000000000000" pitchFamily="2" charset="-78"/>
              </a:rPr>
              <a:t>این مقالات ابزاری برای برقراری ارتباط بین نویسنده مقاله و خوانندگان آن می‌باشد که امکان برقراری یک مکالمه را در مورد محتوای ارائه شده در مجله برای آن‌ها فراهم می‌کند. </a:t>
            </a:r>
          </a:p>
          <a:p>
            <a:pPr algn="just"/>
            <a:endParaRPr lang="fa-IR" dirty="0">
              <a:cs typeface="B Zar" panose="00000400000000000000" pitchFamily="2" charset="-78"/>
            </a:endParaRPr>
          </a:p>
          <a:p>
            <a:pPr algn="just"/>
            <a:r>
              <a:rPr lang="fa-IR" dirty="0">
                <a:cs typeface="B Zar" panose="00000400000000000000" pitchFamily="2" charset="-78"/>
              </a:rPr>
              <a:t>این مقالات می‌توانند منجر به ایجاد یک بینش جدید در مورد موضوع مطرح شده، پیشنهاد دادن یک نظریه جایگزین و یا انجام برخی اصلاحات یا شفاف‌سازی در مورد مباحث مبهم ختم شود. </a:t>
            </a:r>
          </a:p>
          <a:p>
            <a:pPr algn="just"/>
            <a:endParaRPr lang="fa-IR" dirty="0">
              <a:cs typeface="B Zar" panose="00000400000000000000" pitchFamily="2" charset="-78"/>
            </a:endParaRPr>
          </a:p>
          <a:p>
            <a:pPr algn="just"/>
            <a:r>
              <a:rPr lang="fa-IR" dirty="0">
                <a:cs typeface="B Zar" panose="00000400000000000000" pitchFamily="2" charset="-78"/>
              </a:rPr>
              <a:t>این مقالات معمولا کوتاه بوده و فاقد ساختار می‌باشند (مقدمه، متن اصلی، نتیجه‌گیری). </a:t>
            </a:r>
          </a:p>
          <a:p>
            <a:pPr algn="just"/>
            <a:endParaRPr lang="fa-IR" dirty="0">
              <a:cs typeface="B Zar" panose="00000400000000000000" pitchFamily="2" charset="-78"/>
            </a:endParaRPr>
          </a:p>
          <a:p>
            <a:pPr algn="just"/>
            <a:endParaRPr lang="en-US" dirty="0">
              <a:cs typeface="B Zar" panose="00000400000000000000" pitchFamily="2" charset="-78"/>
            </a:endParaRPr>
          </a:p>
        </p:txBody>
      </p:sp>
    </p:spTree>
    <p:extLst>
      <p:ext uri="{BB962C8B-B14F-4D97-AF65-F5344CB8AC3E}">
        <p14:creationId xmlns:p14="http://schemas.microsoft.com/office/powerpoint/2010/main" val="1830974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740534"/>
            <a:ext cx="10363200" cy="4679315"/>
          </a:xfrm>
        </p:spPr>
        <p:txBody>
          <a:bodyPr>
            <a:normAutofit/>
          </a:bodyPr>
          <a:lstStyle/>
          <a:p>
            <a:pPr algn="just"/>
            <a:r>
              <a:rPr lang="fa-IR" dirty="0">
                <a:cs typeface="B Zar" panose="00000400000000000000" pitchFamily="2" charset="-78"/>
              </a:rPr>
              <a:t>هدف از انتشار این مقالات ارتقای یک زمینه تحقیقاتی از طریق ایجاد یک انجمن برای به اشتراک‌گذاری نظرات مختلف می‌باشد. </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این مقالات به پیشرفت‌های اخیر در موضوع مورد بحث اشاره می‌کند و می‌تواند در مورد جهت حرکت این پیشرفت‌ها در آینده حدس و گمان‌هایی ارائه کند. </a:t>
            </a:r>
            <a:endParaRPr lang="en-US" dirty="0">
              <a:cs typeface="B Zar" panose="00000400000000000000" pitchFamily="2" charset="-78"/>
            </a:endParaRPr>
          </a:p>
          <a:p>
            <a:pPr algn="just"/>
            <a:endParaRPr lang="en-US" dirty="0">
              <a:cs typeface="B Zar" panose="00000400000000000000" pitchFamily="2" charset="-78"/>
            </a:endParaRPr>
          </a:p>
          <a:p>
            <a:pPr algn="just"/>
            <a:r>
              <a:rPr lang="fa-IR" dirty="0">
                <a:cs typeface="B Zar" panose="00000400000000000000" pitchFamily="2" charset="-78"/>
              </a:rPr>
              <a:t>این مقالات فاقد ساختاری مشابه مقالات اصیل می‌باشند و ساختار آن‌ها معمولا براساس مطالب جزئی‌تر تقسیم‌بندی می‌شود. </a:t>
            </a:r>
          </a:p>
          <a:p>
            <a:pPr algn="just"/>
            <a:endParaRPr lang="en-US" dirty="0">
              <a:cs typeface="B Zar" panose="00000400000000000000" pitchFamily="2" charset="-78"/>
            </a:endParaRPr>
          </a:p>
        </p:txBody>
      </p:sp>
    </p:spTree>
    <p:extLst>
      <p:ext uri="{BB962C8B-B14F-4D97-AF65-F5344CB8AC3E}">
        <p14:creationId xmlns:p14="http://schemas.microsoft.com/office/powerpoint/2010/main" val="695414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5216769" y="2133600"/>
            <a:ext cx="6293913" cy="3779838"/>
          </a:xfrm>
        </p:spPr>
        <p:txBody>
          <a:bodyPr>
            <a:normAutofit/>
          </a:bodyPr>
          <a:lstStyle/>
          <a:p>
            <a:pPr algn="just"/>
            <a:r>
              <a:rPr lang="fa-IR" sz="3600" dirty="0">
                <a:latin typeface="Bookman Old Style" pitchFamily="18" charset="0"/>
                <a:cs typeface="B Zar" panose="00000400000000000000" pitchFamily="2" charset="-78"/>
              </a:rPr>
              <a:t>گزارش و ارزیابی تجهیزات، رویه‌های جدید و ارتقا یافته، یا ارزیابی نقادانه تجهیزات و یا رویه‌های قدیمی که تا کنون به دید نقادانه مورد بررسی قرار نگرفته‌اند. </a:t>
            </a:r>
          </a:p>
          <a:p>
            <a:pPr algn="just"/>
            <a:r>
              <a:rPr lang="fa-IR" sz="3600" dirty="0">
                <a:latin typeface="Bookman Old Style" pitchFamily="18" charset="0"/>
                <a:cs typeface="B Zar" panose="00000400000000000000" pitchFamily="2" charset="-78"/>
              </a:rPr>
              <a:t>ارائه یک روش تحقیقاتی جدید یا آزمایش که می‌تواند کاملا جدید باشد و یا نسخه بهتری از یک روش مرسوم قدیمی باشد. </a:t>
            </a:r>
          </a:p>
        </p:txBody>
      </p:sp>
      <p:sp>
        <p:nvSpPr>
          <p:cNvPr id="6" name="Slide Number Placeholder 5"/>
          <p:cNvSpPr>
            <a:spLocks noGrp="1"/>
          </p:cNvSpPr>
          <p:nvPr>
            <p:ph type="sldNum" sz="quarter" idx="12"/>
          </p:nvPr>
        </p:nvSpPr>
        <p:spPr/>
        <p:txBody>
          <a:bodyPr/>
          <a:lstStyle/>
          <a:p>
            <a:pPr>
              <a:defRPr/>
            </a:pPr>
            <a:fld id="{53ED90BA-B1B3-469E-BAB0-5F1EC8BE6C9F}" type="slidenum">
              <a:rPr lang="en-US"/>
              <a:pPr>
                <a:defRPr/>
              </a:pPr>
              <a:t>13</a:t>
            </a:fld>
            <a:endParaRPr lang="en-US"/>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740534"/>
            <a:ext cx="10363200" cy="4679315"/>
          </a:xfrm>
        </p:spPr>
        <p:txBody>
          <a:bodyPr>
            <a:normAutofit/>
          </a:bodyPr>
          <a:lstStyle/>
          <a:p>
            <a:pPr algn="just"/>
            <a:r>
              <a:rPr lang="fa-IR" dirty="0">
                <a:cs typeface="B Zar" panose="00000400000000000000" pitchFamily="2" charset="-78"/>
              </a:rPr>
              <a:t>این مقالات در پاسخ به مقالات </a:t>
            </a:r>
            <a:r>
              <a:rPr lang="en-US" sz="2400" dirty="0">
                <a:latin typeface="Times New Roman" panose="02020603050405020304" pitchFamily="18" charset="0"/>
                <a:cs typeface="Times New Roman" panose="02020603050405020304" pitchFamily="18" charset="0"/>
              </a:rPr>
              <a:t>commentary</a:t>
            </a:r>
            <a:r>
              <a:rPr lang="fa-IR" dirty="0">
                <a:cs typeface="B Zar" panose="00000400000000000000" pitchFamily="2" charset="-78"/>
              </a:rPr>
              <a:t> منتشر خطاب به یک مقاله نوشته می‌شوند و به سوالات و ایرادات وارد شده به مقاله توسط نویسنده مسئول پاسخ مناسب ارائه می‌شود. </a:t>
            </a:r>
          </a:p>
          <a:p>
            <a:pPr algn="just"/>
            <a:endParaRPr lang="fa-IR" dirty="0">
              <a:cs typeface="B Zar" panose="00000400000000000000" pitchFamily="2" charset="-78"/>
            </a:endParaRPr>
          </a:p>
          <a:p>
            <a:pPr algn="just"/>
            <a:r>
              <a:rPr lang="fa-IR" dirty="0">
                <a:cs typeface="B Zar" panose="00000400000000000000" pitchFamily="2" charset="-78"/>
              </a:rPr>
              <a:t>این مقالات معمولا کوتاه بوده و فاقد ساختار می‌باشند (مقدمه، متن اصلی، نتیجه‌گیری). </a:t>
            </a:r>
          </a:p>
          <a:p>
            <a:pPr algn="just"/>
            <a:endParaRPr lang="en-US" dirty="0">
              <a:cs typeface="B Zar" panose="00000400000000000000" pitchFamily="2" charset="-78"/>
            </a:endParaRPr>
          </a:p>
        </p:txBody>
      </p:sp>
    </p:spTree>
    <p:extLst>
      <p:ext uri="{BB962C8B-B14F-4D97-AF65-F5344CB8AC3E}">
        <p14:creationId xmlns:p14="http://schemas.microsoft.com/office/powerpoint/2010/main" val="322206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659568" y="1697325"/>
            <a:ext cx="5261547" cy="5160675"/>
          </a:xfrm>
        </p:spPr>
        <p:txBody>
          <a:bodyPr>
            <a:normAutofit/>
          </a:bodyPr>
          <a:lstStyle/>
          <a:p>
            <a:pPr algn="just"/>
            <a:r>
              <a:rPr lang="fa-IR" dirty="0">
                <a:solidFill>
                  <a:schemeClr val="bg1"/>
                </a:solidFill>
                <a:cs typeface="B Zar" panose="00000400000000000000" pitchFamily="2" charset="-78"/>
              </a:rPr>
              <a:t>خلاصه‌ای جذاب، متمرکز و هدفمند برای ارایه یافته‌ها و نتایج تحقیقات به ساده‌ترین شکل ممکن</a:t>
            </a:r>
            <a:endParaRPr lang="en-US" dirty="0">
              <a:solidFill>
                <a:schemeClr val="bg1"/>
              </a:solidFill>
              <a:cs typeface="B Zar" panose="00000400000000000000" pitchFamily="2" charset="-78"/>
            </a:endParaRPr>
          </a:p>
          <a:p>
            <a:pPr algn="just"/>
            <a:r>
              <a:rPr lang="fa-IR" dirty="0">
                <a:solidFill>
                  <a:schemeClr val="bg1"/>
                </a:solidFill>
                <a:cs typeface="B Zar" panose="00000400000000000000" pitchFamily="2" charset="-78"/>
              </a:rPr>
              <a:t>ترکیب شکل و نمودار و متن</a:t>
            </a:r>
          </a:p>
          <a:p>
            <a:pPr algn="just"/>
            <a:r>
              <a:rPr lang="fa-IR" dirty="0">
                <a:solidFill>
                  <a:schemeClr val="bg1"/>
                </a:solidFill>
                <a:cs typeface="B Zar" panose="00000400000000000000" pitchFamily="2" charset="-78"/>
              </a:rPr>
              <a:t>معمولا در حد 2 تا 5 صفحه</a:t>
            </a:r>
          </a:p>
          <a:p>
            <a:pPr algn="just"/>
            <a:r>
              <a:rPr lang="fa-IR" dirty="0">
                <a:solidFill>
                  <a:schemeClr val="bg1"/>
                </a:solidFill>
                <a:cs typeface="B Zar" panose="00000400000000000000" pitchFamily="2" charset="-78"/>
              </a:rPr>
              <a:t>می‌تواند برگرفته از یک مطالعه باشد و یا تلفیق و ترکیب یافته‌های مطالعات مختلف</a:t>
            </a:r>
          </a:p>
          <a:p>
            <a:pPr algn="just"/>
            <a:r>
              <a:rPr lang="fa-IR" dirty="0">
                <a:solidFill>
                  <a:schemeClr val="bg1"/>
                </a:solidFill>
                <a:cs typeface="B Zar" panose="00000400000000000000" pitchFamily="2" charset="-78"/>
              </a:rPr>
              <a:t>کمترین تفسیر و تحلیل را دارد</a:t>
            </a:r>
            <a:endParaRPr lang="en-US" dirty="0">
              <a:solidFill>
                <a:schemeClr val="bg1"/>
              </a:solidFill>
              <a:cs typeface="B Zar" panose="00000400000000000000" pitchFamily="2" charset="-78"/>
            </a:endParaRPr>
          </a:p>
          <a:p>
            <a:pPr algn="just"/>
            <a:endParaRPr lang="en-US" dirty="0">
              <a:solidFill>
                <a:schemeClr val="bg1"/>
              </a:solidFill>
              <a:cs typeface="B Zar" panose="00000400000000000000" pitchFamily="2" charset="-78"/>
            </a:endParaRPr>
          </a:p>
        </p:txBody>
      </p:sp>
    </p:spTree>
    <p:extLst>
      <p:ext uri="{BB962C8B-B14F-4D97-AF65-F5344CB8AC3E}">
        <p14:creationId xmlns:p14="http://schemas.microsoft.com/office/powerpoint/2010/main" val="3639675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Updated 2023] Top 10 One-Page Company Fact Sheet Templates - The SlideTeam  Blog">
            <a:extLst>
              <a:ext uri="{FF2B5EF4-FFF2-40B4-BE49-F238E27FC236}">
                <a16:creationId xmlns:a16="http://schemas.microsoft.com/office/drawing/2014/main" id="{F97395C5-C6C0-174E-CC07-0DD4BC1A0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72" y="1544185"/>
            <a:ext cx="3495040" cy="50480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ct Sheet Template (MS Word) – Technical Writing Tools">
            <a:extLst>
              <a:ext uri="{FF2B5EF4-FFF2-40B4-BE49-F238E27FC236}">
                <a16:creationId xmlns:a16="http://schemas.microsoft.com/office/drawing/2014/main" id="{1CDCF7C4-F8B0-B44D-1612-617ED8B29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667" y="1690688"/>
            <a:ext cx="3391545" cy="48021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o You Want to Create a Fact Sheet">
            <a:extLst>
              <a:ext uri="{FF2B5EF4-FFF2-40B4-BE49-F238E27FC236}">
                <a16:creationId xmlns:a16="http://schemas.microsoft.com/office/drawing/2014/main" id="{BE5177F3-A283-6773-20C8-DBB2E3071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468" y="1665209"/>
            <a:ext cx="3712835" cy="480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013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626234"/>
            <a:ext cx="10363200" cy="4679315"/>
          </a:xfrm>
        </p:spPr>
        <p:txBody>
          <a:bodyPr>
            <a:normAutofit/>
          </a:bodyPr>
          <a:lstStyle/>
          <a:p>
            <a:pPr algn="just"/>
            <a:r>
              <a:rPr lang="fa-IR" dirty="0">
                <a:cs typeface="B Zar" panose="00000400000000000000" pitchFamily="2" charset="-78"/>
              </a:rPr>
              <a:t>بعضی مراکز علمی و انیسیتوها و اندیشکده‌ها اقدام به تولید گزارش برگ‌های سریالی درمورد موضوعات مهم می‌کنند. در این حالت الزامی بر ثابت ماندن شناسنامه گزارشات نیست و موضوعات متنوعی می‌تواند تحت پوشش قرار گیرد، ولی ساختار نوشتاری آن‌ها باید ثابت و یکسان باشد.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در برخی موارد از یک تحقیق بزرگ ده‌ها گزارش‌برگ تولید می‌شود.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بعضی گزارش‌برگ‌ها در طول زمان به‌روزرسانی می‌شوند و به صورت سریالی تکمیل می‌شوند. این گزارش برگ‌ها گاه حاصل مطالعات طولی بزرگ هستند و گاه حاصل نتایج نظام‌های مراقبت.</a:t>
            </a:r>
          </a:p>
        </p:txBody>
      </p:sp>
    </p:spTree>
    <p:extLst>
      <p:ext uri="{BB962C8B-B14F-4D97-AF65-F5344CB8AC3E}">
        <p14:creationId xmlns:p14="http://schemas.microsoft.com/office/powerpoint/2010/main" val="57242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31888" y="2136411"/>
            <a:ext cx="10328224" cy="5219700"/>
          </a:xfrm>
        </p:spPr>
        <p:txBody>
          <a:bodyPr>
            <a:normAutofit/>
          </a:bodyPr>
          <a:lstStyle/>
          <a:p>
            <a:pPr algn="just"/>
            <a:r>
              <a:rPr lang="fa-IR" dirty="0">
                <a:latin typeface="Times New Roman" panose="02020603050405020304" pitchFamily="18" charset="0"/>
                <a:cs typeface="B Zar" panose="00000400000000000000" pitchFamily="2" charset="-78"/>
              </a:rPr>
              <a:t>گزارش سیاستی یک ارایه دقیق و مختصر از اطلاعاتی است که می‌تواند در درک و تصمیم‌گیری هر چه بهتر در خصوص سیاست‌های دولت مفید واقع گردد. </a:t>
            </a:r>
          </a:p>
          <a:p>
            <a:pPr algn="just"/>
            <a:endParaRPr lang="fa-IR" dirty="0">
              <a:latin typeface="Times New Roman" panose="02020603050405020304" pitchFamily="18" charset="0"/>
              <a:cs typeface="B Zar" panose="00000400000000000000" pitchFamily="2" charset="-78"/>
            </a:endParaRPr>
          </a:p>
          <a:p>
            <a:pPr algn="just"/>
            <a:r>
              <a:rPr lang="fa-IR" dirty="0">
                <a:latin typeface="Times New Roman" panose="02020603050405020304" pitchFamily="18" charset="0"/>
                <a:cs typeface="B Zar" panose="00000400000000000000" pitchFamily="2" charset="-78"/>
              </a:rPr>
              <a:t>گزارش‌های سیاستی می‌تواند به‌صورت خلاصه‌هایی عینی از یافته‌های یک مطالعه مرتبط با موضوع باشد که انتخاب‌های سیاستی مختلفی را پیشنهاد می‌کند یا حتی فراتر از یک پیشنهاد رفته و  به بحث و بررسی یک‌سری از مجموعه اقدامات می‌پردازد. </a:t>
            </a:r>
          </a:p>
          <a:p>
            <a:pPr algn="just"/>
            <a:endParaRPr lang="en-US" dirty="0">
              <a:latin typeface="Times New Roman" panose="02020603050405020304" pitchFamily="18" charset="0"/>
              <a:cs typeface="B Zar" panose="00000400000000000000" pitchFamily="2" charset="-78"/>
            </a:endParaRPr>
          </a:p>
        </p:txBody>
      </p:sp>
    </p:spTree>
    <p:extLst>
      <p:ext uri="{BB962C8B-B14F-4D97-AF65-F5344CB8AC3E}">
        <p14:creationId xmlns:p14="http://schemas.microsoft.com/office/powerpoint/2010/main" val="194527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6096000" y="1530985"/>
            <a:ext cx="5761220" cy="4351338"/>
          </a:xfrm>
        </p:spPr>
        <p:txBody>
          <a:bodyPr>
            <a:noAutofit/>
          </a:bodyPr>
          <a:lstStyle/>
          <a:p>
            <a:pPr algn="just"/>
            <a:r>
              <a:rPr lang="fa-IR" b="1" dirty="0">
                <a:cs typeface="B Zar" panose="00000400000000000000" pitchFamily="2" charset="-78"/>
              </a:rPr>
              <a:t>شناسنامه</a:t>
            </a:r>
          </a:p>
          <a:p>
            <a:pPr lvl="1" algn="just"/>
            <a:r>
              <a:rPr lang="fa-IR" sz="2800" dirty="0">
                <a:cs typeface="B Zar" panose="00000400000000000000" pitchFamily="2" charset="-78"/>
              </a:rPr>
              <a:t>عنوان</a:t>
            </a:r>
          </a:p>
          <a:p>
            <a:pPr lvl="1" algn="just"/>
            <a:r>
              <a:rPr lang="fa-IR" sz="2800" dirty="0">
                <a:cs typeface="B Zar" panose="00000400000000000000" pitchFamily="2" charset="-78"/>
              </a:rPr>
              <a:t>گروه هدف/مخاطب</a:t>
            </a:r>
          </a:p>
          <a:p>
            <a:pPr lvl="1" algn="just"/>
            <a:r>
              <a:rPr lang="fa-IR" sz="2800" dirty="0">
                <a:cs typeface="B Zar" panose="00000400000000000000" pitchFamily="2" charset="-78"/>
              </a:rPr>
              <a:t>تولید کننده (حقیقی یا حقوقی)</a:t>
            </a:r>
          </a:p>
          <a:p>
            <a:pPr algn="just"/>
            <a:r>
              <a:rPr lang="fa-IR" b="1" dirty="0">
                <a:cs typeface="B Zar" panose="00000400000000000000" pitchFamily="2" charset="-78"/>
              </a:rPr>
              <a:t>خلاصه اجرایی معمولا در حد 2-3 پاراگراف</a:t>
            </a:r>
          </a:p>
          <a:p>
            <a:pPr algn="just"/>
            <a:r>
              <a:rPr lang="fa-IR" b="1" dirty="0">
                <a:cs typeface="B Zar" panose="00000400000000000000" pitchFamily="2" charset="-78"/>
              </a:rPr>
              <a:t>بیان مساله</a:t>
            </a:r>
          </a:p>
          <a:p>
            <a:pPr lvl="1" algn="just"/>
            <a:r>
              <a:rPr lang="fa-IR" sz="2800" dirty="0">
                <a:cs typeface="B Zar" panose="00000400000000000000" pitchFamily="2" charset="-78"/>
              </a:rPr>
              <a:t>شرح موضوع و طرح مشکل</a:t>
            </a:r>
          </a:p>
          <a:p>
            <a:pPr lvl="1" algn="just"/>
            <a:r>
              <a:rPr lang="fa-IR" sz="2800" dirty="0">
                <a:cs typeface="B Zar" panose="00000400000000000000" pitchFamily="2" charset="-78"/>
              </a:rPr>
              <a:t>توضیح وضعیت موجود و سیاست‌های اجرایی همراه با چالش‌ها و آسیب‌ها</a:t>
            </a:r>
          </a:p>
        </p:txBody>
      </p:sp>
      <p:sp>
        <p:nvSpPr>
          <p:cNvPr id="2" name="Content Placeholder 2">
            <a:extLst>
              <a:ext uri="{FF2B5EF4-FFF2-40B4-BE49-F238E27FC236}">
                <a16:creationId xmlns:a16="http://schemas.microsoft.com/office/drawing/2014/main" id="{4B1C1F90-391B-C56F-014E-23A5AFD523CD}"/>
              </a:ext>
            </a:extLst>
          </p:cNvPr>
          <p:cNvSpPr txBox="1">
            <a:spLocks/>
          </p:cNvSpPr>
          <p:nvPr/>
        </p:nvSpPr>
        <p:spPr>
          <a:xfrm>
            <a:off x="334780" y="1530985"/>
            <a:ext cx="5257800" cy="4351338"/>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1"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طرح گزاره‌های سیاستی</a:t>
            </a:r>
          </a:p>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بیان گزاره‌ها</a:t>
            </a:r>
          </a:p>
          <a:p>
            <a:pPr marL="685800" marR="0" lvl="1" indent="-228600" algn="r" defTabSz="914400" rtl="1"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توضیح گزاره‌ها</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1"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نتیجه‌گیری و جمع‌بندی و بیان نکات مهم در اجرای سیاست‌ها</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1"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منابع/مستندات مبنا</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a-IR" sz="2800" b="1"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endParaRPr>
          </a:p>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fa-IR" sz="2800" b="0" i="0" u="none" strike="noStrike" kern="1200" cap="none" spc="0" normalizeH="0" baseline="0" noProof="0" dirty="0">
                <a:ln>
                  <a:noFill/>
                </a:ln>
                <a:solidFill>
                  <a:srgbClr val="4472C4"/>
                </a:solidFill>
                <a:effectLst/>
                <a:uLnTx/>
                <a:uFillTx/>
                <a:latin typeface="Calibri" panose="020F0502020204030204"/>
                <a:ea typeface="+mn-ea"/>
                <a:cs typeface="B Zar" panose="00000400000000000000" pitchFamily="2" charset="-78"/>
              </a:rPr>
              <a:t>گزارش‌های سیاستی می‌توانند از چند صفحه محدود تا بیش از 30 صفحه باشند. </a:t>
            </a:r>
            <a:endPar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B Zar" panose="00000400000000000000" pitchFamily="2" charset="-78"/>
            </a:endParaRPr>
          </a:p>
        </p:txBody>
      </p:sp>
    </p:spTree>
    <p:extLst>
      <p:ext uri="{BB962C8B-B14F-4D97-AF65-F5344CB8AC3E}">
        <p14:creationId xmlns:p14="http://schemas.microsoft.com/office/powerpoint/2010/main" val="1209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869430" y="1162050"/>
            <a:ext cx="10628027" cy="5219700"/>
          </a:xfrm>
        </p:spPr>
        <p:txBody>
          <a:bodyPr>
            <a:normAutofit/>
          </a:bodyPr>
          <a:lstStyle/>
          <a:p>
            <a:pPr algn="just"/>
            <a:r>
              <a:rPr lang="fa-IR" dirty="0">
                <a:cs typeface="B Zar" panose="00000400000000000000" pitchFamily="2" charset="-78"/>
              </a:rPr>
              <a:t>بعضی از مجلات گزارش‌های سیاستی را به عنوان مقاله نیز می‌پذیرند و چاپ می‌کنند. در این صورت باید استانداردهای مجله رعایت شود.</a:t>
            </a:r>
          </a:p>
          <a:p>
            <a:pPr algn="just"/>
            <a:endParaRPr lang="fa-IR" dirty="0">
              <a:cs typeface="B Zar" panose="00000400000000000000" pitchFamily="2" charset="-78"/>
            </a:endParaRPr>
          </a:p>
          <a:p>
            <a:pPr algn="just"/>
            <a:r>
              <a:rPr lang="fa-IR" dirty="0">
                <a:cs typeface="B Zar" panose="00000400000000000000" pitchFamily="2" charset="-78"/>
              </a:rPr>
              <a:t>به صورت کلی گزارش‌های سیاستی زیر 5000 کلمه هستند حتی اگر به شکل مقاله چاپ نشوند.</a:t>
            </a:r>
          </a:p>
          <a:p>
            <a:pPr algn="just"/>
            <a:endParaRPr lang="fa-IR" dirty="0">
              <a:cs typeface="B Zar" panose="00000400000000000000" pitchFamily="2" charset="-78"/>
            </a:endParaRPr>
          </a:p>
          <a:p>
            <a:pPr algn="just"/>
            <a:r>
              <a:rPr lang="fa-IR" dirty="0">
                <a:cs typeface="B Zar" panose="00000400000000000000" pitchFamily="2" charset="-78"/>
              </a:rPr>
              <a:t>روش کار و متدلوژی رسیدن به گزاره‌ها معمولا در مقاله شرح داده‌می‌شوند ولی در غیر این صورت در متن اصلی نبوده و در صورت ضرورت به شکل پیوست ارایه ‌می‌شود.</a:t>
            </a:r>
          </a:p>
          <a:p>
            <a:pPr algn="just"/>
            <a:endParaRPr lang="fa-IR" dirty="0">
              <a:cs typeface="B Zar" panose="00000400000000000000" pitchFamily="2" charset="-78"/>
            </a:endParaRPr>
          </a:p>
          <a:p>
            <a:pPr algn="just"/>
            <a:r>
              <a:rPr lang="fa-IR" dirty="0">
                <a:cs typeface="B Zar" panose="00000400000000000000" pitchFamily="2" charset="-78"/>
              </a:rPr>
              <a:t>گزارش‌های سیاستی باید کاملا عملیاتی و عمل‌گرایانه باشند؛ یعنی مبتنی بر شواهد و مستندات علمی، طراحی شده و به شکل اجرایی و کاربردی نوشته‌شوند.</a:t>
            </a:r>
            <a:endParaRPr lang="en-US" dirty="0">
              <a:cs typeface="B Zar" panose="00000400000000000000" pitchFamily="2" charset="-78"/>
            </a:endParaRPr>
          </a:p>
        </p:txBody>
      </p:sp>
    </p:spTree>
    <p:extLst>
      <p:ext uri="{BB962C8B-B14F-4D97-AF65-F5344CB8AC3E}">
        <p14:creationId xmlns:p14="http://schemas.microsoft.com/office/powerpoint/2010/main" val="33849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C5400-AD81-EE38-3381-55F1DAB15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654" y="0"/>
            <a:ext cx="9115927" cy="3242534"/>
          </a:xfrm>
          <a:prstGeom prst="rect">
            <a:avLst/>
          </a:prstGeom>
        </p:spPr>
      </p:pic>
      <p:pic>
        <p:nvPicPr>
          <p:cNvPr id="5" name="Picture 4">
            <a:extLst>
              <a:ext uri="{FF2B5EF4-FFF2-40B4-BE49-F238E27FC236}">
                <a16:creationId xmlns:a16="http://schemas.microsoft.com/office/drawing/2014/main" id="{29FAB0A7-6029-CF4A-4ED5-3736AF7A2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308" y="2632372"/>
            <a:ext cx="3346547" cy="4225628"/>
          </a:xfrm>
          <a:prstGeom prst="rect">
            <a:avLst/>
          </a:prstGeom>
        </p:spPr>
      </p:pic>
      <p:pic>
        <p:nvPicPr>
          <p:cNvPr id="6" name="Picture 5">
            <a:extLst>
              <a:ext uri="{FF2B5EF4-FFF2-40B4-BE49-F238E27FC236}">
                <a16:creationId xmlns:a16="http://schemas.microsoft.com/office/drawing/2014/main" id="{17FBA6A8-C580-A0B3-2071-4B743DE65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398" y="2525249"/>
            <a:ext cx="3277404" cy="4279985"/>
          </a:xfrm>
          <a:prstGeom prst="rect">
            <a:avLst/>
          </a:prstGeom>
        </p:spPr>
      </p:pic>
      <p:pic>
        <p:nvPicPr>
          <p:cNvPr id="7" name="Picture 6">
            <a:extLst>
              <a:ext uri="{FF2B5EF4-FFF2-40B4-BE49-F238E27FC236}">
                <a16:creationId xmlns:a16="http://schemas.microsoft.com/office/drawing/2014/main" id="{23DDFA1C-A116-CD13-26EF-C6C123C1F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774" y="2525249"/>
            <a:ext cx="3270489" cy="4245413"/>
          </a:xfrm>
          <a:prstGeom prst="rect">
            <a:avLst/>
          </a:prstGeom>
        </p:spPr>
      </p:pic>
    </p:spTree>
    <p:extLst>
      <p:ext uri="{BB962C8B-B14F-4D97-AF65-F5344CB8AC3E}">
        <p14:creationId xmlns:p14="http://schemas.microsoft.com/office/powerpoint/2010/main" val="2881092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31888" y="1446863"/>
            <a:ext cx="10328224" cy="5219700"/>
          </a:xfrm>
        </p:spPr>
        <p:txBody>
          <a:bodyPr>
            <a:normAutofit/>
          </a:bodyPr>
          <a:lstStyle/>
          <a:p>
            <a:pPr algn="just"/>
            <a:r>
              <a:rPr lang="fa-IR" dirty="0">
                <a:cs typeface="B Zar" panose="00000400000000000000" pitchFamily="2" charset="-78"/>
              </a:rPr>
              <a:t>از جمله مستندات راهبردی (استراتژیک) محسوب می‌شود و شیوه پیاده‌سازی استراتژی‌ها را به صورت منسجم و هماهنگ نشان می‌دهد.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نقشه راه معمولا شامل موارد زیر است:</a:t>
            </a:r>
          </a:p>
          <a:p>
            <a:pPr lvl="1" algn="just"/>
            <a:r>
              <a:rPr lang="fa-IR" dirty="0">
                <a:cs typeface="B Zar" panose="00000400000000000000" pitchFamily="2" charset="-78"/>
              </a:rPr>
              <a:t>شناسنامه</a:t>
            </a:r>
          </a:p>
          <a:p>
            <a:pPr lvl="1" algn="just"/>
            <a:r>
              <a:rPr lang="fa-IR" dirty="0">
                <a:cs typeface="B Zar" panose="00000400000000000000" pitchFamily="2" charset="-78"/>
              </a:rPr>
              <a:t>لیست راهبردها</a:t>
            </a:r>
          </a:p>
          <a:p>
            <a:pPr lvl="1" algn="just"/>
            <a:r>
              <a:rPr lang="fa-IR" dirty="0">
                <a:cs typeface="B Zar" panose="00000400000000000000" pitchFamily="2" charset="-78"/>
              </a:rPr>
              <a:t>مراحل اجرایی نمودن راهبردها</a:t>
            </a:r>
          </a:p>
          <a:p>
            <a:pPr lvl="1" algn="just"/>
            <a:r>
              <a:rPr lang="fa-IR" dirty="0">
                <a:cs typeface="B Zar" panose="00000400000000000000" pitchFamily="2" charset="-78"/>
              </a:rPr>
              <a:t>زمان‌بندی</a:t>
            </a:r>
          </a:p>
          <a:p>
            <a:pPr lvl="1" algn="just"/>
            <a:r>
              <a:rPr lang="fa-IR" dirty="0">
                <a:cs typeface="B Zar" panose="00000400000000000000" pitchFamily="2" charset="-78"/>
              </a:rPr>
              <a:t>تعیین مسئولیت‌ها</a:t>
            </a:r>
          </a:p>
          <a:p>
            <a:pPr lvl="1" algn="just"/>
            <a:r>
              <a:rPr lang="fa-IR" dirty="0">
                <a:cs typeface="B Zar" panose="00000400000000000000" pitchFamily="2" charset="-78"/>
              </a:rPr>
              <a:t>شاخص‌های رصد پیاده‌سازی</a:t>
            </a:r>
            <a:endParaRPr lang="en-US" dirty="0">
              <a:cs typeface="B Zar" panose="00000400000000000000" pitchFamily="2" charset="-78"/>
            </a:endParaRPr>
          </a:p>
        </p:txBody>
      </p:sp>
    </p:spTree>
    <p:extLst>
      <p:ext uri="{BB962C8B-B14F-4D97-AF65-F5344CB8AC3E}">
        <p14:creationId xmlns:p14="http://schemas.microsoft.com/office/powerpoint/2010/main" val="396351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2178685"/>
            <a:ext cx="10363200" cy="4679315"/>
          </a:xfrm>
        </p:spPr>
        <p:txBody>
          <a:bodyPr>
            <a:normAutofit/>
          </a:bodyPr>
          <a:lstStyle/>
          <a:p>
            <a:pPr algn="just"/>
            <a:r>
              <a:rPr lang="fa-IR" dirty="0">
                <a:cs typeface="B Zar" panose="00000400000000000000" pitchFamily="2" charset="-78"/>
              </a:rPr>
              <a:t>معمولا ترکیب متن و نمودارهای پیشرفت کار هستند ولی سهم متن حداقلی است.</a:t>
            </a:r>
          </a:p>
          <a:p>
            <a:pPr algn="just"/>
            <a:endParaRPr lang="fa-IR" dirty="0">
              <a:cs typeface="B Zar" panose="00000400000000000000" pitchFamily="2" charset="-78"/>
            </a:endParaRPr>
          </a:p>
          <a:p>
            <a:pPr algn="just"/>
            <a:r>
              <a:rPr lang="fa-IR" dirty="0">
                <a:cs typeface="B Zar" panose="00000400000000000000" pitchFamily="2" charset="-78"/>
              </a:rPr>
              <a:t>نقشه راه کوتاه است ولی ممکن است چندین پیوست طولانی داشته‌باشد.</a:t>
            </a:r>
          </a:p>
          <a:p>
            <a:pPr algn="just"/>
            <a:endParaRPr lang="fa-IR" dirty="0">
              <a:cs typeface="B Zar" panose="00000400000000000000" pitchFamily="2" charset="-78"/>
            </a:endParaRPr>
          </a:p>
          <a:p>
            <a:pPr algn="just"/>
            <a:r>
              <a:rPr lang="fa-IR" dirty="0">
                <a:cs typeface="B Zar" panose="00000400000000000000" pitchFamily="2" charset="-78"/>
              </a:rPr>
              <a:t>مهمترین نکته در تنظیم نقشه راه، انسجام محتوایی است که اجزای مختلف آن با یکدیگر سازگار باشند.</a:t>
            </a:r>
          </a:p>
          <a:p>
            <a:pPr marL="0" indent="0" algn="just">
              <a:buNone/>
            </a:pPr>
            <a:endParaRPr lang="en-US" dirty="0">
              <a:cs typeface="B Zar" panose="00000400000000000000" pitchFamily="2" charset="-78"/>
            </a:endParaRPr>
          </a:p>
        </p:txBody>
      </p:sp>
    </p:spTree>
    <p:extLst>
      <p:ext uri="{BB962C8B-B14F-4D97-AF65-F5344CB8AC3E}">
        <p14:creationId xmlns:p14="http://schemas.microsoft.com/office/powerpoint/2010/main" val="265280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5254906" y="1698756"/>
            <a:ext cx="6098894" cy="4343400"/>
          </a:xfrm>
        </p:spPr>
        <p:txBody>
          <a:bodyPr>
            <a:normAutofit/>
          </a:bodyPr>
          <a:lstStyle/>
          <a:p>
            <a:pPr algn="just">
              <a:defRPr/>
            </a:pPr>
            <a:r>
              <a:rPr lang="fa-IR" sz="3600" dirty="0">
                <a:latin typeface="Bookman Old Style" pitchFamily="18" charset="0"/>
                <a:cs typeface="B Zar" panose="00000400000000000000" pitchFamily="2" charset="-78"/>
              </a:rPr>
              <a:t>ارائه یک نقطه نظر و ایده در رابطه با اهداف ادیتوری یک مجله، با تاکید بر مباحث مبتنی بر شواهد به منظور دست‌یابی به اهداف، و یا بحث کردن درمورد موضوعات بحث برانگیز.</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1C8ACDA7-DF39-4090-AF62-EE777A96E22A}" type="slidenum">
              <a:rPr lang="en-US"/>
              <a:pPr>
                <a:defRPr/>
              </a:pPr>
              <a:t>14</a:t>
            </a:fld>
            <a:endParaRPr lang="en-US"/>
          </a:p>
        </p:txBody>
      </p:sp>
      <p:sp>
        <p:nvSpPr>
          <p:cNvPr id="8" name="Footer Placeholder 6"/>
          <p:cNvSpPr>
            <a:spLocks noGrp="1"/>
          </p:cNvSpPr>
          <p:nvPr>
            <p:ph type="ftr" sz="quarter" idx="11"/>
          </p:nvPr>
        </p:nvSpPr>
        <p:spPr>
          <a:xfrm>
            <a:off x="3657600" y="6357939"/>
            <a:ext cx="5786438" cy="365125"/>
          </a:xfrm>
        </p:spPr>
        <p:txBody>
          <a:bodyPr/>
          <a:lstStyle/>
          <a:p>
            <a:pPr>
              <a:defRPr/>
            </a:pPr>
            <a:r>
              <a:rPr lang="en-US" sz="800" dirty="0"/>
              <a:t>Research Center for Modeling in Health, Institute of Futures Studies in Health, Kerman University  of Medical Sciences                      </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5509736" y="1162050"/>
            <a:ext cx="5987719" cy="5219700"/>
          </a:xfrm>
        </p:spPr>
        <p:txBody>
          <a:bodyPr>
            <a:normAutofit/>
          </a:bodyPr>
          <a:lstStyle/>
          <a:p>
            <a:pPr algn="just"/>
            <a:r>
              <a:rPr lang="fa-IR" dirty="0">
                <a:cs typeface="B Zar" panose="00000400000000000000" pitchFamily="2" charset="-78"/>
              </a:rPr>
              <a:t>معمولا به صورت مبتنی بر شواهد تنظیم می‌شوند (</a:t>
            </a:r>
            <a:r>
              <a:rPr lang="en-US" sz="2400" dirty="0">
                <a:latin typeface="Times New Roman" panose="02020603050405020304" pitchFamily="18" charset="0"/>
                <a:cs typeface="Times New Roman" panose="02020603050405020304" pitchFamily="18" charset="0"/>
              </a:rPr>
              <a:t>evidence based guidelines</a:t>
            </a:r>
            <a:r>
              <a:rPr lang="fa-IR" dirty="0">
                <a:cs typeface="B Zar" panose="00000400000000000000" pitchFamily="2" charset="-78"/>
              </a:rPr>
              <a:t>).</a:t>
            </a:r>
            <a:endParaRPr lang="en-US" dirty="0">
              <a:cs typeface="B Zar" panose="00000400000000000000" pitchFamily="2" charset="-78"/>
            </a:endParaRPr>
          </a:p>
          <a:p>
            <a:pPr algn="just"/>
            <a:r>
              <a:rPr lang="fa-IR" dirty="0">
                <a:cs typeface="B Zar" panose="00000400000000000000" pitchFamily="2" charset="-78"/>
              </a:rPr>
              <a:t>یکی از اجزای مهم آن‌ها تعیین راهنمای نگارش و تعیین سطوح اعتبار مستندات است (</a:t>
            </a:r>
            <a:r>
              <a:rPr lang="en-US" sz="2400" dirty="0">
                <a:latin typeface="Times New Roman" panose="02020603050405020304" pitchFamily="18" charset="0"/>
                <a:cs typeface="Times New Roman" panose="02020603050405020304" pitchFamily="18" charset="0"/>
              </a:rPr>
              <a:t>level of evidence</a:t>
            </a:r>
            <a:r>
              <a:rPr lang="fa-IR" dirty="0">
                <a:cs typeface="B Zar" panose="00000400000000000000" pitchFamily="2" charset="-78"/>
              </a:rPr>
              <a:t>).</a:t>
            </a:r>
            <a:endParaRPr lang="en-US" dirty="0">
              <a:cs typeface="B Zar" panose="00000400000000000000" pitchFamily="2" charset="-78"/>
            </a:endParaRPr>
          </a:p>
          <a:p>
            <a:pPr algn="just"/>
            <a:r>
              <a:rPr lang="fa-IR" dirty="0">
                <a:cs typeface="B Zar" panose="00000400000000000000" pitchFamily="2" charset="-78"/>
              </a:rPr>
              <a:t>حاصل مرورساختارمند مستندات و ارزیابی کیفی محتوا و ترکیب و تحلیل آن‌ها در گروه‌های خبرگانی با دستورالعمل‌های مشخص است.</a:t>
            </a:r>
          </a:p>
          <a:p>
            <a:pPr algn="just"/>
            <a:r>
              <a:rPr lang="fa-IR" dirty="0">
                <a:cs typeface="B Zar" panose="00000400000000000000" pitchFamily="2" charset="-78"/>
              </a:rPr>
              <a:t>معمولا سفارشی توسط موسسات معتبر هستند. البته گاه مجلات نیز چنین گزارشاتی را چاپ می‌کنند.</a:t>
            </a:r>
          </a:p>
          <a:p>
            <a:pPr algn="just"/>
            <a:r>
              <a:rPr lang="fa-IR" dirty="0">
                <a:cs typeface="B Zar" panose="00000400000000000000" pitchFamily="2" charset="-78"/>
              </a:rPr>
              <a:t>طول این گزارش‌ها گاه بیش از 50 صفحه می‌شود.</a:t>
            </a:r>
            <a:endParaRPr lang="en-US" dirty="0">
              <a:cs typeface="B Zar" panose="00000400000000000000" pitchFamily="2" charset="-78"/>
            </a:endParaRPr>
          </a:p>
        </p:txBody>
      </p:sp>
      <p:pic>
        <p:nvPicPr>
          <p:cNvPr id="2" name="Picture 1">
            <a:extLst>
              <a:ext uri="{FF2B5EF4-FFF2-40B4-BE49-F238E27FC236}">
                <a16:creationId xmlns:a16="http://schemas.microsoft.com/office/drawing/2014/main" id="{7D8B41B2-D38D-DE43-A126-687CE4ECD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0990"/>
            <a:ext cx="5509737" cy="3696020"/>
          </a:xfrm>
          <a:prstGeom prst="rect">
            <a:avLst/>
          </a:prstGeom>
        </p:spPr>
      </p:pic>
    </p:spTree>
    <p:extLst>
      <p:ext uri="{BB962C8B-B14F-4D97-AF65-F5344CB8AC3E}">
        <p14:creationId xmlns:p14="http://schemas.microsoft.com/office/powerpoint/2010/main" val="399263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740534"/>
            <a:ext cx="10363200" cy="4679315"/>
          </a:xfrm>
        </p:spPr>
        <p:txBody>
          <a:bodyPr>
            <a:normAutofit lnSpcReduction="10000"/>
          </a:bodyPr>
          <a:lstStyle/>
          <a:p>
            <a:r>
              <a:rPr lang="fa-IR" dirty="0">
                <a:cs typeface="B Zar" panose="00000400000000000000" pitchFamily="2" charset="-78"/>
              </a:rPr>
              <a:t>شناسنامه</a:t>
            </a:r>
          </a:p>
          <a:p>
            <a:r>
              <a:rPr lang="fa-IR" dirty="0">
                <a:cs typeface="B Zar" panose="00000400000000000000" pitchFamily="2" charset="-78"/>
              </a:rPr>
              <a:t>معرفی گروه خبره و شرح فرایند تنظیم راهنما</a:t>
            </a:r>
          </a:p>
          <a:p>
            <a:r>
              <a:rPr lang="fa-IR" dirty="0">
                <a:cs typeface="B Zar" panose="00000400000000000000" pitchFamily="2" charset="-78"/>
              </a:rPr>
              <a:t>توصیه 1</a:t>
            </a:r>
          </a:p>
          <a:p>
            <a:pPr lvl="1"/>
            <a:r>
              <a:rPr lang="fa-IR" dirty="0">
                <a:cs typeface="B Zar" panose="00000400000000000000" pitchFamily="2" charset="-78"/>
              </a:rPr>
              <a:t>شرح توصیه</a:t>
            </a:r>
          </a:p>
          <a:p>
            <a:pPr lvl="1"/>
            <a:r>
              <a:rPr lang="fa-IR" dirty="0">
                <a:cs typeface="B Zar" panose="00000400000000000000" pitchFamily="2" charset="-78"/>
              </a:rPr>
              <a:t>سطح اعتبار</a:t>
            </a:r>
          </a:p>
          <a:p>
            <a:pPr lvl="1"/>
            <a:r>
              <a:rPr lang="fa-IR" dirty="0">
                <a:cs typeface="B Zar" panose="00000400000000000000" pitchFamily="2" charset="-78"/>
              </a:rPr>
              <a:t>نتایج مرور ساختارمند</a:t>
            </a:r>
          </a:p>
          <a:p>
            <a:pPr lvl="1"/>
            <a:r>
              <a:rPr lang="fa-IR" dirty="0">
                <a:cs typeface="B Zar" panose="00000400000000000000" pitchFamily="2" charset="-78"/>
              </a:rPr>
              <a:t>توضیحات اضافه</a:t>
            </a:r>
          </a:p>
          <a:p>
            <a:pPr lvl="1"/>
            <a:r>
              <a:rPr lang="fa-IR" dirty="0">
                <a:cs typeface="B Zar" panose="00000400000000000000" pitchFamily="2" charset="-78"/>
              </a:rPr>
              <a:t>جمع‌بندی</a:t>
            </a:r>
          </a:p>
          <a:p>
            <a:r>
              <a:rPr lang="fa-IR" dirty="0">
                <a:cs typeface="B Zar" panose="00000400000000000000" pitchFamily="2" charset="-78"/>
              </a:rPr>
              <a:t>توصیه 2 </a:t>
            </a:r>
          </a:p>
          <a:p>
            <a:pPr lvl="1"/>
            <a:r>
              <a:rPr lang="fa-IR" dirty="0">
                <a:cs typeface="B Zar" panose="00000400000000000000" pitchFamily="2" charset="-78"/>
              </a:rPr>
              <a:t>....</a:t>
            </a:r>
          </a:p>
          <a:p>
            <a:pPr lvl="1"/>
            <a:r>
              <a:rPr lang="fa-IR" dirty="0">
                <a:cs typeface="B Zar" panose="00000400000000000000" pitchFamily="2" charset="-78"/>
              </a:rPr>
              <a:t>....</a:t>
            </a:r>
          </a:p>
        </p:txBody>
      </p:sp>
    </p:spTree>
    <p:extLst>
      <p:ext uri="{BB962C8B-B14F-4D97-AF65-F5344CB8AC3E}">
        <p14:creationId xmlns:p14="http://schemas.microsoft.com/office/powerpoint/2010/main" val="3648965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446AD-F747-2F06-8A92-7D00F144BA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80A35C-2312-0FAB-59FB-19D74C63C46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CE03454-2331-9A3B-2769-CD81DA3E1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4" y="165424"/>
            <a:ext cx="6453963" cy="2423191"/>
          </a:xfrm>
          <a:prstGeom prst="rect">
            <a:avLst/>
          </a:prstGeom>
        </p:spPr>
      </p:pic>
      <p:pic>
        <p:nvPicPr>
          <p:cNvPr id="5" name="Picture 4">
            <a:extLst>
              <a:ext uri="{FF2B5EF4-FFF2-40B4-BE49-F238E27FC236}">
                <a16:creationId xmlns:a16="http://schemas.microsoft.com/office/drawing/2014/main" id="{C5F3B139-3504-3700-C0AD-948E8114C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9937"/>
            <a:ext cx="6606685" cy="4558063"/>
          </a:xfrm>
          <a:prstGeom prst="rect">
            <a:avLst/>
          </a:prstGeom>
        </p:spPr>
      </p:pic>
      <p:pic>
        <p:nvPicPr>
          <p:cNvPr id="6" name="Picture 5">
            <a:extLst>
              <a:ext uri="{FF2B5EF4-FFF2-40B4-BE49-F238E27FC236}">
                <a16:creationId xmlns:a16="http://schemas.microsoft.com/office/drawing/2014/main" id="{20C2A6E4-7647-1BCD-20E5-AFAFF16E1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605" y="365125"/>
            <a:ext cx="5102845" cy="5245782"/>
          </a:xfrm>
          <a:prstGeom prst="rect">
            <a:avLst/>
          </a:prstGeom>
        </p:spPr>
      </p:pic>
      <p:pic>
        <p:nvPicPr>
          <p:cNvPr id="7" name="Picture 6">
            <a:extLst>
              <a:ext uri="{FF2B5EF4-FFF2-40B4-BE49-F238E27FC236}">
                <a16:creationId xmlns:a16="http://schemas.microsoft.com/office/drawing/2014/main" id="{3A77A740-DF53-82D2-9737-A1A7E6C09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090" y="4427162"/>
            <a:ext cx="5075360" cy="3353091"/>
          </a:xfrm>
          <a:prstGeom prst="rect">
            <a:avLst/>
          </a:prstGeom>
        </p:spPr>
      </p:pic>
    </p:spTree>
    <p:extLst>
      <p:ext uri="{BB962C8B-B14F-4D97-AF65-F5344CB8AC3E}">
        <p14:creationId xmlns:p14="http://schemas.microsoft.com/office/powerpoint/2010/main" val="415189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637364"/>
            <a:ext cx="10363200" cy="5220636"/>
          </a:xfrm>
        </p:spPr>
        <p:txBody>
          <a:bodyPr>
            <a:normAutofit/>
          </a:bodyPr>
          <a:lstStyle/>
          <a:p>
            <a:pPr algn="just"/>
            <a:r>
              <a:rPr lang="fa-IR" dirty="0">
                <a:cs typeface="B Zar" panose="00000400000000000000" pitchFamily="2" charset="-78"/>
              </a:rPr>
              <a:t>بایدها و نبایدهایی که در هر مرکز/ بیمارستان/</a:t>
            </a:r>
            <a:r>
              <a:rPr lang="fa-IR">
                <a:cs typeface="B Zar" panose="00000400000000000000" pitchFamily="2" charset="-78"/>
              </a:rPr>
              <a:t>کشور لازم‌الاجرا </a:t>
            </a:r>
            <a:r>
              <a:rPr lang="fa-IR" dirty="0">
                <a:cs typeface="B Zar" panose="00000400000000000000" pitchFamily="2" charset="-78"/>
              </a:rPr>
              <a:t>هستند.</a:t>
            </a:r>
          </a:p>
          <a:p>
            <a:pPr algn="just"/>
            <a:r>
              <a:rPr lang="fa-IR" dirty="0">
                <a:cs typeface="B Zar" panose="00000400000000000000" pitchFamily="2" charset="-78"/>
              </a:rPr>
              <a:t>مبنای قضاوت و بررسی عملکردها از سوی بیمه‌ها یا سازمان‌های نظارتی قرار می‌گیرد.</a:t>
            </a:r>
          </a:p>
          <a:p>
            <a:pPr algn="just"/>
            <a:r>
              <a:rPr lang="fa-IR" dirty="0">
                <a:cs typeface="B Zar" panose="00000400000000000000" pitchFamily="2" charset="-78"/>
              </a:rPr>
              <a:t>کوتاه و مختصر و بدون شرح اضافه هستند.</a:t>
            </a:r>
          </a:p>
          <a:p>
            <a:pPr algn="just"/>
            <a:r>
              <a:rPr lang="fa-IR" dirty="0">
                <a:cs typeface="B Zar" panose="00000400000000000000" pitchFamily="2" charset="-78"/>
              </a:rPr>
              <a:t>افراد در شیوه اجرای این دستورالعمل‌ها کمترین آزادی عمل را دارند.</a:t>
            </a:r>
          </a:p>
          <a:p>
            <a:pPr algn="just"/>
            <a:r>
              <a:rPr lang="fa-IR" dirty="0">
                <a:cs typeface="B Zar" panose="00000400000000000000" pitchFamily="2" charset="-78"/>
              </a:rPr>
              <a:t>تنظیم این دستورالعمل‌ها در گروه‌های خبرگانی و در ایران به صورت کشوری انجام می‌شود.</a:t>
            </a:r>
          </a:p>
          <a:p>
            <a:pPr algn="just"/>
            <a:r>
              <a:rPr lang="fa-IR" dirty="0">
                <a:cs typeface="B Zar" panose="00000400000000000000" pitchFamily="2" charset="-78"/>
              </a:rPr>
              <a:t>گاه انجمن‌های علمی نیز توصیه‌هایی را تنظیم می‌کنند ولی تا زمانی که توسط وزارت مصوب نشوند لازم‌الاجرا نیستند.</a:t>
            </a:r>
            <a:endParaRPr lang="en-US" dirty="0">
              <a:cs typeface="B Zar" panose="00000400000000000000" pitchFamily="2" charset="-78"/>
            </a:endParaRPr>
          </a:p>
        </p:txBody>
      </p:sp>
    </p:spTree>
    <p:extLst>
      <p:ext uri="{BB962C8B-B14F-4D97-AF65-F5344CB8AC3E}">
        <p14:creationId xmlns:p14="http://schemas.microsoft.com/office/powerpoint/2010/main" val="189358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637714"/>
      </p:ext>
    </p:extLst>
  </p:cSld>
  <p:clrMapOvr>
    <a:masterClrMapping/>
  </p:clrMapOvr>
  <p:transition advTm="109920"/>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5165558" y="1484026"/>
            <a:ext cx="6175304" cy="5063023"/>
          </a:xfrm>
        </p:spPr>
        <p:txBody>
          <a:bodyPr>
            <a:normAutofit/>
          </a:bodyPr>
          <a:lstStyle/>
          <a:p>
            <a:pPr marL="342900" indent="-342900" algn="just" rtl="1">
              <a:buFont typeface="Arial" panose="020B0604020202020204" pitchFamily="34" charset="0"/>
              <a:buChar char="•"/>
            </a:pPr>
            <a:r>
              <a:rPr lang="fa-IR" sz="2800" dirty="0">
                <a:cs typeface="B Zar" panose="00000400000000000000" pitchFamily="2" charset="-78"/>
              </a:rPr>
              <a:t>بررسی کنید که مقاله شما تا چه حد تخصصی یا بین رشته‌ای است. </a:t>
            </a:r>
          </a:p>
          <a:p>
            <a:pPr marL="342900" indent="-342900" algn="just" rtl="1">
              <a:buFont typeface="Arial" panose="020B0604020202020204" pitchFamily="34" charset="0"/>
              <a:buChar char="•"/>
            </a:pPr>
            <a:r>
              <a:rPr lang="fa-IR" sz="2800" dirty="0">
                <a:cs typeface="B Zar" panose="00000400000000000000" pitchFamily="2" charset="-78"/>
              </a:rPr>
              <a:t>نظر همکاران خود را در</a:t>
            </a:r>
            <a:r>
              <a:rPr lang="fa-IR" dirty="0">
                <a:cs typeface="B Zar" panose="00000400000000000000" pitchFamily="2" charset="-78"/>
              </a:rPr>
              <a:t>باره مجلات مناسب برای مقاله خود جویا شوید. </a:t>
            </a:r>
          </a:p>
          <a:p>
            <a:pPr marL="342900" indent="-342900" algn="just" rtl="1">
              <a:buFont typeface="Arial" panose="020B0604020202020204" pitchFamily="34" charset="0"/>
              <a:buChar char="•"/>
            </a:pPr>
            <a:r>
              <a:rPr lang="fa-IR" sz="2800" dirty="0">
                <a:cs typeface="B Zar" panose="00000400000000000000" pitchFamily="2" charset="-78"/>
              </a:rPr>
              <a:t>به مجلاتی که مقالات آ</a:t>
            </a:r>
            <a:r>
              <a:rPr lang="fa-IR" dirty="0">
                <a:cs typeface="B Zar" panose="00000400000000000000" pitchFamily="2" charset="-78"/>
              </a:rPr>
              <a:t>ن‌ها را می‌خوانید فکر کنید و بررسی کنید که آیا انتخاب مناسبی برای مقاله شما هستند؟</a:t>
            </a:r>
          </a:p>
          <a:p>
            <a:pPr marL="342900" indent="-342900" algn="just" rtl="1">
              <a:buFont typeface="Arial" panose="020B0604020202020204" pitchFamily="34" charset="0"/>
              <a:buChar char="•"/>
            </a:pPr>
            <a:r>
              <a:rPr lang="fa-IR" dirty="0">
                <a:cs typeface="B Zar" panose="00000400000000000000" pitchFamily="2" charset="-78"/>
              </a:rPr>
              <a:t>مجلات موجود در فهرست منابع خود را بررسی کنید. </a:t>
            </a:r>
          </a:p>
          <a:p>
            <a:pPr marL="342900" indent="-342900" algn="just" rtl="1">
              <a:buFont typeface="Arial" panose="020B0604020202020204" pitchFamily="34" charset="0"/>
              <a:buChar char="•"/>
            </a:pPr>
            <a:endParaRPr lang="fa-IR" sz="2800" dirty="0">
              <a:cs typeface="B Zar" panose="00000400000000000000" pitchFamily="2" charset="-78"/>
            </a:endParaRPr>
          </a:p>
          <a:p>
            <a:pPr marL="342900" indent="-342900" algn="just" rtl="1">
              <a:buFont typeface="Arial" panose="020B0604020202020204" pitchFamily="34" charset="0"/>
              <a:buChar char="•"/>
            </a:pPr>
            <a:endParaRPr lang="en-US" sz="2800" dirty="0">
              <a:cs typeface="B Zar" panose="00000400000000000000" pitchFamily="2" charset="-78"/>
            </a:endParaRPr>
          </a:p>
        </p:txBody>
      </p:sp>
    </p:spTree>
    <p:extLst>
      <p:ext uri="{BB962C8B-B14F-4D97-AF65-F5344CB8AC3E}">
        <p14:creationId xmlns:p14="http://schemas.microsoft.com/office/powerpoint/2010/main" val="361605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A188BC-6629-48EE-914C-37E0260D90E2}"/>
              </a:ext>
            </a:extLst>
          </p:cNvPr>
          <p:cNvSpPr>
            <a:spLocks noGrp="1"/>
          </p:cNvSpPr>
          <p:nvPr>
            <p:ph idx="1"/>
          </p:nvPr>
        </p:nvSpPr>
        <p:spPr/>
        <p:txBody>
          <a:bodyPr/>
          <a:lstStyle/>
          <a:p>
            <a:pPr algn="just">
              <a:spcBef>
                <a:spcPts val="2400"/>
              </a:spcBef>
            </a:pPr>
            <a:r>
              <a:rPr lang="fa-IR" dirty="0">
                <a:cs typeface="B Zar" panose="00000400000000000000" pitchFamily="2" charset="-78"/>
              </a:rPr>
              <a:t>مجلاتی که وابسته به یک سازمان حامی مانند دانشگاه‌ها یا سازمان‌های بین‌المللی هستند و منابع مالی آن‌ها توسط حامیان تامین می‌شود.</a:t>
            </a:r>
          </a:p>
          <a:p>
            <a:pPr algn="just">
              <a:spcBef>
                <a:spcPts val="2400"/>
              </a:spcBef>
            </a:pPr>
            <a:endParaRPr lang="fa-IR" dirty="0">
              <a:cs typeface="B Zar" panose="00000400000000000000" pitchFamily="2" charset="-78"/>
            </a:endParaRPr>
          </a:p>
          <a:p>
            <a:pPr algn="just">
              <a:spcBef>
                <a:spcPts val="2400"/>
              </a:spcBef>
            </a:pPr>
            <a:r>
              <a:rPr lang="fa-IR" dirty="0">
                <a:cs typeface="B Zar" panose="00000400000000000000" pitchFamily="2" charset="-78"/>
              </a:rPr>
              <a:t>مجلاتی که وابسته به انتشارات جهانی مانند اشپرینگر یا الزویر هستند و معمولاً هزینه چاپ مقالات را انتشارات از نویسندگان و یا خوانندگان دریافت می‌کند.</a:t>
            </a:r>
          </a:p>
          <a:p>
            <a:pPr algn="just">
              <a:spcBef>
                <a:spcPts val="2400"/>
              </a:spcBef>
            </a:pPr>
            <a:endParaRPr lang="fa-IR" dirty="0">
              <a:cs typeface="B Zar" panose="00000400000000000000" pitchFamily="2" charset="-78"/>
            </a:endParaRPr>
          </a:p>
          <a:p>
            <a:pPr algn="just">
              <a:spcBef>
                <a:spcPts val="2400"/>
              </a:spcBef>
            </a:pPr>
            <a:r>
              <a:rPr lang="fa-IR" dirty="0">
                <a:cs typeface="B Zar" panose="00000400000000000000" pitchFamily="2" charset="-78"/>
              </a:rPr>
              <a:t>مجلات مستقلی که معمولاً با دریافت وجه از نویسندگان اداره می‌شوند.</a:t>
            </a:r>
          </a:p>
        </p:txBody>
      </p:sp>
    </p:spTree>
    <p:extLst>
      <p:ext uri="{BB962C8B-B14F-4D97-AF65-F5344CB8AC3E}">
        <p14:creationId xmlns:p14="http://schemas.microsoft.com/office/powerpoint/2010/main" val="3238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B62B742-53C2-4153-A756-67E66BE5C80E}"/>
              </a:ext>
            </a:extLst>
          </p:cNvPr>
          <p:cNvGraphicFramePr>
            <a:graphicFrameLocks noGrp="1"/>
          </p:cNvGraphicFramePr>
          <p:nvPr>
            <p:ph idx="1"/>
          </p:nvPr>
        </p:nvGraphicFramePr>
        <p:xfrm>
          <a:off x="-428848" y="1069588"/>
          <a:ext cx="12854763" cy="5703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778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E1CB8C7-CB7C-410D-9212-31607194599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0BAB221F-06A0-4FEC-817F-481DC072AF0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62727CD8-0246-4757-8E2D-FCC39D59869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0EA92D68-FDB0-4E8E-9101-095A4D95A20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6FC13451-20EE-41B7-87B1-50E153E56D6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75E4906D-B83F-4514-A848-3C814035434C}"/>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A2812D17-566D-4179-9158-ACEDB642AF13}"/>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85CF60E5-C3DF-4EC7-9BF2-3F679081079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7755B068-651F-4C78-8C09-6721F986955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23CCD830-E216-45EC-A61E-C13E44C0BAE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13EDED33-C624-4173-A821-D40D035072DA}"/>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A8888A5B-AD34-49DF-B085-53B83EE76A93}"/>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74D966E0-8415-48D2-AB20-170279F9412A}"/>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DFA669DB-6305-4BBD-A591-4242066E0807}"/>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74AADEB3-AB14-4B38-BDE8-3EC710AFFDE0}"/>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graphicEl>
                                              <a:dgm id="{78E45D10-1771-423F-91F9-BCF71B692B44}"/>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graphicEl>
                                              <a:dgm id="{63357FCB-F181-4631-99BE-7A002F842716}"/>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graphicEl>
                                              <a:dgm id="{43902F6B-E6E2-45F4-8DCC-49DA271BF06B}"/>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graphicEl>
                                              <a:dgm id="{BCE2DDF7-ED11-4257-8093-F8493D5CAA09}"/>
                                            </p:graphic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graphicEl>
                                              <a:dgm id="{20075F30-B6AE-4BBF-9C0B-F341FB7B07F9}"/>
                                            </p:graphic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graphicEl>
                                              <a:dgm id="{85EFFA4A-03E8-485D-A49F-E2BE42D21A02}"/>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graphicEl>
                                              <a:dgm id="{8F527933-A8DA-41A3-AC4F-839ADDFC5120}"/>
                                            </p:graphic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graphicEl>
                                              <a:dgm id="{A3629F4F-74E3-4059-9681-83D263929FB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5054320" y="1112237"/>
            <a:ext cx="7003702" cy="5063023"/>
          </a:xfrm>
        </p:spPr>
        <p:txBody>
          <a:bodyPr>
            <a:normAutofit/>
          </a:bodyPr>
          <a:lstStyle/>
          <a:p>
            <a:pPr marL="342900" indent="-342900" algn="just" rtl="1">
              <a:buFont typeface="Arial" panose="020B0604020202020204" pitchFamily="34" charset="0"/>
              <a:buChar char="•"/>
            </a:pPr>
            <a:r>
              <a:rPr lang="fa-IR" dirty="0">
                <a:cs typeface="B Zar" panose="00000400000000000000" pitchFamily="2" charset="-78"/>
              </a:rPr>
              <a:t> می‌توانید از وب‌سایت‌هایی که مجلات مناسب را به شما پیشنهاد می‌کنند استفاده کنید</a:t>
            </a:r>
            <a:endParaRPr lang="en-US" dirty="0">
              <a:cs typeface="B Zar" panose="00000400000000000000" pitchFamily="2" charset="-78"/>
            </a:endParaRPr>
          </a:p>
          <a:p>
            <a:pPr marL="342900" indent="-342900" algn="just" rtl="0">
              <a:buFont typeface="Arial" panose="020B0604020202020204" pitchFamily="34" charset="0"/>
              <a:buChar char="•"/>
            </a:pPr>
            <a:endParaRPr lang="fa-IR" dirty="0">
              <a:cs typeface="+mj-cs"/>
            </a:endParaRPr>
          </a:p>
          <a:p>
            <a:pPr marL="342900" indent="-342900" algn="just" rtl="0"/>
            <a:r>
              <a:rPr lang="en-US" dirty="0">
                <a:latin typeface="Times New Roman" panose="02020603050405020304" pitchFamily="18" charset="0"/>
                <a:cs typeface="Times New Roman" panose="02020603050405020304" pitchFamily="18" charset="0"/>
                <a:hlinkClick r:id="rId3"/>
              </a:rPr>
              <a:t>https://jane.biosemantics.org/suggestions.php</a:t>
            </a:r>
            <a:endParaRPr lang="en-US" dirty="0">
              <a:latin typeface="Times New Roman" panose="02020603050405020304" pitchFamily="18" charset="0"/>
              <a:cs typeface="Times New Roman" panose="02020603050405020304" pitchFamily="18" charset="0"/>
            </a:endParaRPr>
          </a:p>
          <a:p>
            <a:pPr marL="342900" indent="-342900" algn="just" rtl="0"/>
            <a:endParaRPr lang="fa-IR" sz="2400" dirty="0">
              <a:latin typeface="Times New Roman" panose="02020603050405020304" pitchFamily="18" charset="0"/>
              <a:cs typeface="Times New Roman" panose="02020603050405020304" pitchFamily="18" charset="0"/>
            </a:endParaRPr>
          </a:p>
          <a:p>
            <a:pPr marL="342900" indent="-342900" algn="just" rtl="0"/>
            <a:r>
              <a:rPr lang="en-US" dirty="0">
                <a:latin typeface="Times New Roman" panose="02020603050405020304" pitchFamily="18" charset="0"/>
                <a:cs typeface="Times New Roman" panose="02020603050405020304" pitchFamily="18" charset="0"/>
                <a:hlinkClick r:id="rId4"/>
              </a:rPr>
              <a:t>https://journalsuggester.springer.com/</a:t>
            </a:r>
            <a:endParaRPr lang="en-US" dirty="0">
              <a:latin typeface="Times New Roman" panose="02020603050405020304" pitchFamily="18" charset="0"/>
              <a:cs typeface="Times New Roman" panose="02020603050405020304" pitchFamily="18" charset="0"/>
            </a:endParaRPr>
          </a:p>
          <a:p>
            <a:pPr marL="342900" indent="-342900" algn="just" rtl="0"/>
            <a:endParaRPr lang="en-US" sz="2400" dirty="0">
              <a:latin typeface="Times New Roman" panose="02020603050405020304" pitchFamily="18" charset="0"/>
              <a:cs typeface="Times New Roman" panose="02020603050405020304" pitchFamily="18" charset="0"/>
            </a:endParaRPr>
          </a:p>
          <a:p>
            <a:pPr marL="342900" indent="-342900" algn="just" rtl="0"/>
            <a:r>
              <a:rPr lang="en-US" dirty="0">
                <a:latin typeface="Times New Roman" panose="02020603050405020304" pitchFamily="18" charset="0"/>
                <a:cs typeface="Times New Roman" panose="02020603050405020304" pitchFamily="18" charset="0"/>
                <a:hlinkClick r:id="rId5"/>
              </a:rPr>
              <a:t>https://journalfinder.elsevier.com/</a:t>
            </a:r>
            <a:endParaRPr lang="en-US" dirty="0">
              <a:latin typeface="Times New Roman" panose="02020603050405020304" pitchFamily="18" charset="0"/>
              <a:cs typeface="Times New Roman" panose="02020603050405020304" pitchFamily="18" charset="0"/>
            </a:endParaRPr>
          </a:p>
          <a:p>
            <a:pPr marL="342900" indent="-342900" algn="just" rtl="0"/>
            <a:endParaRPr lang="en-US" sz="2400" dirty="0">
              <a:latin typeface="Times New Roman" panose="02020603050405020304" pitchFamily="18" charset="0"/>
              <a:cs typeface="Times New Roman" panose="02020603050405020304" pitchFamily="18" charset="0"/>
            </a:endParaRPr>
          </a:p>
          <a:p>
            <a:pPr marL="342900" indent="-342900" algn="just" rtl="0"/>
            <a:r>
              <a:rPr lang="en-US" dirty="0">
                <a:latin typeface="Times New Roman" panose="02020603050405020304" pitchFamily="18" charset="0"/>
                <a:cs typeface="Times New Roman" panose="02020603050405020304" pitchFamily="18" charset="0"/>
                <a:hlinkClick r:id="rId6"/>
              </a:rPr>
              <a:t>https://journalfinder.wiley.com/</a:t>
            </a:r>
            <a:endParaRPr lang="en-US" dirty="0">
              <a:latin typeface="Times New Roman" panose="02020603050405020304" pitchFamily="18" charset="0"/>
              <a:cs typeface="Times New Roman" panose="02020603050405020304" pitchFamily="18" charset="0"/>
            </a:endParaRPr>
          </a:p>
          <a:p>
            <a:pPr marL="342900" indent="-342900" algn="just"/>
            <a:endParaRPr lang="fa-IR" sz="2400" dirty="0">
              <a:cs typeface="+mj-cs"/>
            </a:endParaRPr>
          </a:p>
          <a:p>
            <a:pPr marL="342900" indent="-342900" algn="just"/>
            <a:endParaRPr lang="fa-IR" sz="2800" dirty="0">
              <a:cs typeface="+mj-cs"/>
            </a:endParaRPr>
          </a:p>
          <a:p>
            <a:pPr marL="342900" indent="-342900" algn="just" rtl="1">
              <a:buFont typeface="Arial" panose="020B0604020202020204" pitchFamily="34" charset="0"/>
              <a:buChar char="•"/>
            </a:pPr>
            <a:endParaRPr lang="en-US" sz="2800" dirty="0">
              <a:cs typeface="B Zar" panose="00000400000000000000" pitchFamily="2" charset="-78"/>
            </a:endParaRPr>
          </a:p>
        </p:txBody>
      </p:sp>
    </p:spTree>
    <p:extLst>
      <p:ext uri="{BB962C8B-B14F-4D97-AF65-F5344CB8AC3E}">
        <p14:creationId xmlns:p14="http://schemas.microsoft.com/office/powerpoint/2010/main" val="715455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4682531" y="1031850"/>
            <a:ext cx="6688475" cy="5063023"/>
          </a:xfrm>
        </p:spPr>
        <p:txBody>
          <a:bodyPr>
            <a:normAutofit/>
          </a:bodyPr>
          <a:lstStyle/>
          <a:p>
            <a:pPr marL="342900" indent="-342900" algn="just" rtl="1">
              <a:buFont typeface="Arial" panose="020B0604020202020204" pitchFamily="34" charset="0"/>
              <a:buChar char="•"/>
            </a:pPr>
            <a:r>
              <a:rPr lang="fa-IR" sz="2800" dirty="0">
                <a:cs typeface="B Zar" panose="00000400000000000000" pitchFamily="2" charset="-78"/>
              </a:rPr>
              <a:t>موارد زیر می‌توانند راهنمای مناسبی برای انتخاب مجله باشند:</a:t>
            </a:r>
            <a:endParaRPr lang="en-US" sz="2800" dirty="0">
              <a:cs typeface="B Zar" panose="00000400000000000000" pitchFamily="2" charset="-78"/>
            </a:endParaRPr>
          </a:p>
          <a:p>
            <a:pPr marL="342900" indent="-342900" algn="just" rtl="0">
              <a:buFont typeface="Arial" panose="020B0604020202020204" pitchFamily="34" charset="0"/>
              <a:buChar char="•"/>
            </a:pPr>
            <a:endParaRPr lang="fa-IR" sz="2800" dirty="0">
              <a:cs typeface="B Zar" panose="00000400000000000000" pitchFamily="2" charset="-78"/>
            </a:endParaRPr>
          </a:p>
          <a:p>
            <a:pPr marL="625475" indent="-223838" algn="just" rtl="0">
              <a:buFont typeface="Arial" panose="020B0604020202020204" pitchFamily="34" charset="0"/>
              <a:buChar char="•"/>
            </a:pPr>
            <a:r>
              <a:rPr lang="en-US" sz="2800" dirty="0">
                <a:solidFill>
                  <a:schemeClr val="accent1"/>
                </a:solidFill>
                <a:latin typeface="Times New Roman" panose="02020603050405020304" pitchFamily="18" charset="0"/>
                <a:cs typeface="Times New Roman" panose="02020603050405020304" pitchFamily="18" charset="0"/>
              </a:rPr>
              <a:t>Journal</a:t>
            </a:r>
            <a:r>
              <a:rPr lang="en-US" sz="2800" dirty="0">
                <a:latin typeface="Times New Roman" panose="02020603050405020304" pitchFamily="18" charset="0"/>
                <a:cs typeface="Times New Roman" panose="02020603050405020304" pitchFamily="18" charset="0"/>
              </a:rPr>
              <a:t> </a:t>
            </a:r>
            <a:r>
              <a:rPr lang="en-US" sz="2800" dirty="0">
                <a:solidFill>
                  <a:schemeClr val="accent1"/>
                </a:solidFill>
                <a:latin typeface="Times New Roman" panose="02020603050405020304" pitchFamily="18" charset="0"/>
                <a:cs typeface="Times New Roman" panose="02020603050405020304" pitchFamily="18" charset="0"/>
              </a:rPr>
              <a:t>Citation</a:t>
            </a:r>
            <a:r>
              <a:rPr lang="en-US" sz="2800" dirty="0">
                <a:latin typeface="Times New Roman" panose="02020603050405020304" pitchFamily="18" charset="0"/>
                <a:cs typeface="Times New Roman" panose="02020603050405020304" pitchFamily="18" charset="0"/>
              </a:rPr>
              <a:t> </a:t>
            </a:r>
            <a:r>
              <a:rPr lang="en-US" sz="2800" dirty="0">
                <a:solidFill>
                  <a:schemeClr val="accent1"/>
                </a:solidFill>
                <a:latin typeface="Times New Roman" panose="02020603050405020304" pitchFamily="18" charset="0"/>
                <a:cs typeface="Times New Roman" panose="02020603050405020304" pitchFamily="18" charset="0"/>
              </a:rPr>
              <a:t>Reports</a:t>
            </a:r>
          </a:p>
          <a:p>
            <a:pPr marL="625475" indent="-223838" algn="just" rtl="0">
              <a:buFont typeface="Arial" panose="020B0604020202020204" pitchFamily="34" charset="0"/>
              <a:buChar char="•"/>
            </a:pPr>
            <a:endParaRPr lang="en-US" sz="2800" dirty="0">
              <a:solidFill>
                <a:schemeClr val="accent1"/>
              </a:solidFill>
              <a:latin typeface="Times New Roman" panose="02020603050405020304" pitchFamily="18" charset="0"/>
              <a:cs typeface="Times New Roman" panose="02020603050405020304" pitchFamily="18" charset="0"/>
            </a:endParaRPr>
          </a:p>
          <a:p>
            <a:pPr marL="625475" indent="-223838" algn="just" rtl="0">
              <a:buFont typeface="Arial" panose="020B0604020202020204" pitchFamily="34" charset="0"/>
              <a:buChar char="•"/>
            </a:pPr>
            <a:r>
              <a:rPr lang="en-US" u="sng"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Eigenfactor</a:t>
            </a:r>
            <a:r>
              <a:rPr lang="en-US"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.org</a:t>
            </a:r>
            <a:endParaRPr lang="en-US" dirty="0">
              <a:solidFill>
                <a:schemeClr val="accent1"/>
              </a:solidFill>
              <a:latin typeface="Times New Roman" panose="02020603050405020304" pitchFamily="18" charset="0"/>
              <a:cs typeface="Times New Roman" panose="02020603050405020304" pitchFamily="18" charset="0"/>
            </a:endParaRPr>
          </a:p>
          <a:p>
            <a:pPr marL="625475" indent="-223838" algn="just" rtl="0">
              <a:buFont typeface="Arial" panose="020B0604020202020204" pitchFamily="34" charset="0"/>
              <a:buChar char="•"/>
            </a:pPr>
            <a:endParaRPr lang="en-US" dirty="0">
              <a:solidFill>
                <a:schemeClr val="accent1"/>
              </a:solidFill>
              <a:latin typeface="Times New Roman" panose="02020603050405020304" pitchFamily="18" charset="0"/>
              <a:cs typeface="Times New Roman" panose="02020603050405020304" pitchFamily="18" charset="0"/>
            </a:endParaRPr>
          </a:p>
          <a:p>
            <a:pPr marL="625475" indent="-223838" algn="just" rtl="0">
              <a:buFont typeface="Arial" panose="020B0604020202020204" pitchFamily="34" charset="0"/>
              <a:buChar char="•"/>
            </a:pPr>
            <a:r>
              <a:rPr lang="en-US" dirty="0" err="1">
                <a:solidFill>
                  <a:schemeClr val="accent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CiteScore</a:t>
            </a:r>
            <a:endParaRPr lang="en-US" dirty="0">
              <a:solidFill>
                <a:schemeClr val="accent1"/>
              </a:solidFill>
              <a:latin typeface="Times New Roman" panose="02020603050405020304" pitchFamily="18" charset="0"/>
              <a:cs typeface="Times New Roman" panose="02020603050405020304" pitchFamily="18" charset="0"/>
            </a:endParaRPr>
          </a:p>
          <a:p>
            <a:pPr marL="625475" indent="-223838" algn="just" rtl="0">
              <a:buFont typeface="Arial" panose="020B0604020202020204" pitchFamily="34" charset="0"/>
              <a:buChar char="•"/>
            </a:pPr>
            <a:endParaRPr lang="en-US" dirty="0">
              <a:solidFill>
                <a:schemeClr val="accent1"/>
              </a:solidFill>
              <a:latin typeface="Times New Roman" panose="02020603050405020304" pitchFamily="18" charset="0"/>
              <a:cs typeface="Times New Roman" panose="02020603050405020304" pitchFamily="18" charset="0"/>
            </a:endParaRPr>
          </a:p>
          <a:p>
            <a:pPr marL="625475" indent="-223838" algn="just" rtl="0">
              <a:buFont typeface="Arial" panose="020B0604020202020204" pitchFamily="34" charset="0"/>
              <a:buChar char="•"/>
            </a:pPr>
            <a:r>
              <a:rPr lang="en-US" u="sng" dirty="0" err="1">
                <a:solidFill>
                  <a:schemeClr val="accent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UlrichsWeb</a:t>
            </a:r>
            <a:endParaRPr lang="en-US" sz="2800" u="sng"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15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185458" y="1825625"/>
            <a:ext cx="6168342" cy="4351338"/>
          </a:xfrm>
        </p:spPr>
        <p:txBody>
          <a:bodyPr>
            <a:normAutofit/>
          </a:bodyPr>
          <a:lstStyle/>
          <a:p>
            <a:pPr algn="just"/>
            <a:r>
              <a:rPr lang="fa-IR" sz="3600" dirty="0">
                <a:latin typeface="Bookman Old Style" pitchFamily="18" charset="0"/>
                <a:cs typeface="B Zar" panose="00000400000000000000" pitchFamily="2" charset="-78"/>
              </a:rPr>
              <a:t>مشابه مقالات ادیتوریال است اما با نگارشی عمیق‌تر به موضوعات مرتبط با علوم بالینی، حرفه‌ای‌، آموزشی، و یا جوانب سیاسی در اصول مراقبت بهداشتی می‌پردازد.</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96975A60-1D4B-44DC-81A9-50DF2E558827}" type="slidenum">
              <a:rPr lang="en-US"/>
              <a:pPr>
                <a:defRPr/>
              </a:pPr>
              <a:t>15</a:t>
            </a:fld>
            <a:endParaRPr lang="en-US"/>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97758" y="1313204"/>
            <a:ext cx="10363200" cy="5063023"/>
          </a:xfrm>
        </p:spPr>
        <p:txBody>
          <a:bodyPr>
            <a:normAutofit/>
          </a:bodyPr>
          <a:lstStyle/>
          <a:p>
            <a:pPr marL="342900" indent="-342900" algn="just" rtl="1">
              <a:buFont typeface="Arial" panose="020B0604020202020204" pitchFamily="34" charset="0"/>
              <a:buChar char="•"/>
            </a:pPr>
            <a:r>
              <a:rPr lang="fa-IR" sz="2800" dirty="0">
                <a:cs typeface="B Zar" panose="00000400000000000000" pitchFamily="2" charset="-78"/>
              </a:rPr>
              <a:t>در صورتی که قصد انتشار مقاله به صورت </a:t>
            </a:r>
            <a:r>
              <a:rPr lang="en-US" sz="2800" dirty="0">
                <a:latin typeface="Times New Roman" panose="02020603050405020304" pitchFamily="18" charset="0"/>
                <a:cs typeface="Times New Roman" panose="02020603050405020304" pitchFamily="18" charset="0"/>
              </a:rPr>
              <a:t>open</a:t>
            </a:r>
            <a:r>
              <a:rPr lang="en-US" sz="2800" dirty="0">
                <a:cs typeface="B Zar" panose="00000400000000000000" pitchFamily="2" charset="-78"/>
              </a:rPr>
              <a:t> </a:t>
            </a:r>
            <a:r>
              <a:rPr lang="en-US" sz="2800" dirty="0">
                <a:latin typeface="Times New Roman" panose="02020603050405020304" pitchFamily="18" charset="0"/>
                <a:cs typeface="Times New Roman" panose="02020603050405020304" pitchFamily="18" charset="0"/>
              </a:rPr>
              <a:t>access</a:t>
            </a:r>
            <a:r>
              <a:rPr lang="fa-IR" sz="2800" dirty="0">
                <a:cs typeface="B Zar" panose="00000400000000000000" pitchFamily="2" charset="-78"/>
              </a:rPr>
              <a:t> را دارید، استفاده از موارد زیر می‌تواند به شما کمک کند. </a:t>
            </a:r>
          </a:p>
          <a:p>
            <a:pPr marL="342900" indent="-342900" algn="just" rtl="1">
              <a:buFont typeface="Arial" panose="020B0604020202020204" pitchFamily="34" charset="0"/>
              <a:buChar char="•"/>
            </a:pPr>
            <a:r>
              <a:rPr lang="en-US" dirty="0">
                <a:latin typeface="Times New Roman" panose="02020603050405020304" pitchFamily="18" charset="0"/>
                <a:cs typeface="Times New Roman" panose="02020603050405020304" pitchFamily="18" charset="0"/>
                <a:hlinkClick r:id="rId3"/>
              </a:rPr>
              <a:t>https://www.qoam.eu/journals</a:t>
            </a:r>
            <a:endParaRPr lang="en-US" dirty="0">
              <a:latin typeface="Times New Roman" panose="02020603050405020304" pitchFamily="18" charset="0"/>
              <a:cs typeface="Times New Roman" panose="02020603050405020304" pitchFamily="18" charset="0"/>
            </a:endParaRPr>
          </a:p>
          <a:p>
            <a:pPr marL="342900" indent="-342900" algn="just" rtl="1">
              <a:buFont typeface="Arial" panose="020B0604020202020204" pitchFamily="34" charset="0"/>
              <a:buChar char="•"/>
            </a:pPr>
            <a:endParaRPr lang="fa-IR" dirty="0">
              <a:latin typeface="Times New Roman" panose="02020603050405020304" pitchFamily="18" charset="0"/>
              <a:cs typeface="Times New Roman" panose="02020603050405020304" pitchFamily="18" charset="0"/>
            </a:endParaRPr>
          </a:p>
          <a:p>
            <a:pPr marL="342900" indent="-342900" algn="just" rtl="1">
              <a:buFont typeface="Arial" panose="020B0604020202020204" pitchFamily="34" charset="0"/>
              <a:buChar char="•"/>
            </a:pPr>
            <a:r>
              <a:rPr lang="en-US" dirty="0">
                <a:latin typeface="Times New Roman" panose="02020603050405020304" pitchFamily="18" charset="0"/>
                <a:cs typeface="Times New Roman" panose="02020603050405020304" pitchFamily="18" charset="0"/>
                <a:hlinkClick r:id="rId4"/>
              </a:rPr>
              <a:t>https://doaj.org/</a:t>
            </a:r>
            <a:endParaRPr lang="en-US" dirty="0">
              <a:latin typeface="Times New Roman" panose="02020603050405020304" pitchFamily="18" charset="0"/>
              <a:cs typeface="Times New Roman" panose="02020603050405020304" pitchFamily="18" charset="0"/>
            </a:endParaRPr>
          </a:p>
          <a:p>
            <a:pPr marL="342900" indent="-342900" algn="just" rtl="1">
              <a:buFont typeface="Arial" panose="020B0604020202020204" pitchFamily="34" charset="0"/>
              <a:buChar char="•"/>
            </a:pPr>
            <a:endParaRPr lang="fa-IR" dirty="0">
              <a:latin typeface="Times New Roman" panose="02020603050405020304" pitchFamily="18" charset="0"/>
              <a:cs typeface="Times New Roman" panose="02020603050405020304" pitchFamily="18" charset="0"/>
            </a:endParaRPr>
          </a:p>
          <a:p>
            <a:pPr marL="342900" indent="-342900" algn="just" rtl="1">
              <a:buFont typeface="Arial" panose="020B0604020202020204" pitchFamily="34" charset="0"/>
              <a:buChar char="•"/>
            </a:pPr>
            <a:r>
              <a:rPr lang="en-US" dirty="0">
                <a:latin typeface="Times New Roman" panose="02020603050405020304" pitchFamily="18" charset="0"/>
                <a:cs typeface="Times New Roman" panose="02020603050405020304" pitchFamily="18" charset="0"/>
                <a:hlinkClick r:id="rId5"/>
              </a:rPr>
              <a:t>https://oaspa.org</a:t>
            </a:r>
            <a:endParaRPr lang="en-US" dirty="0">
              <a:latin typeface="Times New Roman" panose="02020603050405020304" pitchFamily="18" charset="0"/>
              <a:cs typeface="Times New Roman" panose="02020603050405020304" pitchFamily="18" charset="0"/>
            </a:endParaRPr>
          </a:p>
          <a:p>
            <a:pPr marL="342900" indent="-342900" algn="just" rtl="1">
              <a:buFont typeface="Arial" panose="020B0604020202020204" pitchFamily="34" charset="0"/>
              <a:buChar char="•"/>
            </a:pPr>
            <a:endParaRPr lang="fa-IR" dirty="0">
              <a:latin typeface="Times New Roman" panose="02020603050405020304" pitchFamily="18" charset="0"/>
              <a:cs typeface="Times New Roman" panose="02020603050405020304" pitchFamily="18" charset="0"/>
            </a:endParaRPr>
          </a:p>
          <a:p>
            <a:pPr marL="342900" indent="-342900" algn="just" rtl="1">
              <a:buFont typeface="Arial" panose="020B0604020202020204" pitchFamily="34" charset="0"/>
              <a:buChar char="•"/>
            </a:pPr>
            <a:r>
              <a:rPr lang="en-US" dirty="0">
                <a:latin typeface="Times New Roman" panose="02020603050405020304" pitchFamily="18" charset="0"/>
                <a:cs typeface="Times New Roman" panose="02020603050405020304" pitchFamily="18" charset="0"/>
                <a:hlinkClick r:id="rId6"/>
              </a:rPr>
              <a:t>https://acrl.libguides.com/scholcomm/toolkit/evaluating</a:t>
            </a:r>
            <a:endParaRPr lang="fa-IR" dirty="0">
              <a:latin typeface="Times New Roman" panose="02020603050405020304" pitchFamily="18" charset="0"/>
              <a:cs typeface="Times New Roman" panose="02020603050405020304" pitchFamily="18" charset="0"/>
            </a:endParaRPr>
          </a:p>
          <a:p>
            <a:pPr marL="342900" indent="-342900" algn="just" rtl="1">
              <a:buFont typeface="Arial" panose="020B0604020202020204" pitchFamily="34" charset="0"/>
              <a:buChar char="•"/>
            </a:pPr>
            <a:endParaRPr lang="fa-IR" dirty="0">
              <a:cs typeface="B Zar" panose="00000400000000000000" pitchFamily="2" charset="-78"/>
            </a:endParaRPr>
          </a:p>
        </p:txBody>
      </p:sp>
    </p:spTree>
    <p:extLst>
      <p:ext uri="{BB962C8B-B14F-4D97-AF65-F5344CB8AC3E}">
        <p14:creationId xmlns:p14="http://schemas.microsoft.com/office/powerpoint/2010/main" val="313639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77662" y="1484026"/>
            <a:ext cx="10363200" cy="5063023"/>
          </a:xfrm>
        </p:spPr>
        <p:txBody>
          <a:bodyPr>
            <a:normAutofit/>
          </a:bodyPr>
          <a:lstStyle/>
          <a:p>
            <a:pPr marL="342900" indent="-342900" algn="just" rtl="1">
              <a:buFont typeface="Arial" panose="020B0604020202020204" pitchFamily="34" charset="0"/>
              <a:buChar char="•"/>
            </a:pPr>
            <a:r>
              <a:rPr lang="fa-IR" sz="2800" dirty="0">
                <a:cs typeface="B Zar" panose="00000400000000000000" pitchFamily="2" charset="-78"/>
              </a:rPr>
              <a:t>اهداف و حیطه کاری مجله را بررسی کنید. </a:t>
            </a:r>
            <a:endParaRPr lang="en-US" sz="2800" dirty="0">
              <a:cs typeface="B Zar" panose="00000400000000000000" pitchFamily="2" charset="-78"/>
            </a:endParaRPr>
          </a:p>
          <a:p>
            <a:pPr marL="342900" indent="-342900" algn="just" rtl="1">
              <a:buFont typeface="Arial" panose="020B0604020202020204" pitchFamily="34" charset="0"/>
              <a:buChar char="•"/>
            </a:pPr>
            <a:endParaRPr lang="fa-IR" sz="2800" dirty="0">
              <a:cs typeface="B Zar" panose="00000400000000000000" pitchFamily="2" charset="-78"/>
            </a:endParaRPr>
          </a:p>
          <a:p>
            <a:pPr marL="342900" indent="-342900" algn="just" rtl="1">
              <a:buFont typeface="Arial" panose="020B0604020202020204" pitchFamily="34" charset="0"/>
              <a:buChar char="•"/>
            </a:pPr>
            <a:r>
              <a:rPr lang="fa-IR" dirty="0">
                <a:cs typeface="B Zar" panose="00000400000000000000" pitchFamily="2" charset="-78"/>
              </a:rPr>
              <a:t>راهنمای نویسندگان را به طور کامل مطالعه کنید و شرایط مدنظر و سیاست‌های مجله را بررسی کنید. </a:t>
            </a:r>
            <a:endParaRPr lang="en-US" dirty="0">
              <a:cs typeface="B Zar" panose="00000400000000000000" pitchFamily="2" charset="-78"/>
            </a:endParaRPr>
          </a:p>
          <a:p>
            <a:pPr marL="342900" indent="-342900" algn="just" rtl="1">
              <a:buFont typeface="Arial" panose="020B0604020202020204" pitchFamily="34" charset="0"/>
              <a:buChar char="•"/>
            </a:pPr>
            <a:endParaRPr lang="en-US" dirty="0">
              <a:cs typeface="B Zar" panose="00000400000000000000" pitchFamily="2" charset="-78"/>
            </a:endParaRPr>
          </a:p>
          <a:p>
            <a:pPr algn="just"/>
            <a:r>
              <a:rPr lang="fa-IR" dirty="0">
                <a:cs typeface="B Zar" panose="00000400000000000000" pitchFamily="2" charset="-78"/>
              </a:rPr>
              <a:t>فرمت تمامی فایل‌های اعم از متن اصلی مقاله، جداول، نمودارها، شکل‌ها و داده‌های تکمیلی باید براساس فرمت مدنظر مجله تنظیم شوند. </a:t>
            </a:r>
          </a:p>
          <a:p>
            <a:pPr marL="342900" indent="-342900" algn="just" rtl="1">
              <a:buFont typeface="Arial" panose="020B0604020202020204" pitchFamily="34" charset="0"/>
              <a:buChar char="•"/>
            </a:pPr>
            <a:endParaRPr lang="fa-IR" dirty="0">
              <a:cs typeface="B Zar" panose="00000400000000000000" pitchFamily="2" charset="-78"/>
            </a:endParaRPr>
          </a:p>
        </p:txBody>
      </p:sp>
    </p:spTree>
    <p:extLst>
      <p:ext uri="{BB962C8B-B14F-4D97-AF65-F5344CB8AC3E}">
        <p14:creationId xmlns:p14="http://schemas.microsoft.com/office/powerpoint/2010/main" val="4172657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569626" y="1253331"/>
            <a:ext cx="10912840" cy="5402302"/>
          </a:xfrm>
        </p:spPr>
        <p:txBody>
          <a:bodyPr>
            <a:normAutofit/>
          </a:bodyPr>
          <a:lstStyle/>
          <a:p>
            <a:pPr algn="just"/>
            <a:r>
              <a:rPr lang="en-US" sz="2400" dirty="0">
                <a:latin typeface="Times New Roman" panose="02020603050405020304" pitchFamily="18" charset="0"/>
                <a:cs typeface="Times New Roman" panose="02020603050405020304" pitchFamily="18" charset="0"/>
              </a:rPr>
              <a:t>Cover</a:t>
            </a:r>
            <a:r>
              <a:rPr lang="en-US" sz="2400" dirty="0">
                <a:cs typeface="B Zar" panose="00000400000000000000" pitchFamily="2" charset="-78"/>
              </a:rPr>
              <a:t> </a:t>
            </a:r>
            <a:r>
              <a:rPr lang="en-US" sz="2400" dirty="0">
                <a:latin typeface="Times New Roman" panose="02020603050405020304" pitchFamily="18" charset="0"/>
                <a:cs typeface="Times New Roman" panose="02020603050405020304" pitchFamily="18" charset="0"/>
              </a:rPr>
              <a:t>letter</a:t>
            </a:r>
            <a:r>
              <a:rPr lang="fa-IR" sz="2400" dirty="0">
                <a:cs typeface="B Zar" panose="00000400000000000000" pitchFamily="2" charset="-78"/>
              </a:rPr>
              <a:t> </a:t>
            </a:r>
            <a:r>
              <a:rPr lang="fa-IR" dirty="0">
                <a:cs typeface="B Zar" panose="00000400000000000000" pitchFamily="2" charset="-78"/>
              </a:rPr>
              <a:t>فرصتی را برای شما فراهم می‌کند که به هیئت تحریریه مجله توضیح دهید که به چه علتی باید مقاله شما را مورد بررسی برای انتشار قرار دهند.</a:t>
            </a:r>
          </a:p>
          <a:p>
            <a:pPr algn="just"/>
            <a:r>
              <a:rPr lang="fa-IR" dirty="0">
                <a:cs typeface="B Zar" panose="00000400000000000000" pitchFamily="2" charset="-78"/>
              </a:rPr>
              <a:t>به نوعی نقش تاثیر در برخورد اول را دارد. </a:t>
            </a:r>
          </a:p>
          <a:p>
            <a:pPr algn="just"/>
            <a:endParaRPr lang="fa-IR" dirty="0">
              <a:cs typeface="B Zar" panose="00000400000000000000" pitchFamily="2" charset="-78"/>
            </a:endParaRPr>
          </a:p>
          <a:p>
            <a:pPr algn="just"/>
            <a:r>
              <a:rPr lang="fa-IR" b="1" dirty="0">
                <a:cs typeface="B Zar" panose="00000400000000000000" pitchFamily="2" charset="-78"/>
              </a:rPr>
              <a:t>موارد زیر باید در </a:t>
            </a:r>
            <a:r>
              <a:rPr lang="en-US" sz="2400" b="1" dirty="0">
                <a:latin typeface="Times New Roman" panose="02020603050405020304" pitchFamily="18" charset="0"/>
                <a:cs typeface="Times New Roman" panose="02020603050405020304" pitchFamily="18" charset="0"/>
              </a:rPr>
              <a:t>Cover</a:t>
            </a:r>
            <a:r>
              <a:rPr lang="en-US" sz="2400" b="1" dirty="0">
                <a:cs typeface="B Zar" panose="00000400000000000000" pitchFamily="2" charset="-78"/>
              </a:rPr>
              <a:t> </a:t>
            </a:r>
            <a:r>
              <a:rPr lang="en-US" sz="2400" b="1" dirty="0">
                <a:latin typeface="Times New Roman" panose="02020603050405020304" pitchFamily="18" charset="0"/>
                <a:cs typeface="Times New Roman" panose="02020603050405020304" pitchFamily="18" charset="0"/>
              </a:rPr>
              <a:t>letter</a:t>
            </a:r>
            <a:r>
              <a:rPr lang="fa-IR" sz="2400" b="1" dirty="0">
                <a:cs typeface="B Zar" panose="00000400000000000000" pitchFamily="2" charset="-78"/>
              </a:rPr>
              <a:t> </a:t>
            </a:r>
            <a:r>
              <a:rPr lang="fa-IR" b="1" dirty="0">
                <a:cs typeface="B Zar" panose="00000400000000000000" pitchFamily="2" charset="-78"/>
              </a:rPr>
              <a:t>ذکر شود:</a:t>
            </a:r>
          </a:p>
          <a:p>
            <a:pPr algn="just"/>
            <a:r>
              <a:rPr lang="fa-IR" dirty="0">
                <a:cs typeface="B Zar" panose="00000400000000000000" pitchFamily="2" charset="-78"/>
              </a:rPr>
              <a:t>عنوان و نوع مقاله</a:t>
            </a:r>
          </a:p>
          <a:p>
            <a:pPr algn="just"/>
            <a:r>
              <a:rPr lang="fa-IR" dirty="0">
                <a:cs typeface="B Zar" panose="00000400000000000000" pitchFamily="2" charset="-78"/>
              </a:rPr>
              <a:t>خلاصه‌ای از سوال اصلی پژوهش، نوآوری مقاله و نتایج مهم</a:t>
            </a:r>
          </a:p>
          <a:p>
            <a:pPr algn="just"/>
            <a:r>
              <a:rPr lang="fa-IR" dirty="0">
                <a:cs typeface="B Zar" panose="00000400000000000000" pitchFamily="2" charset="-78"/>
              </a:rPr>
              <a:t>وابستگی سازمانی (</a:t>
            </a:r>
            <a:r>
              <a:rPr lang="en-US" dirty="0">
                <a:latin typeface="Times New Roman" panose="02020603050405020304" pitchFamily="18" charset="0"/>
                <a:cs typeface="Times New Roman" panose="02020603050405020304" pitchFamily="18" charset="0"/>
              </a:rPr>
              <a:t>affiliation</a:t>
            </a:r>
            <a:r>
              <a:rPr lang="fa-IR" dirty="0">
                <a:cs typeface="B Zar" panose="00000400000000000000" pitchFamily="2" charset="-78"/>
              </a:rPr>
              <a:t>) و اطلاعات تماس نویسنده مسئول ذکر گردد. </a:t>
            </a:r>
          </a:p>
          <a:p>
            <a:pPr algn="just"/>
            <a:r>
              <a:rPr lang="fa-IR" dirty="0">
                <a:cs typeface="B Zar" panose="00000400000000000000" pitchFamily="2" charset="-78"/>
              </a:rPr>
              <a:t>می‌توانید نام و اطلاعات تماس داوران مدنظر خود و یا داورانی که قصد دارید داوری مقاله شما را نپذیرند را در فایل ذکر کنید (تمامی مجلات این مورد را نمی‌پذیرند). </a:t>
            </a:r>
          </a:p>
          <a:p>
            <a:pPr algn="just"/>
            <a:endParaRPr lang="fa-IR" dirty="0">
              <a:cs typeface="B Zar" panose="00000400000000000000" pitchFamily="2" charset="-78"/>
            </a:endParaRPr>
          </a:p>
        </p:txBody>
      </p:sp>
    </p:spTree>
    <p:extLst>
      <p:ext uri="{BB962C8B-B14F-4D97-AF65-F5344CB8AC3E}">
        <p14:creationId xmlns:p14="http://schemas.microsoft.com/office/powerpoint/2010/main" val="266941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569626" y="1253331"/>
            <a:ext cx="10912840" cy="5402302"/>
          </a:xfrm>
        </p:spPr>
        <p:txBody>
          <a:bodyPr>
            <a:normAutofit fontScale="70000" lnSpcReduction="20000"/>
          </a:bodyPr>
          <a:lstStyle/>
          <a:p>
            <a:pPr marL="0" indent="0" algn="just" rtl="0">
              <a:buNone/>
            </a:pPr>
            <a:r>
              <a:rPr lang="en-US" b="1" dirty="0">
                <a:latin typeface="Times New Roman" panose="02020603050405020304" pitchFamily="18" charset="0"/>
                <a:cs typeface="Times New Roman" panose="02020603050405020304" pitchFamily="18" charset="0"/>
              </a:rPr>
              <a:t>Dear Editor:</a:t>
            </a:r>
            <a:endParaRPr lang="en-US" dirty="0">
              <a:latin typeface="Times New Roman" panose="02020603050405020304" pitchFamily="18" charset="0"/>
              <a:cs typeface="Times New Roman" panose="02020603050405020304" pitchFamily="18" charset="0"/>
            </a:endParaRPr>
          </a:p>
          <a:p>
            <a:pPr marL="0" indent="0" algn="just" rtl="0">
              <a:buNone/>
            </a:pPr>
            <a:r>
              <a:rPr lang="en-US" dirty="0">
                <a:latin typeface="Times New Roman" panose="02020603050405020304" pitchFamily="18" charset="0"/>
                <a:cs typeface="Times New Roman" panose="02020603050405020304" pitchFamily="18" charset="0"/>
              </a:rPr>
              <a:t>We are pleased to submit a manuscript entitled " </a:t>
            </a:r>
            <a:r>
              <a:rPr lang="en-US" b="1" dirty="0">
                <a:latin typeface="Times New Roman" panose="02020603050405020304" pitchFamily="18" charset="0"/>
                <a:cs typeface="Times New Roman" panose="02020603050405020304" pitchFamily="18" charset="0"/>
              </a:rPr>
              <a:t>Opium use and the risk of cataract: a hospital-based, group matched, case-control study in Iran" </a:t>
            </a:r>
            <a:r>
              <a:rPr lang="en-US" dirty="0">
                <a:latin typeface="Times New Roman" panose="02020603050405020304" pitchFamily="18" charset="0"/>
                <a:cs typeface="Times New Roman" panose="02020603050405020304" pitchFamily="18" charset="0"/>
              </a:rPr>
              <a:t>for possible publication in </a:t>
            </a:r>
            <a:r>
              <a:rPr lang="en-US" i="1" dirty="0">
                <a:latin typeface="Times New Roman" panose="02020603050405020304" pitchFamily="18" charset="0"/>
                <a:cs typeface="Times New Roman" panose="02020603050405020304" pitchFamily="18" charset="0"/>
              </a:rPr>
              <a:t>Ophthalmic Epidemiology </a:t>
            </a:r>
            <a:r>
              <a:rPr lang="en-US" dirty="0">
                <a:latin typeface="Times New Roman" panose="02020603050405020304" pitchFamily="18" charset="0"/>
                <a:cs typeface="Times New Roman" panose="02020603050405020304" pitchFamily="18" charset="0"/>
              </a:rPr>
              <a:t>as an original article.</a:t>
            </a:r>
          </a:p>
          <a:p>
            <a:pPr marL="0" indent="0" algn="just" rtl="0">
              <a:buNone/>
            </a:pPr>
            <a:r>
              <a:rPr lang="en-US" dirty="0">
                <a:latin typeface="Times New Roman" panose="02020603050405020304" pitchFamily="18" charset="0"/>
                <a:cs typeface="Times New Roman" panose="02020603050405020304" pitchFamily="18" charset="0"/>
              </a:rPr>
              <a:t>In this manuscript, using a hospital-based group-matched case-control study, we evaluated the impact of opium use and the risk of cataract in Iran. Although studies have identified risk factors for cataract, its association with opium use has not been studied. Opium use increases the risk of several diseases, including pancreatic cancer, bladder cancer, and coronary artery disease. </a:t>
            </a:r>
          </a:p>
          <a:p>
            <a:pPr marL="0" indent="0" algn="just" rtl="0">
              <a:buNone/>
            </a:pPr>
            <a:r>
              <a:rPr lang="en-US" dirty="0">
                <a:latin typeface="Times New Roman" panose="02020603050405020304" pitchFamily="18" charset="0"/>
                <a:cs typeface="Times New Roman" panose="02020603050405020304" pitchFamily="18" charset="0"/>
              </a:rPr>
              <a:t>We believe that our findings will be of great interest to the </a:t>
            </a:r>
            <a:r>
              <a:rPr lang="en-US" i="1" dirty="0">
                <a:latin typeface="Times New Roman" panose="02020603050405020304" pitchFamily="18" charset="0"/>
                <a:cs typeface="Times New Roman" panose="02020603050405020304" pitchFamily="18" charset="0"/>
              </a:rPr>
              <a:t>Ophthalmic Epidemiology </a:t>
            </a:r>
            <a:r>
              <a:rPr lang="en-US" dirty="0">
                <a:latin typeface="Times New Roman" panose="02020603050405020304" pitchFamily="18" charset="0"/>
                <a:cs typeface="Times New Roman" panose="02020603050405020304" pitchFamily="18" charset="0"/>
              </a:rPr>
              <a:t>readership, given the interest in the studying the impact of opium use on the cataract. As is customary, this letter will certify that the enclosed manuscript is not being considered for publication by any other journal. We also confirm the manuscript is not available as a preprint. Authors also declare no conflict of interest, real or perceived. This letter will also certify that if the enclosed manuscript be accepted for publication, we turn the entire copyright to it over to </a:t>
            </a:r>
            <a:r>
              <a:rPr lang="en-US" i="1" dirty="0">
                <a:latin typeface="Times New Roman" panose="02020603050405020304" pitchFamily="18" charset="0"/>
                <a:cs typeface="Times New Roman" panose="02020603050405020304" pitchFamily="18" charset="0"/>
              </a:rPr>
              <a:t>Ophthalmic Epidemiology</a:t>
            </a:r>
            <a:r>
              <a:rPr lang="en-US" dirty="0">
                <a:latin typeface="Times New Roman" panose="02020603050405020304" pitchFamily="18" charset="0"/>
                <a:cs typeface="Times New Roman" panose="02020603050405020304" pitchFamily="18" charset="0"/>
              </a:rPr>
              <a:t>. The corresponding authors confirm the full access to all pieces of the project and take the responsibility for the manuscript. We confirm that all authors have approved the manuscript for submission. If there is any other information you require, please do not hesitate to ask.</a:t>
            </a:r>
          </a:p>
          <a:p>
            <a:pPr marL="0" indent="0" algn="just" rtl="0">
              <a:buNone/>
            </a:pPr>
            <a:r>
              <a:rPr lang="en-US" dirty="0">
                <a:latin typeface="Times New Roman" panose="02020603050405020304" pitchFamily="18" charset="0"/>
                <a:cs typeface="Times New Roman" panose="02020603050405020304" pitchFamily="18" charset="0"/>
              </a:rPr>
              <a:t>personal full access to all aspects of the research and writing process, and taking final responsibility for the paper.</a:t>
            </a:r>
          </a:p>
          <a:p>
            <a:pPr marL="0" indent="0" algn="just" rtl="0">
              <a:buNone/>
            </a:pPr>
            <a:r>
              <a:rPr lang="en-US" dirty="0">
                <a:latin typeface="Times New Roman" panose="02020603050405020304" pitchFamily="18" charset="0"/>
                <a:cs typeface="Times New Roman" panose="02020603050405020304" pitchFamily="18" charset="0"/>
              </a:rPr>
              <a:t>Thank you for your consideration.</a:t>
            </a:r>
          </a:p>
        </p:txBody>
      </p:sp>
    </p:spTree>
    <p:extLst>
      <p:ext uri="{BB962C8B-B14F-4D97-AF65-F5344CB8AC3E}">
        <p14:creationId xmlns:p14="http://schemas.microsoft.com/office/powerpoint/2010/main" val="488642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364106"/>
            <a:ext cx="10363200" cy="5055744"/>
          </a:xfrm>
        </p:spPr>
        <p:txBody>
          <a:bodyPr>
            <a:normAutofit/>
          </a:bodyPr>
          <a:lstStyle/>
          <a:p>
            <a:pPr algn="just"/>
            <a:r>
              <a:rPr lang="fa-IR" dirty="0">
                <a:cs typeface="B Zar" panose="00000400000000000000" pitchFamily="2" charset="-78"/>
              </a:rPr>
              <a:t>پس از سابمیت مقاله، ادیتور مجله </a:t>
            </a:r>
            <a:r>
              <a:rPr lang="en-US" sz="2400" dirty="0">
                <a:latin typeface="Times New Roman" panose="02020603050405020304" pitchFamily="18" charset="0"/>
                <a:cs typeface="Times New Roman" panose="02020603050405020304" pitchFamily="18" charset="0"/>
              </a:rPr>
              <a:t>Cover</a:t>
            </a:r>
            <a:r>
              <a:rPr lang="en-US" sz="2400" dirty="0">
                <a:cs typeface="B Zar" panose="00000400000000000000" pitchFamily="2" charset="-78"/>
              </a:rPr>
              <a:t> </a:t>
            </a:r>
            <a:r>
              <a:rPr lang="en-US" sz="2400" dirty="0">
                <a:latin typeface="Times New Roman" panose="02020603050405020304" pitchFamily="18" charset="0"/>
                <a:cs typeface="Times New Roman" panose="02020603050405020304" pitchFamily="18" charset="0"/>
              </a:rPr>
              <a:t>letter</a:t>
            </a:r>
            <a:r>
              <a:rPr lang="fa-IR" sz="2400" dirty="0">
                <a:cs typeface="B Zar" panose="00000400000000000000" pitchFamily="2" charset="-78"/>
              </a:rPr>
              <a:t> </a:t>
            </a:r>
            <a:r>
              <a:rPr lang="fa-IR" dirty="0">
                <a:cs typeface="B Zar" panose="00000400000000000000" pitchFamily="2" charset="-78"/>
              </a:rPr>
              <a:t>، عنوان مقاله و چکیده را بررسی می‌کند و تصمیم می‌گیرد که آیا مقاله برای مجله مناسب است یا خیر. </a:t>
            </a:r>
          </a:p>
          <a:p>
            <a:pPr algn="just"/>
            <a:r>
              <a:rPr lang="fa-IR" dirty="0">
                <a:cs typeface="B Zar" panose="00000400000000000000" pitchFamily="2" charset="-78"/>
              </a:rPr>
              <a:t>درصورتی که ادیتور تشخیص دهد که مقاله با اهداف و حیطه کاری مجله همخوانی دارد مقاله را برای داوری (</a:t>
            </a:r>
            <a:r>
              <a:rPr lang="en-US" dirty="0">
                <a:latin typeface="Times New Roman" panose="02020603050405020304" pitchFamily="18" charset="0"/>
                <a:cs typeface="Times New Roman" panose="02020603050405020304" pitchFamily="18" charset="0"/>
              </a:rPr>
              <a:t>peer review</a:t>
            </a:r>
            <a:r>
              <a:rPr lang="fa-IR" dirty="0">
                <a:cs typeface="B Zar" panose="00000400000000000000" pitchFamily="2" charset="-78"/>
              </a:rPr>
              <a:t>) ارسال می‌کند. </a:t>
            </a:r>
          </a:p>
          <a:p>
            <a:pPr algn="just"/>
            <a:r>
              <a:rPr lang="fa-IR" dirty="0">
                <a:cs typeface="B Zar" panose="00000400000000000000" pitchFamily="2" charset="-78"/>
              </a:rPr>
              <a:t>درصورتی که ادیتور تشخیص دهد که مقاله با اهداف و حیطه کاری مجله همخوانی ندارد ممکن است مقاله مجله جایگزینی را برای سابمیت پیشنهاد دهد یا مقاله را رد کند (</a:t>
            </a:r>
            <a:r>
              <a:rPr lang="en-US" dirty="0">
                <a:latin typeface="Times New Roman" panose="02020603050405020304" pitchFamily="18" charset="0"/>
                <a:cs typeface="Times New Roman" panose="02020603050405020304" pitchFamily="18" charset="0"/>
              </a:rPr>
              <a:t>fast rejection</a:t>
            </a:r>
            <a:r>
              <a:rPr lang="fa-IR" dirty="0">
                <a:cs typeface="B Zar" panose="00000400000000000000" pitchFamily="2" charset="-78"/>
              </a:rPr>
              <a:t>). </a:t>
            </a:r>
          </a:p>
          <a:p>
            <a:pPr algn="just"/>
            <a:endParaRPr lang="en-US" dirty="0">
              <a:cs typeface="B Zar" panose="00000400000000000000" pitchFamily="2" charset="-78"/>
            </a:endParaRPr>
          </a:p>
        </p:txBody>
      </p:sp>
    </p:spTree>
    <p:extLst>
      <p:ext uri="{BB962C8B-B14F-4D97-AF65-F5344CB8AC3E}">
        <p14:creationId xmlns:p14="http://schemas.microsoft.com/office/powerpoint/2010/main" val="2123941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6537A-ACBA-4C38-BC46-55B1430ABB45}"/>
              </a:ext>
            </a:extLst>
          </p:cNvPr>
          <p:cNvSpPr>
            <a:spLocks noGrp="1"/>
          </p:cNvSpPr>
          <p:nvPr>
            <p:ph idx="1"/>
          </p:nvPr>
        </p:nvSpPr>
        <p:spPr>
          <a:xfrm>
            <a:off x="914400" y="1364106"/>
            <a:ext cx="10363200" cy="5055744"/>
          </a:xfrm>
        </p:spPr>
        <p:txBody>
          <a:bodyPr>
            <a:normAutofit/>
          </a:bodyPr>
          <a:lstStyle/>
          <a:p>
            <a:pPr algn="just"/>
            <a:r>
              <a:rPr lang="fa-IR" b="1" dirty="0">
                <a:cs typeface="B Zar" panose="00000400000000000000" pitchFamily="2" charset="-78"/>
              </a:rPr>
              <a:t>بررسی کیفیت اولیه</a:t>
            </a:r>
            <a:r>
              <a:rPr lang="fa-IR" dirty="0">
                <a:cs typeface="B Zar" panose="00000400000000000000" pitchFamily="2" charset="-78"/>
              </a:rPr>
              <a:t>: ادیتور مجله مقاله را از نظر سیاست‌های مجله و موارد کیفیتی مورد ارزیابی و بررسی قرار می‌دهد. این مورد می‌تواند شامل بررسی نویسندگان، تضاد منافع، ملاحظات اخلاقی، سرقت علمی و همخوانی فرمت مقاله با دستورالعمل‌های مجله باشد. </a:t>
            </a:r>
          </a:p>
          <a:p>
            <a:pPr algn="just"/>
            <a:r>
              <a:rPr lang="fa-IR" b="1" dirty="0">
                <a:cs typeface="B Zar" panose="00000400000000000000" pitchFamily="2" charset="-78"/>
              </a:rPr>
              <a:t>ارزیابی توسط هیئت تحریریه</a:t>
            </a:r>
            <a:r>
              <a:rPr lang="fa-IR" dirty="0">
                <a:cs typeface="B Zar" panose="00000400000000000000" pitchFamily="2" charset="-78"/>
              </a:rPr>
              <a:t>: در صورتی که مقاله از نظر کیفیت در مرحله اول مورد پذیرش واقع گردد، یک نفر از اعضای هیئت تحریریه که در حیطه مقاله فعال باشد مقاله را ارزیابی کرده و از یک تا چند نفر (براساس سیاست‌های مجله) برای داوری مقاله دعوت به عمل می‌آورد. </a:t>
            </a:r>
          </a:p>
          <a:p>
            <a:pPr algn="just"/>
            <a:r>
              <a:rPr lang="fa-IR" b="1" dirty="0">
                <a:cs typeface="B Zar" panose="00000400000000000000" pitchFamily="2" charset="-78"/>
              </a:rPr>
              <a:t>داوری مقاله</a:t>
            </a:r>
            <a:r>
              <a:rPr lang="fa-IR" dirty="0">
                <a:cs typeface="B Zar" panose="00000400000000000000" pitchFamily="2" charset="-78"/>
              </a:rPr>
              <a:t>: داوران، مقاله را از جوانب مختلفی مثل روش کار، مباحث اخلاقی، آنالیزهای آماری انجام شده، تفاسیر صورت گرفته و . . . مورد ارزیابی قرار می‌دهند و پاسخ خود را برای هیئت تحریره مجله ارسال می‌کنند.</a:t>
            </a:r>
          </a:p>
          <a:p>
            <a:pPr algn="just"/>
            <a:r>
              <a:rPr lang="fa-IR" b="1" dirty="0">
                <a:cs typeface="B Zar" panose="00000400000000000000" pitchFamily="2" charset="-78"/>
              </a:rPr>
              <a:t>تصمیم‌گیری</a:t>
            </a:r>
            <a:r>
              <a:rPr lang="fa-IR" dirty="0">
                <a:cs typeface="B Zar" panose="00000400000000000000" pitchFamily="2" charset="-78"/>
              </a:rPr>
              <a:t>: هیئت تحریریه مجله براساس پاسخ داوران درمورد مقاله تصمیم‌گیری می‌کنند. </a:t>
            </a:r>
            <a:endParaRPr lang="en-US" dirty="0">
              <a:cs typeface="B Zar" panose="00000400000000000000" pitchFamily="2" charset="-78"/>
            </a:endParaRPr>
          </a:p>
        </p:txBody>
      </p:sp>
    </p:spTree>
    <p:extLst>
      <p:ext uri="{BB962C8B-B14F-4D97-AF65-F5344CB8AC3E}">
        <p14:creationId xmlns:p14="http://schemas.microsoft.com/office/powerpoint/2010/main" val="2401356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3E383-493F-54EB-B3ED-4EDB3D084693}"/>
              </a:ext>
            </a:extLst>
          </p:cNvPr>
          <p:cNvSpPr>
            <a:spLocks noGrp="1"/>
          </p:cNvSpPr>
          <p:nvPr>
            <p:ph idx="1"/>
          </p:nvPr>
        </p:nvSpPr>
        <p:spPr>
          <a:xfrm>
            <a:off x="936259" y="1300556"/>
            <a:ext cx="10319479" cy="5165558"/>
          </a:xfrm>
        </p:spPr>
        <p:txBody>
          <a:bodyPr>
            <a:normAutofit/>
          </a:bodyPr>
          <a:lstStyle/>
          <a:p>
            <a:pPr algn="just"/>
            <a:r>
              <a:rPr lang="fa-IR" dirty="0">
                <a:cs typeface="B Zar" panose="00000400000000000000" pitchFamily="2" charset="-78"/>
              </a:rPr>
              <a:t>داوران طی مدت زمانی که در اختیار آن‌ها قرار داده شده است مقاله را مطالعه کرده و پاسخ خود را درمورد مقاله به ادیتور مجله ارسال خواهند کرد. </a:t>
            </a:r>
          </a:p>
          <a:p>
            <a:pPr algn="just"/>
            <a:endParaRPr lang="fa-IR" dirty="0">
              <a:cs typeface="B Zar" panose="00000400000000000000" pitchFamily="2" charset="-78"/>
            </a:endParaRPr>
          </a:p>
          <a:p>
            <a:pPr algn="just"/>
            <a:r>
              <a:rPr lang="fa-IR" dirty="0">
                <a:cs typeface="B Zar" panose="00000400000000000000" pitchFamily="2" charset="-78"/>
              </a:rPr>
              <a:t>داوران پاسخ خود را در یکی از سه حالت زیر ارسال می‌کنند:</a:t>
            </a:r>
            <a:endParaRPr lang="en-US" dirty="0">
              <a:cs typeface="B Zar" panose="00000400000000000000" pitchFamily="2" charset="-78"/>
            </a:endParaRPr>
          </a:p>
          <a:p>
            <a:pPr algn="just"/>
            <a:endParaRPr lang="fa-IR" dirty="0">
              <a:cs typeface="B Zar" panose="00000400000000000000" pitchFamily="2" charset="-78"/>
            </a:endParaRPr>
          </a:p>
          <a:p>
            <a:pPr algn="just"/>
            <a:r>
              <a:rPr lang="en-US" dirty="0">
                <a:latin typeface="Times New Roman" panose="02020603050405020304" pitchFamily="18" charset="0"/>
                <a:cs typeface="Times New Roman" panose="02020603050405020304" pitchFamily="18" charset="0"/>
              </a:rPr>
              <a:t>Acceptance</a:t>
            </a:r>
            <a:r>
              <a:rPr lang="fa-IR" dirty="0">
                <a:cs typeface="B Zar" panose="00000400000000000000" pitchFamily="2" charset="-78"/>
              </a:rPr>
              <a:t> (به ندرت رخ می‌دهد)</a:t>
            </a:r>
            <a:endParaRPr lang="en-US" dirty="0">
              <a:cs typeface="B Zar" panose="00000400000000000000" pitchFamily="2" charset="-78"/>
            </a:endParaRPr>
          </a:p>
          <a:p>
            <a:pPr algn="just"/>
            <a:endParaRPr lang="fa-IR" dirty="0">
              <a:cs typeface="B Zar" panose="00000400000000000000" pitchFamily="2" charset="-78"/>
            </a:endParaRPr>
          </a:p>
          <a:p>
            <a:pPr algn="just"/>
            <a:r>
              <a:rPr lang="en-US" dirty="0">
                <a:latin typeface="Times New Roman" panose="02020603050405020304" pitchFamily="18" charset="0"/>
                <a:cs typeface="Times New Roman" panose="02020603050405020304" pitchFamily="18" charset="0"/>
              </a:rPr>
              <a:t>Acceptance with minor/major revision</a:t>
            </a:r>
          </a:p>
          <a:p>
            <a:pPr algn="just"/>
            <a:endParaRPr lang="fa-IR" dirty="0">
              <a:cs typeface="B Zar" panose="00000400000000000000" pitchFamily="2" charset="-78"/>
            </a:endParaRPr>
          </a:p>
          <a:p>
            <a:pPr algn="just"/>
            <a:r>
              <a:rPr lang="en-US" dirty="0">
                <a:latin typeface="Times New Roman" panose="02020603050405020304" pitchFamily="18" charset="0"/>
                <a:cs typeface="Times New Roman" panose="02020603050405020304" pitchFamily="18" charset="0"/>
              </a:rPr>
              <a:t>Rejection</a:t>
            </a:r>
          </a:p>
          <a:p>
            <a:pPr algn="just"/>
            <a:endParaRPr lang="en-US" dirty="0">
              <a:cs typeface="B Zar" panose="00000400000000000000" pitchFamily="2" charset="-78"/>
            </a:endParaRPr>
          </a:p>
        </p:txBody>
      </p:sp>
    </p:spTree>
    <p:extLst>
      <p:ext uri="{BB962C8B-B14F-4D97-AF65-F5344CB8AC3E}">
        <p14:creationId xmlns:p14="http://schemas.microsoft.com/office/powerpoint/2010/main" val="325205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3E383-493F-54EB-B3ED-4EDB3D084693}"/>
              </a:ext>
            </a:extLst>
          </p:cNvPr>
          <p:cNvSpPr>
            <a:spLocks noGrp="1"/>
          </p:cNvSpPr>
          <p:nvPr>
            <p:ph idx="1"/>
          </p:nvPr>
        </p:nvSpPr>
        <p:spPr>
          <a:xfrm>
            <a:off x="976453" y="1408356"/>
            <a:ext cx="10319479" cy="5165558"/>
          </a:xfrm>
        </p:spPr>
        <p:txBody>
          <a:bodyPr>
            <a:normAutofit/>
          </a:bodyPr>
          <a:lstStyle/>
          <a:p>
            <a:pPr algn="just"/>
            <a:r>
              <a:rPr lang="fa-IR" dirty="0">
                <a:cs typeface="B Zar" panose="00000400000000000000" pitchFamily="2" charset="-78"/>
              </a:rPr>
              <a:t>ادیتور مجله براساس پاسخ داوران درمورد مقاله تصمیم‌گیری می‌کند. </a:t>
            </a:r>
          </a:p>
          <a:p>
            <a:pPr algn="just"/>
            <a:endParaRPr lang="fa-IR" dirty="0">
              <a:cs typeface="B Zar" panose="00000400000000000000" pitchFamily="2" charset="-78"/>
            </a:endParaRPr>
          </a:p>
          <a:p>
            <a:pPr algn="just"/>
            <a:r>
              <a:rPr lang="en-US" dirty="0">
                <a:latin typeface="Times New Roman" panose="02020603050405020304" pitchFamily="18" charset="0"/>
                <a:cs typeface="Times New Roman" panose="02020603050405020304" pitchFamily="18" charset="0"/>
              </a:rPr>
              <a:t>Acceptance without changes</a:t>
            </a:r>
            <a:r>
              <a:rPr lang="fa-IR" dirty="0">
                <a:cs typeface="B Zar" panose="00000400000000000000" pitchFamily="2" charset="-78"/>
              </a:rPr>
              <a:t> (به ندرت رخ می‌دهد)</a:t>
            </a:r>
          </a:p>
          <a:p>
            <a:pPr algn="just"/>
            <a:r>
              <a:rPr lang="en-US" dirty="0">
                <a:latin typeface="Times New Roman" panose="02020603050405020304" pitchFamily="18" charset="0"/>
                <a:cs typeface="Times New Roman" panose="02020603050405020304" pitchFamily="18" charset="0"/>
              </a:rPr>
              <a:t>Conditional acceptance</a:t>
            </a:r>
            <a:r>
              <a:rPr lang="fa-IR" dirty="0">
                <a:cs typeface="B Zar" panose="00000400000000000000" pitchFamily="2" charset="-78"/>
              </a:rPr>
              <a:t>: در صورتی که ایرادات مطرح شده توسط داوران به شکل مناسبی اصلاح گردد مقاله مورد پذیرش قرار می‌گیرد.</a:t>
            </a:r>
          </a:p>
          <a:p>
            <a:pPr algn="just"/>
            <a:r>
              <a:rPr lang="fa-IR" dirty="0">
                <a:cs typeface="B Zar" panose="00000400000000000000" pitchFamily="2" charset="-78"/>
              </a:rPr>
              <a:t>نویسنده باید به هر یک از نظرات داوران پاسخ دهد و در صورت لزوم مقاله را اصلاح نماید.</a:t>
            </a:r>
          </a:p>
          <a:p>
            <a:pPr algn="just"/>
            <a:r>
              <a:rPr lang="fa-IR" dirty="0">
                <a:cs typeface="B Zar" panose="00000400000000000000" pitchFamily="2" charset="-78"/>
              </a:rPr>
              <a:t>مقاله اصلاح‌شده همراه با پاسخ به داوران برای داوری مجدد نزد آن‌ها ارسال می‌شود. </a:t>
            </a:r>
          </a:p>
          <a:p>
            <a:pPr algn="just"/>
            <a:r>
              <a:rPr lang="en-US" dirty="0">
                <a:latin typeface="Times New Roman" panose="02020603050405020304" pitchFamily="18" charset="0"/>
                <a:cs typeface="Times New Roman" panose="02020603050405020304" pitchFamily="18" charset="0"/>
              </a:rPr>
              <a:t>Rejection</a:t>
            </a:r>
            <a:r>
              <a:rPr lang="fa-IR"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76801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B1B391-4C72-4866-9C58-7F8207879026}"/>
              </a:ext>
            </a:extLst>
          </p:cNvPr>
          <p:cNvSpPr>
            <a:spLocks noGrp="1"/>
          </p:cNvSpPr>
          <p:nvPr>
            <p:ph idx="1"/>
          </p:nvPr>
        </p:nvSpPr>
        <p:spPr/>
        <p:txBody>
          <a:bodyPr/>
          <a:lstStyle/>
          <a:p>
            <a:pPr>
              <a:lnSpc>
                <a:spcPct val="150000"/>
              </a:lnSpc>
            </a:pPr>
            <a:r>
              <a:rPr lang="fa-IR" dirty="0">
                <a:cs typeface="B Zar" panose="00000400000000000000" pitchFamily="2" charset="-78"/>
              </a:rPr>
              <a:t>مراحل انتشار و اصلاحات ویرایشی</a:t>
            </a:r>
          </a:p>
          <a:p>
            <a:pPr>
              <a:lnSpc>
                <a:spcPct val="150000"/>
              </a:lnSpc>
            </a:pPr>
            <a:r>
              <a:rPr lang="fa-IR" dirty="0">
                <a:cs typeface="B Zar" panose="00000400000000000000" pitchFamily="2" charset="-78"/>
              </a:rPr>
              <a:t>مراحل پاسخگویی به نقدهای علمی مرتبط به متن</a:t>
            </a:r>
          </a:p>
          <a:p>
            <a:pPr>
              <a:lnSpc>
                <a:spcPct val="150000"/>
              </a:lnSpc>
            </a:pPr>
            <a:r>
              <a:rPr lang="fa-IR" dirty="0">
                <a:cs typeface="B Zar" panose="00000400000000000000" pitchFamily="2" charset="-78"/>
              </a:rPr>
              <a:t>مراحل پاسخگویی به درخواستهای سایرین از نویسندگان/نویسنده مسئول</a:t>
            </a:r>
          </a:p>
          <a:p>
            <a:pPr>
              <a:lnSpc>
                <a:spcPct val="150000"/>
              </a:lnSpc>
            </a:pPr>
            <a:r>
              <a:rPr lang="fa-IR" dirty="0">
                <a:cs typeface="B Zar" panose="00000400000000000000" pitchFamily="2" charset="-78"/>
              </a:rPr>
              <a:t>پذیرش مسئولیت در خصوص خطاها و اشکالات علمی و یا اخلاقی که بعد از انتشار ممکن است مطرح شود</a:t>
            </a:r>
          </a:p>
          <a:p>
            <a:pPr>
              <a:lnSpc>
                <a:spcPct val="150000"/>
              </a:lnSpc>
            </a:pPr>
            <a:endParaRPr lang="en-US" dirty="0">
              <a:cs typeface="B Zar" panose="00000400000000000000" pitchFamily="2" charset="-78"/>
            </a:endParaRPr>
          </a:p>
        </p:txBody>
      </p:sp>
    </p:spTree>
    <p:extLst>
      <p:ext uri="{BB962C8B-B14F-4D97-AF65-F5344CB8AC3E}">
        <p14:creationId xmlns:p14="http://schemas.microsoft.com/office/powerpoint/2010/main" val="3609680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C5F233-CFCC-4343-98C7-B5F915A51171}"/>
              </a:ext>
            </a:extLst>
          </p:cNvPr>
          <p:cNvGraphicFramePr>
            <a:graphicFrameLocks noGrp="1"/>
          </p:cNvGraphicFramePr>
          <p:nvPr>
            <p:ph idx="1"/>
          </p:nvPr>
        </p:nvGraphicFramePr>
        <p:xfrm>
          <a:off x="255181" y="1432220"/>
          <a:ext cx="11936819" cy="531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2482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173883" y="2025570"/>
            <a:ext cx="6620719" cy="4008518"/>
          </a:xfrm>
        </p:spPr>
        <p:txBody>
          <a:bodyPr>
            <a:normAutofit/>
          </a:bodyPr>
          <a:lstStyle/>
          <a:p>
            <a:pPr algn="just">
              <a:defRPr/>
            </a:pPr>
            <a:r>
              <a:rPr lang="fa-IR" sz="3600" dirty="0">
                <a:latin typeface="Bookman Old Style" pitchFamily="18" charset="0"/>
                <a:cs typeface="B Zar" panose="00000400000000000000" pitchFamily="2" charset="-78"/>
              </a:rPr>
              <a:t>برقراری ارتباط به طور تخصصی با ادیتور که به ارزیابی نقادانه برخی جنبه‌های مجله می‌پردازد، این ارزیابی‌ها می‌تواند به شفاف‌سازی، مطرح کردن برخی ایرادات به مقالاتی که اخیراً منتشر شده می‌پرازد؛ در این نوع مقالات به نویسندگان فرصتی برای پاسخ مقابل داده می‌شود.</a:t>
            </a:r>
          </a:p>
        </p:txBody>
      </p:sp>
      <p:sp>
        <p:nvSpPr>
          <p:cNvPr id="5" name="Slide Number Placeholder 4"/>
          <p:cNvSpPr>
            <a:spLocks noGrp="1"/>
          </p:cNvSpPr>
          <p:nvPr>
            <p:ph type="sldNum" sz="quarter" idx="12"/>
          </p:nvPr>
        </p:nvSpPr>
        <p:spPr/>
        <p:txBody>
          <a:bodyPr/>
          <a:lstStyle/>
          <a:p>
            <a:pPr>
              <a:defRPr/>
            </a:pPr>
            <a:fld id="{ED4FAF6E-BE76-43F2-BB98-94748317CF9B}" type="slidenum">
              <a:rPr lang="en-US"/>
              <a:pPr>
                <a:defRPr/>
              </a:pPr>
              <a:t>16</a:t>
            </a:fld>
            <a:endParaRPr 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5150734" y="2005012"/>
            <a:ext cx="6203066" cy="4351338"/>
          </a:xfrm>
        </p:spPr>
        <p:txBody>
          <a:bodyPr>
            <a:normAutofit/>
          </a:bodyPr>
          <a:lstStyle/>
          <a:p>
            <a:pPr algn="just"/>
            <a:r>
              <a:rPr lang="fa-IR" sz="3600" dirty="0">
                <a:latin typeface="Bookman Old Style" pitchFamily="18" charset="0"/>
                <a:cs typeface="B Zar" panose="00000400000000000000" pitchFamily="2" charset="-78"/>
              </a:rPr>
              <a:t>مستندسازی کنفرانس‌های علمی مرتبط، چکیده مقالات ارائه شده پیش از انتشار در یک مجله علمی یا به شکلی دیگر</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2622151B-ED86-4DAB-B905-A56BF4291DEA}" type="slidenum">
              <a:rPr lang="en-US"/>
              <a:pPr>
                <a:defRPr/>
              </a:pPr>
              <a:t>17</a:t>
            </a:fld>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5602147" y="2187574"/>
            <a:ext cx="5751653" cy="4351338"/>
          </a:xfrm>
        </p:spPr>
        <p:txBody>
          <a:bodyPr/>
          <a:lstStyle/>
          <a:p>
            <a:pPr algn="l" rtl="0"/>
            <a:r>
              <a:rPr lang="en-GB" sz="3300" b="1" dirty="0">
                <a:solidFill>
                  <a:schemeClr val="bg1"/>
                </a:solidFill>
                <a:latin typeface="Bookman Old Style" pitchFamily="18" charset="0"/>
                <a:cs typeface="Times New Roman" pitchFamily="18" charset="0"/>
              </a:rPr>
              <a:t>Manuscript: </a:t>
            </a:r>
            <a:endParaRPr lang="fa-IR" sz="3300" dirty="0">
              <a:solidFill>
                <a:schemeClr val="bg1"/>
              </a:solidFill>
              <a:latin typeface="Bookman Old Style" pitchFamily="18" charset="0"/>
              <a:cs typeface="Times New Roman" pitchFamily="18" charset="0"/>
            </a:endParaRPr>
          </a:p>
          <a:p>
            <a:pPr marL="0" indent="0">
              <a:buNone/>
            </a:pPr>
            <a:r>
              <a:rPr lang="fa-IR" sz="3300" dirty="0">
                <a:solidFill>
                  <a:schemeClr val="bg1"/>
                </a:solidFill>
                <a:latin typeface="Bookman Old Style" pitchFamily="18" charset="0"/>
                <a:cs typeface="B Zar" panose="00000400000000000000" pitchFamily="2" charset="-78"/>
              </a:rPr>
              <a:t>محتوایی که برای ادیتورها ارسال می‌شود</a:t>
            </a:r>
          </a:p>
          <a:p>
            <a:pPr algn="l" rtl="0"/>
            <a:r>
              <a:rPr lang="en-GB" sz="3300" b="1" dirty="0">
                <a:solidFill>
                  <a:schemeClr val="bg1"/>
                </a:solidFill>
                <a:latin typeface="Bookman Old Style" pitchFamily="18" charset="0"/>
                <a:cs typeface="Times New Roman" pitchFamily="18" charset="0"/>
              </a:rPr>
              <a:t>Paper:</a:t>
            </a:r>
            <a:endParaRPr lang="fa-IR" sz="3300" b="1" dirty="0">
              <a:solidFill>
                <a:schemeClr val="bg1"/>
              </a:solidFill>
              <a:latin typeface="Bookman Old Style" pitchFamily="18" charset="0"/>
              <a:cs typeface="Times New Roman" pitchFamily="18" charset="0"/>
            </a:endParaRPr>
          </a:p>
          <a:p>
            <a:pPr marL="0" indent="0">
              <a:buNone/>
            </a:pPr>
            <a:r>
              <a:rPr lang="fa-IR" sz="3300" dirty="0">
                <a:solidFill>
                  <a:schemeClr val="bg1"/>
                </a:solidFill>
                <a:latin typeface="Bookman Old Style" pitchFamily="18" charset="0"/>
                <a:cs typeface="B Zar" panose="00000400000000000000" pitchFamily="2" charset="-78"/>
              </a:rPr>
              <a:t>متنی که در مجله به انتشار می‌رسد</a:t>
            </a:r>
            <a:endParaRPr lang="en-GB" sz="3300" dirty="0">
              <a:solidFill>
                <a:schemeClr val="bg1"/>
              </a:solidFill>
              <a:latin typeface="Bookman Old Style" pitchFamily="18" charset="0"/>
              <a:cs typeface="B Zar" panose="00000400000000000000" pitchFamily="2" charset="-78"/>
            </a:endParaRPr>
          </a:p>
        </p:txBody>
      </p:sp>
      <p:sp>
        <p:nvSpPr>
          <p:cNvPr id="6" name="Slide Number Placeholder 5"/>
          <p:cNvSpPr>
            <a:spLocks noGrp="1"/>
          </p:cNvSpPr>
          <p:nvPr>
            <p:ph type="sldNum" sz="quarter" idx="12"/>
          </p:nvPr>
        </p:nvSpPr>
        <p:spPr/>
        <p:txBody>
          <a:bodyPr/>
          <a:lstStyle/>
          <a:p>
            <a:pPr>
              <a:defRPr/>
            </a:pPr>
            <a:fld id="{635AAE2F-1E16-4BC0-BC30-5EE239116216}" type="slidenum">
              <a:rPr lang="en-US"/>
              <a:pPr>
                <a:defRPr/>
              </a:pPr>
              <a:t>18</a:t>
            </a:fld>
            <a:endParaRPr lang="en-US"/>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55C8AD-398E-5B4A-9033-5B7781B05A3F}"/>
              </a:ext>
            </a:extLst>
          </p:cNvPr>
          <p:cNvSpPr>
            <a:spLocks noGrp="1"/>
          </p:cNvSpPr>
          <p:nvPr>
            <p:ph idx="1"/>
          </p:nvPr>
        </p:nvSpPr>
        <p:spPr>
          <a:xfrm>
            <a:off x="2082800" y="1808691"/>
            <a:ext cx="9778999" cy="4351338"/>
          </a:xfrm>
        </p:spPr>
        <p:txBody>
          <a:bodyPr>
            <a:normAutofit fontScale="92500"/>
          </a:bodyPr>
          <a:lstStyle/>
          <a:p>
            <a:pPr algn="just"/>
            <a:r>
              <a:rPr lang="fa-IR" dirty="0">
                <a:cs typeface="B zar" panose="00000400000000000000" charset="-78"/>
              </a:rPr>
              <a:t>تمرین روزانه!</a:t>
            </a:r>
          </a:p>
          <a:p>
            <a:pPr algn="just"/>
            <a:r>
              <a:rPr lang="fa-IR" dirty="0">
                <a:cs typeface="B zar" panose="00000400000000000000" charset="-78"/>
              </a:rPr>
              <a:t>پذیرش این که قرار نیست در اولین مرتبه موفق شوید.</a:t>
            </a:r>
          </a:p>
          <a:p>
            <a:pPr algn="just"/>
            <a:r>
              <a:rPr lang="fa-IR" dirty="0">
                <a:cs typeface="B zar" panose="00000400000000000000" charset="-78"/>
              </a:rPr>
              <a:t>بپذیرید که نوشتن تنها راه چاره است.</a:t>
            </a:r>
          </a:p>
          <a:p>
            <a:pPr algn="just"/>
            <a:r>
              <a:rPr lang="fa-IR" dirty="0">
                <a:cs typeface="B zar" panose="00000400000000000000" charset="-78"/>
              </a:rPr>
              <a:t>سعی نکنید که مطالب را با ترتیب بنویسید. بلکه هر آنچه که به ذهنتان خطور می‌کند را بنویسید.</a:t>
            </a:r>
          </a:p>
          <a:p>
            <a:pPr algn="just"/>
            <a:r>
              <a:rPr lang="fa-IR" dirty="0">
                <a:cs typeface="B zar" panose="00000400000000000000" charset="-78"/>
              </a:rPr>
              <a:t>نگران گرامر و املای لغات نباشید و فقط به نوشتن ادامه دهید.</a:t>
            </a:r>
            <a:endParaRPr lang="en-US" dirty="0">
              <a:cs typeface="B zar" panose="00000400000000000000" charset="-78"/>
            </a:endParaRPr>
          </a:p>
          <a:p>
            <a:pPr algn="just"/>
            <a:r>
              <a:rPr lang="fa-IR" dirty="0">
                <a:cs typeface="B zar" panose="00000400000000000000" charset="-78"/>
              </a:rPr>
              <a:t>به انگلیسی بنویسید اما اگر نمی‌توانید کلمه مورد نظر خود را بیابید متوقف نشوید و آن را به زبان خود بنویسید.</a:t>
            </a:r>
          </a:p>
          <a:p>
            <a:pPr algn="just"/>
            <a:r>
              <a:rPr lang="fa-IR" dirty="0">
                <a:cs typeface="B zar" panose="00000400000000000000" charset="-78"/>
              </a:rPr>
              <a:t>بعدا هم می‌توانید ایرادات را برطرف کنید، فعلا به نوشتن ادامه دهید.</a:t>
            </a:r>
          </a:p>
          <a:p>
            <a:pPr algn="just"/>
            <a:r>
              <a:rPr lang="fa-IR" dirty="0">
                <a:cs typeface="B zar" panose="00000400000000000000" charset="-78"/>
              </a:rPr>
              <a:t>به نوشتن ادامه دهید.</a:t>
            </a:r>
          </a:p>
        </p:txBody>
      </p:sp>
    </p:spTree>
    <p:extLst>
      <p:ext uri="{BB962C8B-B14F-4D97-AF65-F5344CB8AC3E}">
        <p14:creationId xmlns:p14="http://schemas.microsoft.com/office/powerpoint/2010/main" val="2384724192"/>
      </p:ext>
    </p:extLst>
  </p:cSld>
  <p:clrMapOvr>
    <a:masterClrMapping/>
  </p:clrMapOvr>
  <p:transition advTm="10992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04F8-6439-BD69-281B-A1553D9DCA38}"/>
              </a:ext>
            </a:extLst>
          </p:cNvPr>
          <p:cNvSpPr>
            <a:spLocks noGrp="1"/>
          </p:cNvSpPr>
          <p:nvPr>
            <p:ph type="ctrTitle"/>
          </p:nvPr>
        </p:nvSpPr>
        <p:spPr>
          <a:xfrm>
            <a:off x="890546" y="397565"/>
            <a:ext cx="9777454" cy="2706881"/>
          </a:xfrm>
        </p:spPr>
        <p:txBody>
          <a:bodyPr/>
          <a:lstStyle/>
          <a:p>
            <a:pPr rtl="1"/>
            <a:r>
              <a:rPr lang="fa-IR" dirty="0">
                <a:cs typeface="B Zar" panose="00000400000000000000" pitchFamily="2" charset="-78"/>
              </a:rPr>
              <a:t>اصول نگارش علمی</a:t>
            </a:r>
            <a:br>
              <a:rPr lang="en-US" dirty="0">
                <a:cs typeface="B Zar" panose="00000400000000000000" pitchFamily="2" charset="-78"/>
              </a:rPr>
            </a:br>
            <a:br>
              <a:rPr lang="en-US" dirty="0"/>
            </a:br>
            <a:r>
              <a:rPr lang="en-US" dirty="0"/>
              <a:t> </a:t>
            </a:r>
            <a:r>
              <a:rPr lang="en-US" b="1" dirty="0">
                <a:solidFill>
                  <a:srgbClr val="FF0000"/>
                </a:solidFill>
              </a:rPr>
              <a:t>(Scientific Writing)</a:t>
            </a:r>
          </a:p>
        </p:txBody>
      </p:sp>
      <p:sp>
        <p:nvSpPr>
          <p:cNvPr id="3" name="Subtitle 2">
            <a:extLst>
              <a:ext uri="{FF2B5EF4-FFF2-40B4-BE49-F238E27FC236}">
                <a16:creationId xmlns:a16="http://schemas.microsoft.com/office/drawing/2014/main" id="{F0A17462-6D1B-965A-7A0F-A8B99B5D9D88}"/>
              </a:ext>
            </a:extLst>
          </p:cNvPr>
          <p:cNvSpPr>
            <a:spLocks noGrp="1"/>
          </p:cNvSpPr>
          <p:nvPr>
            <p:ph type="subTitle" idx="1"/>
          </p:nvPr>
        </p:nvSpPr>
        <p:spPr>
          <a:xfrm>
            <a:off x="1160890" y="3602038"/>
            <a:ext cx="9507110" cy="1655762"/>
          </a:xfrm>
        </p:spPr>
        <p:txBody>
          <a:bodyPr/>
          <a:lstStyle/>
          <a:p>
            <a:pPr algn="l" rtl="0">
              <a:lnSpc>
                <a:spcPts val="1800"/>
              </a:lnSpc>
            </a:pPr>
            <a:r>
              <a:rPr lang="en-US" sz="1800" b="0" i="0" dirty="0">
                <a:solidFill>
                  <a:srgbClr val="444444"/>
                </a:solidFill>
                <a:effectLst/>
                <a:latin typeface="Verdana" panose="020B0604030504040204" pitchFamily="34" charset="0"/>
              </a:rPr>
              <a:t>Ahmad Naghibzadeh-Tahami, </a:t>
            </a:r>
            <a:r>
              <a:rPr lang="en-US" sz="1800" b="0" i="0" dirty="0" err="1">
                <a:solidFill>
                  <a:srgbClr val="444444"/>
                </a:solidFill>
                <a:effectLst/>
                <a:latin typeface="Verdana" panose="020B0604030504040204" pitchFamily="34" charset="0"/>
              </a:rPr>
              <a:t>Msc</a:t>
            </a:r>
            <a:r>
              <a:rPr lang="en-US" sz="1800" b="0" i="0" dirty="0">
                <a:solidFill>
                  <a:srgbClr val="444444"/>
                </a:solidFill>
                <a:effectLst/>
                <a:latin typeface="Verdana" panose="020B0604030504040204" pitchFamily="34" charset="0"/>
              </a:rPr>
              <a:t>, Ph.D.</a:t>
            </a:r>
            <a:endParaRPr lang="en-US" b="0" i="0" dirty="0">
              <a:solidFill>
                <a:srgbClr val="222222"/>
              </a:solidFill>
              <a:effectLst/>
              <a:latin typeface="Arial" panose="020B0604020202020204" pitchFamily="34" charset="0"/>
            </a:endParaRPr>
          </a:p>
          <a:p>
            <a:pPr algn="l" rtl="0">
              <a:lnSpc>
                <a:spcPts val="1200"/>
              </a:lnSpc>
            </a:pPr>
            <a:r>
              <a:rPr lang="en-US" sz="1800" b="0" i="0" dirty="0">
                <a:solidFill>
                  <a:srgbClr val="444444"/>
                </a:solidFill>
                <a:effectLst/>
                <a:latin typeface="Verdana" panose="020B0604030504040204" pitchFamily="34" charset="0"/>
              </a:rPr>
              <a:t>Assistant Professor of Epidemiology</a:t>
            </a:r>
            <a:endParaRPr lang="en-US"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2024937766"/>
      </p:ext>
    </p:extLst>
  </p:cSld>
  <p:clrMapOvr>
    <a:masterClrMapping/>
  </p:clrMapOvr>
  <p:transition advTm="109920"/>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E143D-30FF-888B-584C-1771207A4DA7}"/>
              </a:ext>
            </a:extLst>
          </p:cNvPr>
          <p:cNvSpPr>
            <a:spLocks noGrp="1"/>
          </p:cNvSpPr>
          <p:nvPr>
            <p:ph idx="1"/>
          </p:nvPr>
        </p:nvSpPr>
        <p:spPr>
          <a:xfrm>
            <a:off x="1879600" y="1825625"/>
            <a:ext cx="9474200" cy="4351338"/>
          </a:xfrm>
        </p:spPr>
        <p:txBody>
          <a:bodyPr/>
          <a:lstStyle/>
          <a:p>
            <a:pPr algn="just"/>
            <a:r>
              <a:rPr lang="fa-IR" dirty="0">
                <a:cs typeface="B zar" panose="00000400000000000000" charset="-78"/>
              </a:rPr>
              <a:t>داور کارهای خود باشیم.</a:t>
            </a:r>
          </a:p>
          <a:p>
            <a:pPr algn="just"/>
            <a:r>
              <a:rPr lang="fa-IR" dirty="0">
                <a:cs typeface="B zar" panose="00000400000000000000" charset="-78"/>
              </a:rPr>
              <a:t>برای داوری مقالات دیگران داوطلب شویم.</a:t>
            </a:r>
          </a:p>
          <a:p>
            <a:pPr algn="just"/>
            <a:r>
              <a:rPr lang="fa-IR" dirty="0">
                <a:cs typeface="B zar" panose="00000400000000000000" charset="-78"/>
              </a:rPr>
              <a:t>متون دیگران را بخوانیم و از سبک نگارش آن‌ها یاد بگیریم.</a:t>
            </a:r>
          </a:p>
          <a:p>
            <a:pPr algn="just"/>
            <a:r>
              <a:rPr lang="fa-IR" dirty="0">
                <a:cs typeface="B zar" panose="00000400000000000000" charset="-78"/>
              </a:rPr>
              <a:t>نوشتن را در طول تحقیق انجام دهیم نه در انتهای کار.</a:t>
            </a:r>
          </a:p>
          <a:p>
            <a:pPr algn="just"/>
            <a:r>
              <a:rPr lang="fa-IR" dirty="0">
                <a:cs typeface="B zar" panose="00000400000000000000" charset="-78"/>
              </a:rPr>
              <a:t>بعد از نوشتن متن تا ارسال چند روز فاصله بی‌اندازیم. </a:t>
            </a:r>
          </a:p>
          <a:p>
            <a:pPr algn="just"/>
            <a:r>
              <a:rPr lang="fa-IR" dirty="0">
                <a:cs typeface="B zar" panose="00000400000000000000" charset="-78"/>
              </a:rPr>
              <a:t>منتظر نقدهای تند باشیم.</a:t>
            </a:r>
            <a:endParaRPr lang="en-US" dirty="0">
              <a:cs typeface="B zar" panose="00000400000000000000" charset="-78"/>
            </a:endParaRPr>
          </a:p>
          <a:p>
            <a:pPr algn="just"/>
            <a:endParaRPr lang="en-US" dirty="0">
              <a:cs typeface="B zar" panose="00000400000000000000" charset="-78"/>
            </a:endParaRPr>
          </a:p>
        </p:txBody>
      </p:sp>
    </p:spTree>
    <p:extLst>
      <p:ext uri="{BB962C8B-B14F-4D97-AF65-F5344CB8AC3E}">
        <p14:creationId xmlns:p14="http://schemas.microsoft.com/office/powerpoint/2010/main" val="855957424"/>
      </p:ext>
    </p:extLst>
  </p:cSld>
  <p:clrMapOvr>
    <a:masterClrMapping/>
  </p:clrMapOvr>
  <p:transition advTm="109920"/>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FB0C62-C3A2-BB7E-3CC7-E3A5D2AAD9D4}"/>
              </a:ext>
            </a:extLst>
          </p:cNvPr>
          <p:cNvSpPr>
            <a:spLocks noGrp="1"/>
          </p:cNvSpPr>
          <p:nvPr>
            <p:ph idx="1"/>
          </p:nvPr>
        </p:nvSpPr>
        <p:spPr>
          <a:xfrm>
            <a:off x="5162550" y="1882775"/>
            <a:ext cx="6286500" cy="4351338"/>
          </a:xfrm>
        </p:spPr>
        <p:txBody>
          <a:bodyPr/>
          <a:lstStyle/>
          <a:p>
            <a:r>
              <a:rPr lang="fa-IR" dirty="0">
                <a:cs typeface="B zar" panose="00000400000000000000" charset="-78"/>
              </a:rPr>
              <a:t>یاد بگیرید که رد شدن مقاله به معنای پایان دنیا نیست.</a:t>
            </a:r>
          </a:p>
          <a:p>
            <a:r>
              <a:rPr lang="fa-IR" dirty="0">
                <a:cs typeface="B zar" panose="00000400000000000000" charset="-78"/>
              </a:rPr>
              <a:t>نوشتن مقاله را از همان روزی که ایده سوال به ذهنتان می‌رسد شروع کنید.</a:t>
            </a:r>
          </a:p>
          <a:p>
            <a:r>
              <a:rPr lang="fa-IR" dirty="0">
                <a:cs typeface="B zar" panose="00000400000000000000" charset="-78"/>
              </a:rPr>
              <a:t>پیش از بقیه خودتان کار خود را داوری کنید.</a:t>
            </a:r>
          </a:p>
          <a:p>
            <a:r>
              <a:rPr lang="fa-IR" dirty="0">
                <a:cs typeface="B zar" panose="00000400000000000000" charset="-78"/>
              </a:rPr>
              <a:t>از همان ابتدا مجله مدنظر خود را برای انتشار مشخص کنید.</a:t>
            </a:r>
          </a:p>
          <a:p>
            <a:r>
              <a:rPr lang="fa-IR" dirty="0">
                <a:cs typeface="B zar" panose="00000400000000000000" charset="-78"/>
              </a:rPr>
              <a:t>کیفیت همه چیز است!</a:t>
            </a:r>
            <a:endParaRPr lang="en-US" dirty="0">
              <a:cs typeface="B zar" panose="00000400000000000000" charset="-78"/>
            </a:endParaRPr>
          </a:p>
        </p:txBody>
      </p:sp>
    </p:spTree>
    <p:extLst>
      <p:ext uri="{BB962C8B-B14F-4D97-AF65-F5344CB8AC3E}">
        <p14:creationId xmlns:p14="http://schemas.microsoft.com/office/powerpoint/2010/main" val="3450667447"/>
      </p:ext>
    </p:extLst>
  </p:cSld>
  <p:clrMapOvr>
    <a:masterClrMapping/>
  </p:clrMapOvr>
  <p:transition advTm="109920"/>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A8354-7042-1443-21B4-3327416FBF5C}"/>
              </a:ext>
            </a:extLst>
          </p:cNvPr>
          <p:cNvSpPr>
            <a:spLocks noGrp="1"/>
          </p:cNvSpPr>
          <p:nvPr>
            <p:ph idx="1"/>
          </p:nvPr>
        </p:nvSpPr>
        <p:spPr>
          <a:xfrm>
            <a:off x="5238750" y="2263775"/>
            <a:ext cx="6134100" cy="4351338"/>
          </a:xfrm>
        </p:spPr>
        <p:txBody>
          <a:bodyPr/>
          <a:lstStyle/>
          <a:p>
            <a:pPr marL="0" indent="0" algn="just">
              <a:buNone/>
            </a:pPr>
            <a:r>
              <a:rPr lang="fa-IR" dirty="0">
                <a:cs typeface="B zar" panose="00000400000000000000" charset="-78"/>
              </a:rPr>
              <a:t>کمتر از 25 درصد از مقالات سابمیت شده در مجلات معتبر پذیرفته می‌شوند، چرا؟</a:t>
            </a:r>
          </a:p>
          <a:p>
            <a:pPr algn="just"/>
            <a:r>
              <a:rPr lang="fa-IR" dirty="0">
                <a:cs typeface="B zar" panose="00000400000000000000" charset="-78"/>
              </a:rPr>
              <a:t>روش‌های آماری نامناسب یا ناکامل</a:t>
            </a:r>
          </a:p>
          <a:p>
            <a:pPr algn="just"/>
            <a:r>
              <a:rPr lang="fa-IR" dirty="0">
                <a:cs typeface="B zar" panose="00000400000000000000" charset="-78"/>
              </a:rPr>
              <a:t>بیش‌تفسیری نتایج</a:t>
            </a:r>
          </a:p>
          <a:p>
            <a:pPr algn="just"/>
            <a:r>
              <a:rPr lang="fa-IR" dirty="0">
                <a:cs typeface="B zar" panose="00000400000000000000" charset="-78"/>
              </a:rPr>
              <a:t>حجم نمونه کم یا دارای تورش</a:t>
            </a:r>
          </a:p>
          <a:p>
            <a:pPr algn="just"/>
            <a:r>
              <a:rPr lang="fa-IR" dirty="0">
                <a:cs typeface="B zar" panose="00000400000000000000" charset="-78"/>
              </a:rPr>
              <a:t>سخت بودن درک مطلب</a:t>
            </a:r>
          </a:p>
          <a:p>
            <a:pPr marL="0" indent="0" algn="just">
              <a:buNone/>
            </a:pPr>
            <a:endParaRPr lang="en-US" dirty="0">
              <a:cs typeface="B zar" panose="00000400000000000000" charset="-78"/>
            </a:endParaRPr>
          </a:p>
        </p:txBody>
      </p:sp>
    </p:spTree>
    <p:extLst>
      <p:ext uri="{BB962C8B-B14F-4D97-AF65-F5344CB8AC3E}">
        <p14:creationId xmlns:p14="http://schemas.microsoft.com/office/powerpoint/2010/main" val="3227778585"/>
      </p:ext>
    </p:extLst>
  </p:cSld>
  <p:clrMapOvr>
    <a:masterClrMapping/>
  </p:clrMapOvr>
  <p:transition advTm="109920"/>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A8354-7042-1443-21B4-3327416FBF5C}"/>
              </a:ext>
            </a:extLst>
          </p:cNvPr>
          <p:cNvSpPr>
            <a:spLocks noGrp="1"/>
          </p:cNvSpPr>
          <p:nvPr>
            <p:ph idx="1"/>
          </p:nvPr>
        </p:nvSpPr>
        <p:spPr>
          <a:xfrm>
            <a:off x="5238750" y="2263775"/>
            <a:ext cx="6134100" cy="4351338"/>
          </a:xfrm>
        </p:spPr>
        <p:txBody>
          <a:bodyPr/>
          <a:lstStyle/>
          <a:p>
            <a:pPr algn="just"/>
            <a:r>
              <a:rPr lang="fa-IR" dirty="0">
                <a:cs typeface="B zar" panose="00000400000000000000" charset="-78"/>
              </a:rPr>
              <a:t>ناقص بودن، دقیق نبودن و قدیمی بودن مرور منابع</a:t>
            </a:r>
          </a:p>
          <a:p>
            <a:pPr algn="just"/>
            <a:r>
              <a:rPr lang="fa-IR" dirty="0">
                <a:cs typeface="B zar" panose="00000400000000000000" charset="-78"/>
              </a:rPr>
              <a:t>عدم تبیین دقیق نیاز به موضوع مورد بحث</a:t>
            </a:r>
          </a:p>
          <a:p>
            <a:pPr algn="just"/>
            <a:r>
              <a:rPr lang="fa-IR" dirty="0">
                <a:cs typeface="B zar" panose="00000400000000000000" charset="-78"/>
              </a:rPr>
              <a:t>دقیق نبودن یا عدم همبستگی بین داده‌های گزارش شده</a:t>
            </a:r>
          </a:p>
          <a:p>
            <a:pPr algn="just"/>
            <a:r>
              <a:rPr lang="fa-IR" dirty="0">
                <a:cs typeface="B zar" panose="00000400000000000000" charset="-78"/>
              </a:rPr>
              <a:t>ناکافی بودن داده‌های گزارش شده</a:t>
            </a:r>
          </a:p>
          <a:p>
            <a:pPr algn="just"/>
            <a:r>
              <a:rPr lang="fa-IR" dirty="0">
                <a:cs typeface="B zar" panose="00000400000000000000" charset="-78"/>
              </a:rPr>
              <a:t>ناقص بودن جداول و نمودارها</a:t>
            </a:r>
          </a:p>
        </p:txBody>
      </p:sp>
    </p:spTree>
    <p:extLst>
      <p:ext uri="{BB962C8B-B14F-4D97-AF65-F5344CB8AC3E}">
        <p14:creationId xmlns:p14="http://schemas.microsoft.com/office/powerpoint/2010/main" val="3654810157"/>
      </p:ext>
    </p:extLst>
  </p:cSld>
  <p:clrMapOvr>
    <a:masterClrMapping/>
  </p:clrMapOvr>
  <p:transition advTm="109920"/>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F596BA-060B-AF79-7B65-899BC68FFED1}"/>
              </a:ext>
            </a:extLst>
          </p:cNvPr>
          <p:cNvSpPr>
            <a:spLocks noGrp="1"/>
          </p:cNvSpPr>
          <p:nvPr>
            <p:ph idx="1"/>
          </p:nvPr>
        </p:nvSpPr>
        <p:spPr>
          <a:xfrm>
            <a:off x="2336800" y="1825625"/>
            <a:ext cx="9017000" cy="4351338"/>
          </a:xfrm>
        </p:spPr>
        <p:txBody>
          <a:bodyPr>
            <a:normAutofit/>
          </a:bodyPr>
          <a:lstStyle/>
          <a:p>
            <a:pPr algn="just"/>
            <a:r>
              <a:rPr lang="fa-IR" sz="3600" b="1" dirty="0">
                <a:cs typeface="B zar" panose="00000400000000000000" charset="-78"/>
              </a:rPr>
              <a:t>آیا مقاله جدید است؟ </a:t>
            </a:r>
            <a:r>
              <a:rPr lang="fa-IR" dirty="0">
                <a:cs typeface="B zar" panose="00000400000000000000" charset="-78"/>
              </a:rPr>
              <a:t>آیا مقاله شکاف موجود در دانش را پر می‌کند؟</a:t>
            </a:r>
          </a:p>
          <a:p>
            <a:pPr algn="just"/>
            <a:endParaRPr lang="en-US" sz="3600" b="1" dirty="0">
              <a:cs typeface="B zar" panose="00000400000000000000" charset="-78"/>
            </a:endParaRPr>
          </a:p>
          <a:p>
            <a:pPr algn="just"/>
            <a:r>
              <a:rPr lang="fa-IR" sz="3600" b="1" dirty="0">
                <a:cs typeface="B zar" panose="00000400000000000000" charset="-78"/>
              </a:rPr>
              <a:t>آیا مقاله کاربردی است؟ </a:t>
            </a:r>
            <a:r>
              <a:rPr lang="fa-IR" dirty="0">
                <a:cs typeface="B zar" panose="00000400000000000000" charset="-78"/>
              </a:rPr>
              <a:t>آیا یافته‌ها شکاف موجود را به شکل متناسبی پر می‌کند؟ </a:t>
            </a:r>
            <a:endParaRPr lang="fa-IR" sz="3600" dirty="0">
              <a:cs typeface="B zar" panose="00000400000000000000" charset="-78"/>
            </a:endParaRPr>
          </a:p>
          <a:p>
            <a:pPr algn="just"/>
            <a:endParaRPr lang="en-US" sz="3600" b="1" dirty="0">
              <a:cs typeface="B zar" panose="00000400000000000000" charset="-78"/>
            </a:endParaRPr>
          </a:p>
          <a:p>
            <a:pPr algn="just"/>
            <a:r>
              <a:rPr lang="fa-IR" sz="3600" b="1" dirty="0">
                <a:cs typeface="B zar" panose="00000400000000000000" charset="-78"/>
              </a:rPr>
              <a:t>آیا یافته‌ها صحت دارند؟ </a:t>
            </a:r>
            <a:r>
              <a:rPr lang="fa-IR" dirty="0">
                <a:cs typeface="B zar" panose="00000400000000000000" charset="-78"/>
              </a:rPr>
              <a:t>آیا از روش‌های قوی و سیستماتیک برای روش کار و تجزیه و تحلیل داده‌ها استفاده کرده‌اید؟</a:t>
            </a:r>
            <a:endParaRPr lang="en-US" sz="3600" dirty="0">
              <a:cs typeface="B zar" panose="00000400000000000000" charset="-78"/>
            </a:endParaRPr>
          </a:p>
        </p:txBody>
      </p:sp>
    </p:spTree>
    <p:extLst>
      <p:ext uri="{BB962C8B-B14F-4D97-AF65-F5344CB8AC3E}">
        <p14:creationId xmlns:p14="http://schemas.microsoft.com/office/powerpoint/2010/main" val="1918669738"/>
      </p:ext>
    </p:extLst>
  </p:cSld>
  <p:clrMapOvr>
    <a:masterClrMapping/>
  </p:clrMapOvr>
  <p:transition advTm="109920"/>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4545" y="2320148"/>
            <a:ext cx="5590572" cy="4351338"/>
          </a:xfrm>
        </p:spPr>
        <p:txBody>
          <a:bodyPr/>
          <a:lstStyle/>
          <a:p>
            <a:r>
              <a:rPr lang="fa-IR" dirty="0">
                <a:cs typeface="B Zar" panose="00000400000000000000" pitchFamily="2" charset="-78"/>
              </a:rPr>
              <a:t>جمله موضوع اصلی (</a:t>
            </a:r>
            <a:r>
              <a:rPr lang="en-US" dirty="0">
                <a:latin typeface="Times New Roman" panose="02020603050405020304" pitchFamily="18" charset="0"/>
                <a:cs typeface="Times New Roman" panose="02020603050405020304" pitchFamily="18" charset="0"/>
              </a:rPr>
              <a:t>Topic sentence</a:t>
            </a:r>
            <a:r>
              <a:rPr lang="fa-IR" dirty="0">
                <a:cs typeface="B Zar" panose="00000400000000000000" pitchFamily="2" charset="-78"/>
              </a:rPr>
              <a:t>)</a:t>
            </a:r>
            <a:endParaRPr lang="en-US" dirty="0">
              <a:cs typeface="B Zar" panose="00000400000000000000" pitchFamily="2" charset="-78"/>
            </a:endParaRPr>
          </a:p>
          <a:p>
            <a:endParaRPr lang="en-US" dirty="0">
              <a:cs typeface="B Zar" panose="00000400000000000000" pitchFamily="2" charset="-78"/>
            </a:endParaRPr>
          </a:p>
          <a:p>
            <a:r>
              <a:rPr lang="fa-IR" dirty="0">
                <a:cs typeface="B Zar" panose="00000400000000000000" pitchFamily="2" charset="-78"/>
              </a:rPr>
              <a:t>جملات حمایتی (</a:t>
            </a:r>
            <a:r>
              <a:rPr lang="en-US" dirty="0">
                <a:latin typeface="Times New Roman" panose="02020603050405020304" pitchFamily="18" charset="0"/>
                <a:cs typeface="Times New Roman" panose="02020603050405020304" pitchFamily="18" charset="0"/>
              </a:rPr>
              <a:t>Supportive sentences</a:t>
            </a:r>
            <a:r>
              <a:rPr lang="fa-IR" dirty="0">
                <a:cs typeface="B Zar" panose="00000400000000000000" pitchFamily="2" charset="-78"/>
              </a:rPr>
              <a:t>)</a:t>
            </a:r>
            <a:endParaRPr lang="en-US" dirty="0">
              <a:cs typeface="B Zar" panose="00000400000000000000" pitchFamily="2" charset="-78"/>
            </a:endParaRPr>
          </a:p>
          <a:p>
            <a:endParaRPr lang="fa-IR" dirty="0">
              <a:cs typeface="B Zar" panose="00000400000000000000" pitchFamily="2" charset="-78"/>
            </a:endParaRPr>
          </a:p>
          <a:p>
            <a:r>
              <a:rPr lang="fa-IR" dirty="0">
                <a:cs typeface="B Zar" panose="00000400000000000000" pitchFamily="2" charset="-78"/>
              </a:rPr>
              <a:t>جمله انتقالی (</a:t>
            </a:r>
            <a:r>
              <a:rPr lang="en-US" dirty="0">
                <a:latin typeface="Times New Roman" panose="02020603050405020304" pitchFamily="18" charset="0"/>
                <a:cs typeface="Times New Roman" panose="02020603050405020304" pitchFamily="18" charset="0"/>
              </a:rPr>
              <a:t>Transition sentence</a:t>
            </a:r>
            <a:r>
              <a:rPr lang="fa-IR" dirty="0">
                <a:cs typeface="B Zar" panose="00000400000000000000" pitchFamily="2" charset="-78"/>
              </a:rPr>
              <a:t>)</a:t>
            </a:r>
            <a:endParaRPr lang="en-US" dirty="0">
              <a:cs typeface="B Zar" panose="00000400000000000000" pitchFamily="2" charset="-78"/>
            </a:endParaRPr>
          </a:p>
        </p:txBody>
      </p:sp>
    </p:spTree>
    <p:extLst>
      <p:ext uri="{BB962C8B-B14F-4D97-AF65-F5344CB8AC3E}">
        <p14:creationId xmlns:p14="http://schemas.microsoft.com/office/powerpoint/2010/main" val="413659682"/>
      </p:ext>
    </p:extLst>
  </p:cSld>
  <p:clrMapOvr>
    <a:masterClrMapping/>
  </p:clrMapOvr>
  <p:transition advTm="109920"/>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230709"/>
            <a:ext cx="10008893" cy="4864542"/>
          </a:xfrm>
        </p:spPr>
        <p:txBody>
          <a:bodyPr>
            <a:normAutofit/>
          </a:bodyPr>
          <a:lstStyle/>
          <a:p>
            <a:pPr algn="just"/>
            <a:r>
              <a:rPr lang="fa-IR" dirty="0">
                <a:cs typeface="B Zar" panose="00000400000000000000" pitchFamily="2" charset="-78"/>
              </a:rPr>
              <a:t>این جمله موضوع اصلی پاراگراف را بیان می‌کند. </a:t>
            </a:r>
          </a:p>
          <a:p>
            <a:pPr algn="just"/>
            <a:r>
              <a:rPr lang="fa-IR" dirty="0">
                <a:cs typeface="B Zar" panose="00000400000000000000" pitchFamily="2" charset="-78"/>
              </a:rPr>
              <a:t>کل موضوع پاراگراف باید حول این جمله باشد.</a:t>
            </a:r>
          </a:p>
          <a:p>
            <a:pPr algn="just"/>
            <a:r>
              <a:rPr lang="fa-IR" dirty="0">
                <a:cs typeface="B Zar" panose="00000400000000000000" pitchFamily="2" charset="-78"/>
              </a:rPr>
              <a:t>این جمله سرنخ‌هایی درمورد کلیات پاراگراف به خواننده می‌دهد و ذهن را برای محتوای ارائه شده در ادامه آماده می‌کند.</a:t>
            </a:r>
          </a:p>
          <a:p>
            <a:pPr algn="just"/>
            <a:r>
              <a:rPr lang="fa-IR" dirty="0">
                <a:cs typeface="B Zar" panose="00000400000000000000" pitchFamily="2" charset="-78"/>
              </a:rPr>
              <a:t>این جمله معمولا اولین جمله پاراگراف است.</a:t>
            </a:r>
          </a:p>
          <a:p>
            <a:pPr algn="just"/>
            <a:endParaRPr lang="en-US" dirty="0">
              <a:cs typeface="B Zar" panose="00000400000000000000" pitchFamily="2" charset="-78"/>
            </a:endParaRPr>
          </a:p>
          <a:p>
            <a:pPr algn="just"/>
            <a:r>
              <a:rPr lang="fa-IR" dirty="0">
                <a:solidFill>
                  <a:schemeClr val="tx2"/>
                </a:solidFill>
                <a:cs typeface="B Zar" panose="00000400000000000000" pitchFamily="2" charset="-78"/>
              </a:rPr>
              <a:t>جمله اول باید جذاب باشد.</a:t>
            </a:r>
            <a:endParaRPr lang="en-US" dirty="0">
              <a:cs typeface="B Zar" panose="00000400000000000000" pitchFamily="2" charset="-78"/>
            </a:endParaRPr>
          </a:p>
          <a:p>
            <a:pPr algn="just"/>
            <a:r>
              <a:rPr lang="fa-IR" dirty="0">
                <a:solidFill>
                  <a:schemeClr val="tx2"/>
                </a:solidFill>
                <a:cs typeface="B Zar" panose="00000400000000000000" pitchFamily="2" charset="-78"/>
              </a:rPr>
              <a:t>خوانندگان معمولا اولین جمله یک پاراگراف را می‌خوانند و اگر برایشان جذاب باشد آن را ادامه می‌دهند؛ در غیر اینصورت آن را نیمه‌خوانده رها می‌کنند. </a:t>
            </a:r>
          </a:p>
        </p:txBody>
      </p:sp>
    </p:spTree>
    <p:extLst>
      <p:ext uri="{BB962C8B-B14F-4D97-AF65-F5344CB8AC3E}">
        <p14:creationId xmlns:p14="http://schemas.microsoft.com/office/powerpoint/2010/main" val="2979498662"/>
      </p:ext>
    </p:extLst>
  </p:cSld>
  <p:clrMapOvr>
    <a:masterClrMapping/>
  </p:clrMapOvr>
  <p:transition advTm="109920"/>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8933" y="1825625"/>
            <a:ext cx="8034867" cy="4351338"/>
          </a:xfrm>
        </p:spPr>
        <p:txBody>
          <a:bodyPr/>
          <a:lstStyle/>
          <a:p>
            <a:pPr algn="just"/>
            <a:r>
              <a:rPr lang="fa-IR" dirty="0">
                <a:cs typeface="B Zar" panose="00000400000000000000" pitchFamily="2" charset="-78"/>
              </a:rPr>
              <a:t>بخش اصلی پاراگراف را تشکیل می‌دهد.</a:t>
            </a:r>
          </a:p>
          <a:p>
            <a:pPr algn="just"/>
            <a:r>
              <a:rPr lang="fa-IR" dirty="0">
                <a:cs typeface="B Zar" panose="00000400000000000000" pitchFamily="2" charset="-78"/>
              </a:rPr>
              <a:t>این جملات برای ارائه توضیحات بیشتر و حمایت از جمله </a:t>
            </a:r>
            <a:r>
              <a:rPr lang="en-US" sz="2400" dirty="0">
                <a:latin typeface="Times New Roman" panose="02020603050405020304" pitchFamily="18" charset="0"/>
                <a:cs typeface="Times New Roman" panose="02020603050405020304" pitchFamily="18" charset="0"/>
              </a:rPr>
              <a:t>Topic</a:t>
            </a:r>
            <a:r>
              <a:rPr lang="fa-IR" sz="2400" dirty="0">
                <a:cs typeface="B Zar" panose="00000400000000000000" pitchFamily="2" charset="-78"/>
              </a:rPr>
              <a:t> </a:t>
            </a:r>
            <a:r>
              <a:rPr lang="fa-IR" dirty="0">
                <a:cs typeface="B Zar" panose="00000400000000000000" pitchFamily="2" charset="-78"/>
              </a:rPr>
              <a:t>ارائه می‌شود. </a:t>
            </a:r>
          </a:p>
          <a:p>
            <a:pPr algn="just"/>
            <a:r>
              <a:rPr lang="fa-IR" dirty="0">
                <a:cs typeface="B Zar" panose="00000400000000000000" pitchFamily="2" charset="-78"/>
              </a:rPr>
              <a:t>در این بخش باید اطلاعات در قالب آمار و ارقام، مثال‌ها و ... ارائه گردد. </a:t>
            </a:r>
          </a:p>
          <a:p>
            <a:pPr algn="just"/>
            <a:endParaRPr lang="en-US" dirty="0">
              <a:cs typeface="B Zar" panose="00000400000000000000" pitchFamily="2" charset="-78"/>
            </a:endParaRPr>
          </a:p>
        </p:txBody>
      </p:sp>
    </p:spTree>
    <p:extLst>
      <p:ext uri="{BB962C8B-B14F-4D97-AF65-F5344CB8AC3E}">
        <p14:creationId xmlns:p14="http://schemas.microsoft.com/office/powerpoint/2010/main" val="3055225971"/>
      </p:ext>
    </p:extLst>
  </p:cSld>
  <p:clrMapOvr>
    <a:masterClrMapping/>
  </p:clrMapOvr>
  <p:transition advTm="109920"/>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1825625"/>
            <a:ext cx="8305800" cy="4351338"/>
          </a:xfrm>
        </p:spPr>
        <p:txBody>
          <a:bodyPr/>
          <a:lstStyle/>
          <a:p>
            <a:pPr algn="just"/>
            <a:r>
              <a:rPr lang="fa-IR" dirty="0">
                <a:cs typeface="B Zar" panose="00000400000000000000" pitchFamily="2" charset="-78"/>
              </a:rPr>
              <a:t>جمله پایانی پاراگراف است. </a:t>
            </a:r>
          </a:p>
          <a:p>
            <a:pPr algn="just"/>
            <a:r>
              <a:rPr lang="fa-IR" dirty="0">
                <a:cs typeface="B Zar" panose="00000400000000000000" pitchFamily="2" charset="-78"/>
              </a:rPr>
              <a:t>به جمع بندی مباحث ارائه شده در پاراگراف می‌پردازد. </a:t>
            </a:r>
          </a:p>
          <a:p>
            <a:pPr algn="just"/>
            <a:r>
              <a:rPr lang="fa-IR" dirty="0">
                <a:cs typeface="B Zar" panose="00000400000000000000" pitchFamily="2" charset="-78"/>
              </a:rPr>
              <a:t>زمینه‌سازی لازم برای پاراگراف بعد (در صورت وجود)</a:t>
            </a:r>
          </a:p>
          <a:p>
            <a:pPr algn="just"/>
            <a:r>
              <a:rPr lang="fa-IR" dirty="0">
                <a:cs typeface="B Zar" panose="00000400000000000000" pitchFamily="2" charset="-78"/>
              </a:rPr>
              <a:t>به ایجاد یک جریان ذهنی و افزایش همبستگی بین پاراگراف‌ها کمک می‌کند. </a:t>
            </a:r>
          </a:p>
        </p:txBody>
      </p:sp>
    </p:spTree>
    <p:extLst>
      <p:ext uri="{BB962C8B-B14F-4D97-AF65-F5344CB8AC3E}">
        <p14:creationId xmlns:p14="http://schemas.microsoft.com/office/powerpoint/2010/main" val="162017397"/>
      </p:ext>
    </p:extLst>
  </p:cSld>
  <p:clrMapOvr>
    <a:masterClrMapping/>
  </p:clrMapOvr>
  <p:transition advTm="10992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57FC-7F81-CEFB-96B4-94A563A2CDE7}"/>
              </a:ext>
            </a:extLst>
          </p:cNvPr>
          <p:cNvSpPr>
            <a:spLocks noGrp="1"/>
          </p:cNvSpPr>
          <p:nvPr>
            <p:ph type="title"/>
          </p:nvPr>
        </p:nvSpPr>
        <p:spPr>
          <a:xfrm>
            <a:off x="838200" y="365125"/>
            <a:ext cx="10515600" cy="1694263"/>
          </a:xfrm>
        </p:spPr>
        <p:txBody>
          <a:bodyPr>
            <a:normAutofit/>
          </a:bodyPr>
          <a:lstStyle/>
          <a:p>
            <a:pPr algn="l" rtl="0"/>
            <a:br>
              <a:rPr lang="en-US" sz="1800" b="0" i="0" u="none" strike="noStrike" baseline="0" dirty="0">
                <a:solidFill>
                  <a:srgbClr val="000000"/>
                </a:solidFill>
                <a:latin typeface="Times New Roman" panose="02020603050405020304" pitchFamily="18" charset="0"/>
                <a:cs typeface="Times New Roman" panose="02020603050405020304" pitchFamily="18" charset="0"/>
              </a:rPr>
            </a:br>
            <a:r>
              <a:rPr lang="en-US" sz="2400" b="1" i="0" u="none" strike="noStrike" baseline="0" dirty="0">
                <a:solidFill>
                  <a:srgbClr val="000000"/>
                </a:solidFill>
                <a:latin typeface="Times New Roman" panose="02020603050405020304" pitchFamily="18" charset="0"/>
                <a:cs typeface="Times New Roman" panose="02020603050405020304" pitchFamily="18" charset="0"/>
              </a:rPr>
              <a:t> Is opium use related to the increased risk of oral cavity cancers? A case-control study in Iran</a:t>
            </a:r>
            <a:br>
              <a:rPr lang="en-US" sz="1800" b="0" i="0" u="none" strike="noStrike" baseline="0" dirty="0">
                <a:solidFill>
                  <a:srgbClr val="000000"/>
                </a:solidFill>
                <a:latin typeface="Times New Roman" panose="02020603050405020304" pitchFamily="18" charset="0"/>
                <a:cs typeface="Times New Roman" panose="02020603050405020304" pitchFamily="18" charset="0"/>
              </a:rPr>
            </a:br>
            <a:r>
              <a:rPr lang="en-US" sz="1800" b="0" i="0" u="none" strike="noStrike" baseline="0" dirty="0">
                <a:solidFill>
                  <a:srgbClr val="000000"/>
                </a:solidFill>
                <a:latin typeface="Times New Roman" panose="02020603050405020304" pitchFamily="18" charset="0"/>
                <a:cs typeface="Times New Roman" panose="02020603050405020304" pitchFamily="18" charset="0"/>
              </a:rPr>
              <a:t> Ahmad Naghibzadeh-Tahami a, Ali </a:t>
            </a:r>
            <a:r>
              <a:rPr lang="en-US" sz="1800" b="0" i="0" u="none" strike="noStrike" baseline="0" dirty="0" err="1">
                <a:solidFill>
                  <a:srgbClr val="000000"/>
                </a:solidFill>
                <a:latin typeface="Times New Roman" panose="02020603050405020304" pitchFamily="18" charset="0"/>
                <a:cs typeface="Times New Roman" panose="02020603050405020304" pitchFamily="18" charset="0"/>
              </a:rPr>
              <a:t>Karamoozian</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b, Abedin </a:t>
            </a:r>
            <a:r>
              <a:rPr lang="en-US" sz="1800" b="0" i="0" u="none" strike="noStrike" baseline="0" dirty="0" err="1">
                <a:solidFill>
                  <a:srgbClr val="000000"/>
                </a:solidFill>
                <a:latin typeface="Times New Roman" panose="02020603050405020304" pitchFamily="18" charset="0"/>
                <a:cs typeface="Times New Roman" panose="02020603050405020304" pitchFamily="18" charset="0"/>
              </a:rPr>
              <a:t>Iranpour</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c, Hosein </a:t>
            </a:r>
            <a:r>
              <a:rPr lang="en-US" sz="1800" b="0" i="0" u="none" strike="noStrike" baseline="0" dirty="0" err="1">
                <a:solidFill>
                  <a:srgbClr val="000000"/>
                </a:solidFill>
                <a:latin typeface="Times New Roman" panose="02020603050405020304" pitchFamily="18" charset="0"/>
                <a:cs typeface="Times New Roman" panose="02020603050405020304" pitchFamily="18" charset="0"/>
              </a:rPr>
              <a:t>Mirshekarpour</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d, Mohamad Javad Zahedi e, Ahmad </a:t>
            </a:r>
            <a:r>
              <a:rPr lang="en-US" sz="1800" b="0" i="0" u="none" strike="noStrike" baseline="0" dirty="0" err="1">
                <a:solidFill>
                  <a:srgbClr val="000000"/>
                </a:solidFill>
                <a:latin typeface="Times New Roman" panose="02020603050405020304" pitchFamily="18" charset="0"/>
                <a:cs typeface="Times New Roman" panose="02020603050405020304" pitchFamily="18" charset="0"/>
              </a:rPr>
              <a:t>Enhesari</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f, Ali-Akbar </a:t>
            </a:r>
            <a:r>
              <a:rPr lang="en-US" sz="1800" b="0" i="0" u="none" strike="noStrike" baseline="0" dirty="0" err="1">
                <a:solidFill>
                  <a:srgbClr val="000000"/>
                </a:solidFill>
                <a:latin typeface="Times New Roman" panose="02020603050405020304" pitchFamily="18" charset="0"/>
                <a:cs typeface="Times New Roman" panose="02020603050405020304" pitchFamily="18" charset="0"/>
              </a:rPr>
              <a:t>Haghdoost</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29F5F8E-5CE9-F850-548C-92F848524FD7}"/>
              </a:ext>
            </a:extLst>
          </p:cNvPr>
          <p:cNvSpPr>
            <a:spLocks noGrp="1"/>
          </p:cNvSpPr>
          <p:nvPr>
            <p:ph idx="1"/>
          </p:nvPr>
        </p:nvSpPr>
        <p:spPr>
          <a:xfrm>
            <a:off x="838200" y="2215239"/>
            <a:ext cx="10515600" cy="4351338"/>
          </a:xfrm>
        </p:spPr>
        <p:txBody>
          <a:bodyPr>
            <a:normAutofit fontScale="92500" lnSpcReduction="10000"/>
          </a:bodyPr>
          <a:lstStyle/>
          <a:p>
            <a:pPr algn="l" rtl="0"/>
            <a:r>
              <a:rPr lang="en-US" b="0" i="0" u="none" strike="noStrike" baseline="0" dirty="0">
                <a:solidFill>
                  <a:srgbClr val="000000"/>
                </a:solidFill>
                <a:latin typeface="Times New Roman" panose="02020603050405020304" pitchFamily="18" charset="0"/>
                <a:cs typeface="Times New Roman" panose="02020603050405020304" pitchFamily="18" charset="0"/>
              </a:rPr>
              <a:t>Opiate use is a significant health challenge in many countries because of adverse health consequences related to opiates abuse[9]. In 2020, the IARC concluded that opium use in humans has carcinogenic effects, and with this conclusion, opium such as tobacco, aflatoxin, and alcohol was classified in group 1 carcinogens [10]. According to a report by the United Nations Office on Drugs and Crime, 42 % of the total Opium, which is not converted to heroin, is used in Iran and is the most common drug used in this country [11]. In a previous study in Iran, the association between opium and OCCs has been mentioned[12].Furthermore, previous many studies have reported that O&amp;D use are associated with various types of cancers such as esophagus, pancreas, stomach, colorectal, head &amp; neck and liver [13–21].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364417"/>
      </p:ext>
    </p:extLst>
  </p:cSld>
  <p:clrMapOvr>
    <a:masterClrMapping/>
  </p:clrMapOvr>
  <p:transition advTm="109920"/>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825262" y="201002"/>
            <a:ext cx="4566138" cy="1325563"/>
          </a:xfrm>
        </p:spPr>
        <p:txBody>
          <a:bodyPr/>
          <a:lstStyle/>
          <a:p>
            <a:r>
              <a:rPr lang="fa-IR" dirty="0">
                <a:solidFill>
                  <a:schemeClr val="tx1"/>
                </a:solidFill>
              </a:rPr>
              <a:t>برای چه می‌نویسیم</a:t>
            </a:r>
            <a:endParaRPr lang="en-GB" dirty="0">
              <a:solidFill>
                <a:schemeClr val="tx1"/>
              </a:solidFill>
            </a:endParaRPr>
          </a:p>
        </p:txBody>
      </p:sp>
      <p:sp>
        <p:nvSpPr>
          <p:cNvPr id="90115" name="Rectangle 3"/>
          <p:cNvSpPr>
            <a:spLocks noGrp="1" noChangeArrowheads="1"/>
          </p:cNvSpPr>
          <p:nvPr>
            <p:ph type="body" idx="1"/>
          </p:nvPr>
        </p:nvSpPr>
        <p:spPr>
          <a:xfrm>
            <a:off x="702234" y="1967086"/>
            <a:ext cx="5393766" cy="3816350"/>
          </a:xfrm>
        </p:spPr>
        <p:txBody>
          <a:bodyPr/>
          <a:lstStyle/>
          <a:p>
            <a:r>
              <a:rPr lang="fa-IR" dirty="0">
                <a:solidFill>
                  <a:schemeClr val="bg1"/>
                </a:solidFill>
                <a:latin typeface="Comic Sans MS" pitchFamily="66" charset="0"/>
                <a:cs typeface="B Zar" panose="00000400000000000000" pitchFamily="2" charset="-78"/>
              </a:rPr>
              <a:t>برای انتشار یافته‌ها</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برای آنکه بگویید چه چیزی می‌دانیم</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برای ارتقا</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برای کسب درآمد</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لذت بردن از نوشتن</a:t>
            </a:r>
            <a:endParaRPr lang="en-GB" dirty="0">
              <a:solidFill>
                <a:schemeClr val="bg1"/>
              </a:solidFill>
              <a:latin typeface="Comic Sans MS" pitchFamily="66" charset="0"/>
              <a:cs typeface="B Zar" panose="00000400000000000000" pitchFamily="2" charset="-78"/>
            </a:endParaRPr>
          </a:p>
          <a:p>
            <a:r>
              <a:rPr lang="fa-IR" dirty="0">
                <a:solidFill>
                  <a:schemeClr val="bg1"/>
                </a:solidFill>
                <a:latin typeface="Comic Sans MS" pitchFamily="66" charset="0"/>
                <a:cs typeface="B Zar" panose="00000400000000000000" pitchFamily="2" charset="-78"/>
              </a:rPr>
              <a:t>توسعه دانش بشری</a:t>
            </a:r>
            <a:endParaRPr lang="en-GB" dirty="0">
              <a:solidFill>
                <a:schemeClr val="bg1"/>
              </a:solidFill>
              <a:latin typeface="Comic Sans MS" pitchFamily="66" charset="0"/>
              <a:cs typeface="B Zar" panose="00000400000000000000" pitchFamily="2" charset="-78"/>
            </a:endParaRPr>
          </a:p>
          <a:p>
            <a:r>
              <a:rPr lang="fa-IR" dirty="0">
                <a:solidFill>
                  <a:schemeClr val="bg1"/>
                </a:solidFill>
                <a:effectLst>
                  <a:outerShdw blurRad="38100" dist="38100" dir="2700000" algn="tl">
                    <a:srgbClr val="000000">
                      <a:alpha val="43137"/>
                    </a:srgbClr>
                  </a:outerShdw>
                </a:effectLst>
                <a:latin typeface="Comic Sans MS" pitchFamily="66" charset="0"/>
                <a:cs typeface="B Zar" panose="00000400000000000000" pitchFamily="2" charset="-78"/>
              </a:rPr>
              <a:t>و ده‌ها انگیزه دیگر</a:t>
            </a:r>
            <a:endParaRPr lang="en-GB" dirty="0">
              <a:solidFill>
                <a:schemeClr val="bg1"/>
              </a:solidFill>
              <a:effectLst>
                <a:outerShdw blurRad="38100" dist="38100" dir="2700000" algn="tl">
                  <a:srgbClr val="000000">
                    <a:alpha val="43137"/>
                  </a:srgbClr>
                </a:outerShdw>
              </a:effectLst>
              <a:latin typeface="Comic Sans MS" pitchFamily="66" charset="0"/>
              <a:cs typeface="B Zar" panose="00000400000000000000" pitchFamily="2" charset="-78"/>
            </a:endParaRPr>
          </a:p>
        </p:txBody>
      </p:sp>
      <p:sp>
        <p:nvSpPr>
          <p:cNvPr id="2" name="Text Box 5">
            <a:extLst>
              <a:ext uri="{FF2B5EF4-FFF2-40B4-BE49-F238E27FC236}">
                <a16:creationId xmlns:a16="http://schemas.microsoft.com/office/drawing/2014/main" id="{2979F6D8-639C-5D52-4C87-3F85C264DD88}"/>
              </a:ext>
            </a:extLst>
          </p:cNvPr>
          <p:cNvSpPr txBox="1">
            <a:spLocks noChangeArrowheads="1"/>
          </p:cNvSpPr>
          <p:nvPr/>
        </p:nvSpPr>
        <p:spPr bwMode="auto">
          <a:xfrm>
            <a:off x="6096000" y="1967086"/>
            <a:ext cx="386622" cy="3647140"/>
          </a:xfrm>
          <a:prstGeom prst="rect">
            <a:avLst/>
          </a:prstGeom>
          <a:noFill/>
          <a:ln w="9525">
            <a:noFill/>
            <a:miter lim="800000"/>
            <a:headEnd/>
            <a:tailEnd/>
          </a:ln>
          <a:effectLst/>
        </p:spPr>
        <p:txBody>
          <a:bodyPr wrap="none" lIns="91429" tIns="45714" rIns="91429" bIns="45714">
            <a:spAutoFit/>
          </a:bodyPr>
          <a:lstStyle/>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4</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3</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1</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2</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5</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6</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a:p>
            <a:pPr marL="342900" indent="-342900"/>
            <a:r>
              <a:rPr lang="fa-IR"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rPr>
              <a:t>7</a:t>
            </a:r>
            <a:endParaRPr lang="en-GB" sz="3300" b="1" dirty="0">
              <a:solidFill>
                <a:srgbClr val="FF0000"/>
              </a:solidFill>
              <a:effectLst>
                <a:outerShdw blurRad="38100" dist="38100" dir="2700000" algn="tl">
                  <a:srgbClr val="000000">
                    <a:alpha val="43137"/>
                  </a:srgbClr>
                </a:outerShdw>
              </a:effectLst>
              <a:latin typeface="Comic Sans MS" pitchFamily="66" charset="0"/>
              <a:cs typeface="B Zar" panose="00000400000000000000" pitchFamily="2" charset="-78"/>
            </a:endParaRPr>
          </a:p>
        </p:txBody>
      </p:sp>
    </p:spTree>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fade">
                                      <p:cBhvr>
                                        <p:cTn id="7" dur="500">
                                          <p:stCondLst>
                                            <p:cond delay="0"/>
                                          </p:stCondLst>
                                        </p:cTn>
                                        <p:tgtEl>
                                          <p:spTgt spid="9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fade">
                                      <p:cBhvr>
                                        <p:cTn id="12" dur="500">
                                          <p:stCondLst>
                                            <p:cond delay="0"/>
                                          </p:stCondLst>
                                        </p:cTn>
                                        <p:tgtEl>
                                          <p:spTgt spid="9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fade">
                                      <p:cBhvr>
                                        <p:cTn id="17" dur="500">
                                          <p:stCondLst>
                                            <p:cond delay="0"/>
                                          </p:stCondLst>
                                        </p:cTn>
                                        <p:tgtEl>
                                          <p:spTgt spid="90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fade">
                                      <p:cBhvr>
                                        <p:cTn id="22" dur="500">
                                          <p:stCondLst>
                                            <p:cond delay="0"/>
                                          </p:stCondLst>
                                        </p:cTn>
                                        <p:tgtEl>
                                          <p:spTgt spid="90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90115">
                                            <p:txEl>
                                              <p:pRg st="4" end="4"/>
                                            </p:txEl>
                                          </p:spTgt>
                                        </p:tgtEl>
                                        <p:attrNameLst>
                                          <p:attrName>style.visibility</p:attrName>
                                        </p:attrNameLst>
                                      </p:cBhvr>
                                      <p:to>
                                        <p:strVal val="visible"/>
                                      </p:to>
                                    </p:set>
                                    <p:animEffect transition="in" filter="fade">
                                      <p:cBhvr>
                                        <p:cTn id="27" dur="500">
                                          <p:stCondLst>
                                            <p:cond delay="0"/>
                                          </p:stCondLst>
                                        </p:cTn>
                                        <p:tgtEl>
                                          <p:spTgt spid="901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90115">
                                            <p:txEl>
                                              <p:pRg st="5" end="5"/>
                                            </p:txEl>
                                          </p:spTgt>
                                        </p:tgtEl>
                                        <p:attrNameLst>
                                          <p:attrName>style.visibility</p:attrName>
                                        </p:attrNameLst>
                                      </p:cBhvr>
                                      <p:to>
                                        <p:strVal val="visible"/>
                                      </p:to>
                                    </p:set>
                                    <p:animEffect transition="in" filter="fade">
                                      <p:cBhvr>
                                        <p:cTn id="32" dur="500">
                                          <p:stCondLst>
                                            <p:cond delay="0"/>
                                          </p:stCondLst>
                                        </p:cTn>
                                        <p:tgtEl>
                                          <p:spTgt spid="901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10000"/>
                                  </p:iterate>
                                  <p:childTnLst>
                                    <p:set>
                                      <p:cBhvr>
                                        <p:cTn id="36" dur="1" fill="hold">
                                          <p:stCondLst>
                                            <p:cond delay="0"/>
                                          </p:stCondLst>
                                        </p:cTn>
                                        <p:tgtEl>
                                          <p:spTgt spid="90115">
                                            <p:txEl>
                                              <p:pRg st="6" end="6"/>
                                            </p:txEl>
                                          </p:spTgt>
                                        </p:tgtEl>
                                        <p:attrNameLst>
                                          <p:attrName>style.visibility</p:attrName>
                                        </p:attrNameLst>
                                      </p:cBhvr>
                                      <p:to>
                                        <p:strVal val="visible"/>
                                      </p:to>
                                    </p:set>
                                    <p:animEffect transition="in" filter="fade">
                                      <p:cBhvr>
                                        <p:cTn id="37" dur="500">
                                          <p:stCondLst>
                                            <p:cond delay="0"/>
                                          </p:stCondLst>
                                        </p:cTn>
                                        <p:tgtEl>
                                          <p:spTgt spid="901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accel="5000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0-#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84513"/>
      </p:ext>
    </p:extLst>
  </p:cSld>
  <p:clrMapOvr>
    <a:masterClrMapping/>
  </p:clrMapOvr>
  <p:transition advTm="109920"/>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45273"/>
      </p:ext>
    </p:extLst>
  </p:cSld>
  <p:clrMapOvr>
    <a:masterClrMapping/>
  </p:clrMapOvr>
  <p:transition advTm="109920"/>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A25966B-26F6-6393-42DE-2C27273A556C}"/>
              </a:ext>
            </a:extLst>
          </p:cNvPr>
          <p:cNvSpPr txBox="1">
            <a:spLocks/>
          </p:cNvSpPr>
          <p:nvPr/>
        </p:nvSpPr>
        <p:spPr>
          <a:xfrm>
            <a:off x="781050" y="1825625"/>
            <a:ext cx="4724400"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a-IR" sz="3600" dirty="0">
                <a:solidFill>
                  <a:schemeClr val="bg1"/>
                </a:solidFill>
                <a:cs typeface="B zar" panose="00000400000000000000" charset="-78"/>
              </a:rPr>
              <a:t>سوالاتی که باید به آن پاسخ داد</a:t>
            </a:r>
          </a:p>
          <a:p>
            <a:pPr algn="just"/>
            <a:r>
              <a:rPr lang="fa-IR" dirty="0">
                <a:solidFill>
                  <a:schemeClr val="bg1"/>
                </a:solidFill>
                <a:cs typeface="B zar" panose="00000400000000000000" charset="-78"/>
              </a:rPr>
              <a:t>مشکل اصلی کجاست؟</a:t>
            </a:r>
          </a:p>
          <a:p>
            <a:pPr algn="just"/>
            <a:r>
              <a:rPr lang="fa-IR" dirty="0">
                <a:solidFill>
                  <a:schemeClr val="bg1"/>
                </a:solidFill>
                <a:cs typeface="B zar" panose="00000400000000000000" charset="-78"/>
              </a:rPr>
              <a:t>چرا این سوال مهم است؟</a:t>
            </a:r>
          </a:p>
          <a:p>
            <a:pPr algn="just"/>
            <a:r>
              <a:rPr lang="fa-IR" dirty="0">
                <a:solidFill>
                  <a:schemeClr val="bg1"/>
                </a:solidFill>
                <a:cs typeface="B zar" panose="00000400000000000000" charset="-78"/>
              </a:rPr>
              <a:t>راه‌کار شما برای پر کردن شکاف موجود چه بوده است؟</a:t>
            </a:r>
            <a:endParaRPr lang="en-US" dirty="0">
              <a:solidFill>
                <a:schemeClr val="bg1"/>
              </a:solidFill>
              <a:cs typeface="B zar" panose="00000400000000000000" charset="-78"/>
            </a:endParaRPr>
          </a:p>
        </p:txBody>
      </p:sp>
      <p:sp>
        <p:nvSpPr>
          <p:cNvPr id="5" name="Content Placeholder 2">
            <a:extLst>
              <a:ext uri="{FF2B5EF4-FFF2-40B4-BE49-F238E27FC236}">
                <a16:creationId xmlns:a16="http://schemas.microsoft.com/office/drawing/2014/main" id="{4A25966B-26F6-6393-42DE-2C27273A556C}"/>
              </a:ext>
            </a:extLst>
          </p:cNvPr>
          <p:cNvSpPr txBox="1">
            <a:spLocks/>
          </p:cNvSpPr>
          <p:nvPr/>
        </p:nvSpPr>
        <p:spPr>
          <a:xfrm>
            <a:off x="5915997" y="1825625"/>
            <a:ext cx="4724400"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4400" dirty="0">
                <a:solidFill>
                  <a:schemeClr val="bg1"/>
                </a:solidFill>
                <a:cs typeface="B zar" panose="00000400000000000000" charset="-78"/>
              </a:rPr>
              <a:t>هدف از نوشتن مقدمه</a:t>
            </a:r>
          </a:p>
          <a:p>
            <a:pPr algn="just"/>
            <a:r>
              <a:rPr lang="fa-IR" dirty="0">
                <a:solidFill>
                  <a:schemeClr val="bg1"/>
                </a:solidFill>
                <a:cs typeface="B zar" panose="00000400000000000000" charset="-78"/>
              </a:rPr>
              <a:t>جذب خواننده</a:t>
            </a:r>
          </a:p>
          <a:p>
            <a:pPr algn="just"/>
            <a:r>
              <a:rPr lang="fa-IR" dirty="0">
                <a:solidFill>
                  <a:schemeClr val="bg1"/>
                </a:solidFill>
                <a:cs typeface="B zar" panose="00000400000000000000" charset="-78"/>
              </a:rPr>
              <a:t>ایجاد یک چارچوب از مشکل در ذهن خواننده </a:t>
            </a:r>
          </a:p>
          <a:p>
            <a:pPr algn="just"/>
            <a:r>
              <a:rPr lang="fa-IR" dirty="0">
                <a:solidFill>
                  <a:schemeClr val="bg1"/>
                </a:solidFill>
                <a:cs typeface="B zar" panose="00000400000000000000" charset="-78"/>
              </a:rPr>
              <a:t>شناسایی و نشان دادن دانسته‌ها و شکاف موجود در دانش و اهمیت پر کردن آن</a:t>
            </a:r>
          </a:p>
          <a:p>
            <a:pPr algn="just"/>
            <a:r>
              <a:rPr lang="fa-IR" dirty="0">
                <a:solidFill>
                  <a:schemeClr val="bg1"/>
                </a:solidFill>
                <a:cs typeface="B zar" panose="00000400000000000000" charset="-78"/>
              </a:rPr>
              <a:t>تعیین هدف مطالعه </a:t>
            </a:r>
            <a:endParaRPr lang="en-US" dirty="0">
              <a:solidFill>
                <a:schemeClr val="bg1"/>
              </a:solidFill>
              <a:cs typeface="B zar" panose="00000400000000000000" charset="-78"/>
            </a:endParaRPr>
          </a:p>
        </p:txBody>
      </p:sp>
    </p:spTree>
    <p:extLst>
      <p:ext uri="{BB962C8B-B14F-4D97-AF65-F5344CB8AC3E}">
        <p14:creationId xmlns:p14="http://schemas.microsoft.com/office/powerpoint/2010/main" val="110882998"/>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8720F-CF47-1822-4DDA-D92B40276A8F}"/>
              </a:ext>
            </a:extLst>
          </p:cNvPr>
          <p:cNvSpPr>
            <a:spLocks noGrp="1"/>
          </p:cNvSpPr>
          <p:nvPr>
            <p:ph idx="1"/>
          </p:nvPr>
        </p:nvSpPr>
        <p:spPr>
          <a:xfrm>
            <a:off x="1744133" y="2506662"/>
            <a:ext cx="9882717" cy="4351338"/>
          </a:xfrm>
        </p:spPr>
        <p:txBody>
          <a:bodyPr/>
          <a:lstStyle/>
          <a:p>
            <a:pPr algn="just"/>
            <a:r>
              <a:rPr lang="fa-IR" dirty="0">
                <a:cs typeface="B zar" panose="00000400000000000000" charset="-78"/>
              </a:rPr>
              <a:t>مقدمه باید نشان دهد که چرا این مقاله مهم است و باید به زوایای جدید مقاله توجه شود.</a:t>
            </a:r>
          </a:p>
          <a:p>
            <a:pPr algn="just"/>
            <a:r>
              <a:rPr lang="fa-IR" dirty="0">
                <a:cs typeface="B zar" panose="00000400000000000000" charset="-78"/>
              </a:rPr>
              <a:t>لذا باید سعی شود جدید و منحصر به فرد بودن مقاله را نشان دهد</a:t>
            </a:r>
          </a:p>
          <a:p>
            <a:pPr lvl="1" algn="just"/>
            <a:r>
              <a:rPr lang="fa-IR" dirty="0">
                <a:cs typeface="B zar" panose="00000400000000000000" charset="-78"/>
              </a:rPr>
              <a:t>فرضیه جدید</a:t>
            </a:r>
          </a:p>
          <a:p>
            <a:pPr lvl="1" algn="just"/>
            <a:r>
              <a:rPr lang="fa-IR" dirty="0">
                <a:cs typeface="B zar" panose="00000400000000000000" charset="-78"/>
              </a:rPr>
              <a:t>اختلاف یافته های مطالعات مشابه</a:t>
            </a:r>
          </a:p>
          <a:p>
            <a:pPr lvl="1" algn="just"/>
            <a:r>
              <a:rPr lang="fa-IR" dirty="0">
                <a:cs typeface="B zar" panose="00000400000000000000" charset="-78"/>
              </a:rPr>
              <a:t>نقص متدلوژیک مقالات مشابه</a:t>
            </a:r>
          </a:p>
          <a:p>
            <a:pPr lvl="1" algn="just"/>
            <a:r>
              <a:rPr lang="fa-IR" dirty="0">
                <a:cs typeface="B zar" panose="00000400000000000000" charset="-78"/>
              </a:rPr>
              <a:t>تغییرات جامعه هدف و ضرورت مطالعه جدید</a:t>
            </a:r>
          </a:p>
          <a:p>
            <a:pPr lvl="1" algn="just"/>
            <a:r>
              <a:rPr lang="fa-IR" dirty="0">
                <a:cs typeface="B zar" panose="00000400000000000000" charset="-78"/>
              </a:rPr>
              <a:t>و ...</a:t>
            </a:r>
          </a:p>
        </p:txBody>
      </p:sp>
    </p:spTree>
    <p:extLst>
      <p:ext uri="{BB962C8B-B14F-4D97-AF65-F5344CB8AC3E}">
        <p14:creationId xmlns:p14="http://schemas.microsoft.com/office/powerpoint/2010/main" val="3323543722"/>
      </p:ext>
    </p:extLst>
  </p:cSld>
  <p:clrMapOvr>
    <a:masterClrMapping/>
  </p:clrMapOvr>
  <p:transition advTm="109920"/>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4DE86-915B-F947-142F-EA4E240F2EE1}"/>
              </a:ext>
            </a:extLst>
          </p:cNvPr>
          <p:cNvSpPr>
            <a:spLocks noGrp="1"/>
          </p:cNvSpPr>
          <p:nvPr>
            <p:ph idx="1"/>
          </p:nvPr>
        </p:nvSpPr>
        <p:spPr>
          <a:xfrm>
            <a:off x="5185458" y="1825625"/>
            <a:ext cx="6168342" cy="4351338"/>
          </a:xfrm>
        </p:spPr>
        <p:txBody>
          <a:bodyPr/>
          <a:lstStyle/>
          <a:p>
            <a:pPr algn="just"/>
            <a:r>
              <a:rPr lang="fa-IR" dirty="0">
                <a:cs typeface="B Zar" panose="00000400000000000000" pitchFamily="2" charset="-78"/>
              </a:rPr>
              <a:t>مرور بیش از حد منابع</a:t>
            </a:r>
          </a:p>
          <a:p>
            <a:pPr algn="just"/>
            <a:r>
              <a:rPr lang="fa-IR" dirty="0">
                <a:cs typeface="B Zar" panose="00000400000000000000" pitchFamily="2" charset="-78"/>
              </a:rPr>
              <a:t>زیر سوال بردن یافته‌های دیگران</a:t>
            </a:r>
          </a:p>
          <a:p>
            <a:pPr algn="just"/>
            <a:r>
              <a:rPr lang="fa-IR" dirty="0">
                <a:cs typeface="B Zar" panose="00000400000000000000" pitchFamily="2" charset="-78"/>
              </a:rPr>
              <a:t>بحث درمورد مباحث جنجالی</a:t>
            </a:r>
          </a:p>
          <a:p>
            <a:pPr algn="just"/>
            <a:r>
              <a:rPr lang="fa-IR" dirty="0">
                <a:cs typeface="B Zar" panose="00000400000000000000" pitchFamily="2" charset="-78"/>
              </a:rPr>
              <a:t>حدس زدن</a:t>
            </a:r>
          </a:p>
          <a:p>
            <a:pPr algn="just"/>
            <a:r>
              <a:rPr lang="fa-IR" dirty="0">
                <a:cs typeface="B Zar" panose="00000400000000000000" pitchFamily="2" charset="-78"/>
              </a:rPr>
              <a:t>استفاده از عبارات کلیشه‌ای در ابتدای جملات </a:t>
            </a:r>
          </a:p>
          <a:p>
            <a:pPr algn="just"/>
            <a:endParaRPr lang="fa-IR" dirty="0">
              <a:cs typeface="B Zar" panose="00000400000000000000" pitchFamily="2" charset="-78"/>
            </a:endParaRPr>
          </a:p>
          <a:p>
            <a:pPr marL="0" indent="0" algn="just">
              <a:buNone/>
            </a:pPr>
            <a:r>
              <a:rPr lang="fa-IR" dirty="0">
                <a:solidFill>
                  <a:schemeClr val="tx2"/>
                </a:solidFill>
                <a:cs typeface="B Zar" panose="00000400000000000000" pitchFamily="2" charset="-78"/>
              </a:rPr>
              <a:t>پیشرفت‌های اخیر در زمینه ...</a:t>
            </a:r>
          </a:p>
          <a:p>
            <a:pPr marL="0" indent="0" algn="just">
              <a:buNone/>
            </a:pPr>
            <a:r>
              <a:rPr lang="fa-IR" dirty="0">
                <a:solidFill>
                  <a:schemeClr val="tx2"/>
                </a:solidFill>
                <a:cs typeface="B Zar" panose="00000400000000000000" pitchFamily="2" charset="-78"/>
              </a:rPr>
              <a:t>در طی سال‌های گذشته ...</a:t>
            </a:r>
            <a:endParaRPr lang="en-US" dirty="0">
              <a:solidFill>
                <a:schemeClr val="tx2"/>
              </a:solidFill>
              <a:cs typeface="B Zar" panose="00000400000000000000" pitchFamily="2" charset="-78"/>
            </a:endParaRPr>
          </a:p>
        </p:txBody>
      </p:sp>
    </p:spTree>
    <p:extLst>
      <p:ext uri="{BB962C8B-B14F-4D97-AF65-F5344CB8AC3E}">
        <p14:creationId xmlns:p14="http://schemas.microsoft.com/office/powerpoint/2010/main" val="3869613849"/>
      </p:ext>
    </p:extLst>
  </p:cSld>
  <p:clrMapOvr>
    <a:masterClrMapping/>
  </p:clrMapOvr>
  <p:transition advTm="109920"/>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36CE-9876-0282-7663-3F580DF2180F}"/>
              </a:ext>
            </a:extLst>
          </p:cNvPr>
          <p:cNvSpPr>
            <a:spLocks noGrp="1"/>
          </p:cNvSpPr>
          <p:nvPr>
            <p:ph type="title"/>
          </p:nvPr>
        </p:nvSpPr>
        <p:spPr>
          <a:xfrm>
            <a:off x="579369" y="2719060"/>
            <a:ext cx="5897216" cy="1325563"/>
          </a:xfrm>
        </p:spPr>
        <p:txBody>
          <a:bodyPr/>
          <a:lstStyle/>
          <a:p>
            <a:r>
              <a:rPr lang="fa-IR" dirty="0">
                <a:solidFill>
                  <a:schemeClr val="tx1"/>
                </a:solidFill>
                <a:latin typeface="Bz"/>
                <a:cs typeface="B Zar" panose="00000400000000000000" pitchFamily="2" charset="-78"/>
              </a:rPr>
              <a:t>زمینه مرتبط با شکاف موجود در علم</a:t>
            </a:r>
            <a:endParaRPr lang="en-US" dirty="0">
              <a:solidFill>
                <a:schemeClr val="tx1"/>
              </a:solidFill>
              <a:latin typeface="Bz"/>
              <a:cs typeface="B Zar" panose="00000400000000000000" pitchFamily="2" charset="-78"/>
            </a:endParaRPr>
          </a:p>
        </p:txBody>
      </p:sp>
      <p:pic>
        <p:nvPicPr>
          <p:cNvPr id="5" name="Content Placeholder 4">
            <a:extLst>
              <a:ext uri="{FF2B5EF4-FFF2-40B4-BE49-F238E27FC236}">
                <a16:creationId xmlns:a16="http://schemas.microsoft.com/office/drawing/2014/main" id="{4620EA81-E5B7-40AC-8170-C5E2FC73DD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6496877" y="1577776"/>
            <a:ext cx="5257801" cy="5097762"/>
          </a:xfrm>
        </p:spPr>
      </p:pic>
      <p:sp>
        <p:nvSpPr>
          <p:cNvPr id="6" name="Title 1">
            <a:extLst>
              <a:ext uri="{FF2B5EF4-FFF2-40B4-BE49-F238E27FC236}">
                <a16:creationId xmlns:a16="http://schemas.microsoft.com/office/drawing/2014/main" id="{FE52893C-BEA5-25F6-305F-8B4A4EE683A8}"/>
              </a:ext>
            </a:extLst>
          </p:cNvPr>
          <p:cNvSpPr txBox="1">
            <a:spLocks/>
          </p:cNvSpPr>
          <p:nvPr/>
        </p:nvSpPr>
        <p:spPr>
          <a:xfrm>
            <a:off x="559077" y="4044623"/>
            <a:ext cx="5897216" cy="1325563"/>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000" kern="1200">
                <a:solidFill>
                  <a:srgbClr val="C00000"/>
                </a:solidFill>
                <a:effectLst>
                  <a:outerShdw blurRad="38100" dist="38100" dir="2700000" algn="tl">
                    <a:srgbClr val="000000">
                      <a:alpha val="43137"/>
                    </a:srgbClr>
                  </a:outerShdw>
                </a:effectLst>
                <a:latin typeface="+mj-lt"/>
                <a:ea typeface="+mj-ea"/>
                <a:cs typeface="B Titr" panose="00000700000000000000" pitchFamily="2" charset="-78"/>
              </a:defRPr>
            </a:lvl1pPr>
          </a:lstStyle>
          <a:p>
            <a:r>
              <a:rPr lang="fa-IR" dirty="0">
                <a:solidFill>
                  <a:schemeClr val="tx1"/>
                </a:solidFill>
                <a:latin typeface="Bz"/>
                <a:cs typeface="B Zar" panose="00000400000000000000" pitchFamily="2" charset="-78"/>
              </a:rPr>
              <a:t>دانش موجود در دانش</a:t>
            </a:r>
            <a:endParaRPr lang="en-US" dirty="0">
              <a:solidFill>
                <a:schemeClr val="tx1"/>
              </a:solidFill>
              <a:latin typeface="Bz"/>
              <a:cs typeface="B Zar" panose="00000400000000000000" pitchFamily="2" charset="-78"/>
            </a:endParaRPr>
          </a:p>
        </p:txBody>
      </p:sp>
      <p:sp>
        <p:nvSpPr>
          <p:cNvPr id="7" name="Title 1">
            <a:extLst>
              <a:ext uri="{FF2B5EF4-FFF2-40B4-BE49-F238E27FC236}">
                <a16:creationId xmlns:a16="http://schemas.microsoft.com/office/drawing/2014/main" id="{2B59F81C-0FCC-7A12-C75D-EBDF653958D8}"/>
              </a:ext>
            </a:extLst>
          </p:cNvPr>
          <p:cNvSpPr txBox="1">
            <a:spLocks/>
          </p:cNvSpPr>
          <p:nvPr/>
        </p:nvSpPr>
        <p:spPr>
          <a:xfrm>
            <a:off x="559077" y="5388871"/>
            <a:ext cx="5897216" cy="1325563"/>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000" kern="1200">
                <a:solidFill>
                  <a:srgbClr val="C00000"/>
                </a:solidFill>
                <a:effectLst>
                  <a:outerShdw blurRad="38100" dist="38100" dir="2700000" algn="tl">
                    <a:srgbClr val="000000">
                      <a:alpha val="43137"/>
                    </a:srgbClr>
                  </a:outerShdw>
                </a:effectLst>
                <a:latin typeface="+mj-lt"/>
                <a:ea typeface="+mj-ea"/>
                <a:cs typeface="B Titr" panose="00000700000000000000" pitchFamily="2" charset="-78"/>
              </a:defRPr>
            </a:lvl1pPr>
          </a:lstStyle>
          <a:p>
            <a:r>
              <a:rPr lang="fa-IR" dirty="0">
                <a:solidFill>
                  <a:schemeClr val="tx1"/>
                </a:solidFill>
                <a:latin typeface="Bz"/>
                <a:cs typeface="B Zar" panose="00000400000000000000" pitchFamily="2" charset="-78"/>
              </a:rPr>
              <a:t>منطق مطالعه و هدف مطالعه</a:t>
            </a:r>
            <a:endParaRPr lang="en-US" dirty="0">
              <a:solidFill>
                <a:schemeClr val="tx1"/>
              </a:solidFill>
              <a:latin typeface="Bz"/>
              <a:cs typeface="B Zar" panose="00000400000000000000" pitchFamily="2" charset="-78"/>
            </a:endParaRPr>
          </a:p>
        </p:txBody>
      </p:sp>
    </p:spTree>
    <p:extLst>
      <p:ext uri="{BB962C8B-B14F-4D97-AF65-F5344CB8AC3E}">
        <p14:creationId xmlns:p14="http://schemas.microsoft.com/office/powerpoint/2010/main" val="3116136017"/>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ACBE6-C63C-EA8B-785D-D2C19735147C}"/>
              </a:ext>
            </a:extLst>
          </p:cNvPr>
          <p:cNvSpPr>
            <a:spLocks noGrp="1"/>
          </p:cNvSpPr>
          <p:nvPr>
            <p:ph idx="1"/>
          </p:nvPr>
        </p:nvSpPr>
        <p:spPr>
          <a:xfrm>
            <a:off x="304800" y="1219200"/>
            <a:ext cx="11449878" cy="4957763"/>
          </a:xfrm>
        </p:spPr>
        <p:txBody>
          <a:bodyPr>
            <a:normAutofit/>
          </a:bodyPr>
          <a:lstStyle/>
          <a:p>
            <a:pPr marL="0" indent="0" algn="l">
              <a:buNone/>
            </a:pPr>
            <a:endParaRPr lang="en-US" sz="1800" b="0" i="0" u="none" strike="noStrike" baseline="0" dirty="0">
              <a:solidFill>
                <a:srgbClr val="000000"/>
              </a:solidFill>
              <a:latin typeface="Charis SIL"/>
            </a:endParaRPr>
          </a:p>
          <a:p>
            <a:pPr algn="l" rtl="0"/>
            <a:r>
              <a:rPr lang="en-US" b="1" dirty="0">
                <a:latin typeface="Times New Roman" panose="02020603050405020304" pitchFamily="18" charset="0"/>
                <a:cs typeface="Times New Roman" panose="02020603050405020304" pitchFamily="18" charset="0"/>
              </a:rPr>
              <a:t> Is opium use related to the increased risk of oral cavity cancers? A case-control study in Iran </a:t>
            </a:r>
            <a:endParaRPr lang="en-US" sz="1800" b="0" i="0" u="none" strike="noStrike" baseline="0" dirty="0">
              <a:solidFill>
                <a:srgbClr val="000000"/>
              </a:solidFill>
              <a:latin typeface="Charis SIL"/>
            </a:endParaRPr>
          </a:p>
          <a:p>
            <a:pPr algn="l" rtl="0"/>
            <a:r>
              <a:rPr lang="en-US" sz="2400" dirty="0">
                <a:latin typeface="Times New Roman" panose="02020603050405020304" pitchFamily="18" charset="0"/>
                <a:cs typeface="Times New Roman" panose="02020603050405020304" pitchFamily="18" charset="0"/>
              </a:rPr>
              <a:t> Cancer is one of the leading causes of death in the world, among which OCCs is sixth most common cancer worldwide and the leading cause of death from cancer[1]. According to the information from International Agency for Research on Cancer (IARC) in 2018 appears that the most elevated frequency of cancer in South Asia is related to oral cancer. Although the incidence of OCCs in Iran is lower compared to western countries, but due to the increase in life expectancy and also the change in the pattern of environmental risk factors, it is expected that we will have a significant increase in the incidence of these cancers in the coming years[2]. </a:t>
            </a:r>
          </a:p>
        </p:txBody>
      </p:sp>
    </p:spTree>
    <p:extLst>
      <p:ext uri="{BB962C8B-B14F-4D97-AF65-F5344CB8AC3E}">
        <p14:creationId xmlns:p14="http://schemas.microsoft.com/office/powerpoint/2010/main" val="1779216559"/>
      </p:ext>
    </p:extLst>
  </p:cSld>
  <p:clrMapOvr>
    <a:masterClrMapping/>
  </p:clrMapOvr>
  <p:transition advTm="109920"/>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ACBE6-C63C-EA8B-785D-D2C19735147C}"/>
              </a:ext>
            </a:extLst>
          </p:cNvPr>
          <p:cNvSpPr>
            <a:spLocks noGrp="1"/>
          </p:cNvSpPr>
          <p:nvPr>
            <p:ph idx="1"/>
          </p:nvPr>
        </p:nvSpPr>
        <p:spPr>
          <a:xfrm>
            <a:off x="304800" y="1219200"/>
            <a:ext cx="11449878" cy="4957763"/>
          </a:xfrm>
        </p:spPr>
        <p:txBody>
          <a:bodyPr>
            <a:noAutofit/>
          </a:bodyPr>
          <a:lstStyle/>
          <a:p>
            <a:pPr marL="0" indent="0" algn="just" rtl="0">
              <a:buNone/>
            </a:pPr>
            <a:r>
              <a:rPr lang="en-US" sz="2400" dirty="0">
                <a:latin typeface="Times New Roman" panose="02020603050405020304" pitchFamily="18" charset="0"/>
                <a:cs typeface="Times New Roman" panose="02020603050405020304" pitchFamily="18" charset="0"/>
              </a:rPr>
              <a:t>Except for tobacco and alcohol consumption, which has long been known as a major cause of oral cancer [4], Numerous risk factors such as dental and denture trauma, poor oral hygiene, viral infections such as human papillomavirus (HPV), occupational exposure, malnutrition, bad dietary habits, genetic factors and metabolic syndrome have been suggested and investigated as risk factors for oral cancer [5,6]. Although the prevalence of alcohol consumption in Iran is low and studies conducted in Iran did not show any association between alcohol consumption and cancer incidence [7] and it seems that the potential risk factors for these cancers in Iran have a different pattern than in other parts of the world. Also, in a previous clinical trial study, it has been shown that the use of palifermin in children with acute lymphoblastic leukemia (ALL) prevents oral mucositis in these children, which is a side effect of stem cell transplantation, which can represent the preventive role of this substance for oral ulcers and prevent the occurrence of pathological changes that can lead to cancer of the OCCs. Although in another study, the mediating role of anticoagulants in preventing the formation and progression of oral ulcers, which cause frequent traumas and progress towards malignancy, has been discussed </a:t>
            </a:r>
          </a:p>
        </p:txBody>
      </p:sp>
    </p:spTree>
    <p:extLst>
      <p:ext uri="{BB962C8B-B14F-4D97-AF65-F5344CB8AC3E}">
        <p14:creationId xmlns:p14="http://schemas.microsoft.com/office/powerpoint/2010/main" val="305330382"/>
      </p:ext>
    </p:extLst>
  </p:cSld>
  <p:clrMapOvr>
    <a:masterClrMapping/>
  </p:clrMapOvr>
  <p:transition advTm="109920"/>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ACBE6-C63C-EA8B-785D-D2C19735147C}"/>
              </a:ext>
            </a:extLst>
          </p:cNvPr>
          <p:cNvSpPr>
            <a:spLocks noGrp="1"/>
          </p:cNvSpPr>
          <p:nvPr>
            <p:ph idx="1"/>
          </p:nvPr>
        </p:nvSpPr>
        <p:spPr>
          <a:xfrm>
            <a:off x="304800" y="1219200"/>
            <a:ext cx="11449878" cy="4957763"/>
          </a:xfrm>
        </p:spPr>
        <p:txBody>
          <a:bodyPr>
            <a:noAutofit/>
          </a:bodyPr>
          <a:lstStyle/>
          <a:p>
            <a:pPr marL="0" indent="0" algn="just" rtl="0">
              <a:buNone/>
            </a:pPr>
            <a:r>
              <a:rPr lang="en-US" sz="2400" dirty="0">
                <a:latin typeface="Times New Roman" panose="02020603050405020304" pitchFamily="18" charset="0"/>
                <a:cs typeface="Times New Roman" panose="02020603050405020304" pitchFamily="18" charset="0"/>
              </a:rPr>
              <a:t>In a previous study in Iran, the association between opium and OCCs has been mentioned[12].Furthermore, previous many studies have reported that O&amp;D use are associated with various types of cancers such as esophagus, pancreas, stomach, colorectal, head &amp; neck and liver </a:t>
            </a:r>
          </a:p>
          <a:p>
            <a:pPr marL="0" indent="0" algn="just" rtl="0">
              <a:buNone/>
            </a:pPr>
            <a:r>
              <a:rPr lang="en-US" sz="2400" dirty="0">
                <a:latin typeface="Times New Roman" panose="02020603050405020304" pitchFamily="18" charset="0"/>
                <a:cs typeface="Times New Roman" panose="02020603050405020304" pitchFamily="18" charset="0"/>
              </a:rPr>
              <a:t>well-designed epidemiological studies. Some limited studies have been performed on opium use and oral cancer in Iran, but these studies were cross-sectional studies, related to gene expression, or hospital-based case control studies, which, did not include all oral cancers, on the other hand, the dose-response relationship has not been investigated</a:t>
            </a:r>
          </a:p>
          <a:p>
            <a:pPr marL="0" indent="0" algn="just" rtl="0">
              <a:buNone/>
            </a:pPr>
            <a:r>
              <a:rPr lang="en-US" sz="2400" dirty="0">
                <a:latin typeface="Times New Roman" panose="02020603050405020304" pitchFamily="18" charset="0"/>
                <a:cs typeface="Times New Roman" panose="02020603050405020304" pitchFamily="18" charset="0"/>
              </a:rPr>
              <a:t>Evaluating the possibility of the causality association needs well-designed epidemiological studies. Some limited studies have been performed on opium use and oral cancer in Iran, but these studies were cross-sectional studies, related to gene expression, or hospital-based case control studies, which, did not include all oral cancers, on the other hand, the dose-response relationship has not been investigated [23,24].  </a:t>
            </a:r>
          </a:p>
        </p:txBody>
      </p:sp>
    </p:spTree>
    <p:extLst>
      <p:ext uri="{BB962C8B-B14F-4D97-AF65-F5344CB8AC3E}">
        <p14:creationId xmlns:p14="http://schemas.microsoft.com/office/powerpoint/2010/main" val="64625986"/>
      </p:ext>
    </p:extLst>
  </p:cSld>
  <p:clrMapOvr>
    <a:overrideClrMapping bg1="lt1" tx1="dk1" bg2="lt2" tx2="dk2" accent1="accent1" accent2="accent2" accent3="accent3" accent4="accent4" accent5="accent5" accent6="accent6" hlink="hlink" folHlink="folHlink"/>
  </p:clrMapOvr>
  <p:transition advTm="109920"/>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ACBE6-C63C-EA8B-785D-D2C19735147C}"/>
              </a:ext>
            </a:extLst>
          </p:cNvPr>
          <p:cNvSpPr>
            <a:spLocks noGrp="1"/>
          </p:cNvSpPr>
          <p:nvPr>
            <p:ph idx="1"/>
          </p:nvPr>
        </p:nvSpPr>
        <p:spPr>
          <a:xfrm>
            <a:off x="304800" y="1219200"/>
            <a:ext cx="11449878" cy="4957763"/>
          </a:xfrm>
        </p:spPr>
        <p:txBody>
          <a:bodyPr>
            <a:noAutofit/>
          </a:bodyPr>
          <a:lstStyle/>
          <a:p>
            <a:pPr marL="0" indent="0" algn="just" rtl="0">
              <a:buNone/>
            </a:pPr>
            <a:r>
              <a:rPr lang="en-US" sz="2400" dirty="0">
                <a:latin typeface="Times New Roman" panose="02020603050405020304" pitchFamily="18" charset="0"/>
              </a:rPr>
              <a:t>Furthermore, as the main confounders, including cigarette smoking and other tobaccos (Nass, pipe and hookah), also diet, alcohol consumption were not adjusted, and the interaction of opium and cigarette smoking was not measured. Furthermore in certain other research, the sample sizes were less than eighty. Additionally, the majority of earlier research was not specifically intended to investigate the impact of opium on cancer; hence, case and control selection and data methods were not the most effective for this goal. </a:t>
            </a:r>
          </a:p>
          <a:p>
            <a:pPr marL="0" indent="0" algn="just" rtl="0">
              <a:buNone/>
            </a:pPr>
            <a:r>
              <a:rPr lang="en-US" sz="2400" dirty="0">
                <a:latin typeface="Times New Roman" panose="02020603050405020304" pitchFamily="18" charset="0"/>
              </a:rPr>
              <a:t>Due to the limitations of previous studies on the assessment of relationship between OCCs and opium use, and also the high prevalence of O&amp;D in Iran(11–15 % in the Southeast of Iran) [25,26], and on the other hand, it seems that leukoplakia and precancerous lesions, which are influenced by lifestyle and social behavior, are more common in the southeast of the Iran country than in other parts of this country [8]. So this population-based case control study was conducted to investigate the association between O&amp;D use and the risk of OCCs. </a:t>
            </a:r>
          </a:p>
        </p:txBody>
      </p:sp>
    </p:spTree>
    <p:extLst>
      <p:ext uri="{BB962C8B-B14F-4D97-AF65-F5344CB8AC3E}">
        <p14:creationId xmlns:p14="http://schemas.microsoft.com/office/powerpoint/2010/main" val="2024712968"/>
      </p:ext>
    </p:extLst>
  </p:cSld>
  <p:clrMapOvr>
    <a:masterClrMapping/>
  </p:clrMapOvr>
  <p:transition advTm="109920"/>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fa-IR" dirty="0">
                <a:solidFill>
                  <a:schemeClr val="tx1"/>
                </a:solidFill>
              </a:rPr>
              <a:t>آنچه می‌یابیم و آنچه منتشر می‌کنیم</a:t>
            </a:r>
            <a:endParaRPr lang="en-GB" dirty="0">
              <a:solidFill>
                <a:schemeClr val="tx1"/>
              </a:solidFill>
            </a:endParaRPr>
          </a:p>
        </p:txBody>
      </p:sp>
    </p:spTree>
  </p:cSld>
  <p:clrMapOvr>
    <a:masterClrMapping/>
  </p:clrMapOvr>
  <p:transition advTm="109920"/>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7900-406A-EFD9-8D14-801AA7A501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BCAF22-379A-3D65-8E63-31BF23286CF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54323034"/>
      </p:ext>
    </p:extLst>
  </p:cSld>
  <p:clrMapOvr>
    <a:masterClrMapping/>
  </p:clrMapOvr>
  <p:transition advTm="109920"/>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65F79E1-21EA-CF03-3B96-FAEA9B92B79C}"/>
              </a:ext>
            </a:extLst>
          </p:cNvPr>
          <p:cNvSpPr txBox="1">
            <a:spLocks/>
          </p:cNvSpPr>
          <p:nvPr/>
        </p:nvSpPr>
        <p:spPr>
          <a:xfrm>
            <a:off x="1515535" y="2028824"/>
            <a:ext cx="4580465"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معیارهای ورود و خروج</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شیوه کنترل خطاها</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پالایش داده‌ها</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شیوه تجزیه و تحلیل داده‌ها</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ملاحظات اخلاقی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روش‌های آزمایشگاهی (درصورت وجود)</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مداخله (در صورت وجود)</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پیگیری افراد (درصورت وجود)</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endParaRP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B Koodak" panose="00000700000000000000" pitchFamily="2" charset="-78"/>
            </a:endParaRPr>
          </a:p>
        </p:txBody>
      </p:sp>
      <p:sp>
        <p:nvSpPr>
          <p:cNvPr id="6" name="Content Placeholder 2">
            <a:extLst>
              <a:ext uri="{FF2B5EF4-FFF2-40B4-BE49-F238E27FC236}">
                <a16:creationId xmlns:a16="http://schemas.microsoft.com/office/drawing/2014/main" id="{965F79E1-21EA-CF03-3B96-FAEA9B92B79C}"/>
              </a:ext>
            </a:extLst>
          </p:cNvPr>
          <p:cNvSpPr txBox="1">
            <a:spLocks/>
          </p:cNvSpPr>
          <p:nvPr/>
        </p:nvSpPr>
        <p:spPr>
          <a:xfrm>
            <a:off x="6183951" y="2028824"/>
            <a:ext cx="4580465"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محیط پژوهش</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نوع مطالعه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شیوه نمونه‌گیری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حجم نمونه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شیوه آماده‌سازی</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ابزارهای مورد استفاده</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شیوه جمع‌آوری اطلاعات</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white"/>
                </a:solidFill>
                <a:effectLst/>
                <a:uLnTx/>
                <a:uFillTx/>
                <a:latin typeface="Calibri"/>
                <a:ea typeface="+mn-ea"/>
                <a:cs typeface="B Mitra" panose="00000400000000000000" pitchFamily="2" charset="-78"/>
              </a:rPr>
              <a:t>تعریف متغیرها</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B Koodak" panose="00000700000000000000" pitchFamily="2" charset="-78"/>
            </a:endParaRPr>
          </a:p>
        </p:txBody>
      </p:sp>
    </p:spTree>
    <p:extLst>
      <p:ext uri="{BB962C8B-B14F-4D97-AF65-F5344CB8AC3E}">
        <p14:creationId xmlns:p14="http://schemas.microsoft.com/office/powerpoint/2010/main" val="4245469933"/>
      </p:ext>
    </p:extLst>
  </p:cSld>
  <p:clrMapOvr>
    <a:masterClrMapping/>
  </p:clrMapOvr>
  <p:transition advTm="109920"/>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8270033" y="3461592"/>
            <a:ext cx="3656044"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Materials</a:t>
            </a:r>
            <a:endParaRPr kumimoji="0" lang="fa-I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rPr>
              <a:t>اشاره به آنجه که مورد مطالعه قرار گرفته مثل انسان، حیوانات، یا همچنین انواع درمان‌ها مثل داروها و ابزار مختلف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endParaRPr>
          </a:p>
        </p:txBody>
      </p:sp>
      <p:sp>
        <p:nvSpPr>
          <p:cNvPr id="5" name="Content Placeholder 2"/>
          <p:cNvSpPr txBox="1">
            <a:spLocks/>
          </p:cNvSpPr>
          <p:nvPr/>
        </p:nvSpPr>
        <p:spPr>
          <a:xfrm>
            <a:off x="267478" y="273633"/>
            <a:ext cx="3656044"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Methods</a:t>
            </a:r>
            <a:endParaRPr kumimoji="0" lang="fa-I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rPr>
              <a:t>چگونگی استفاده از ابزارها و نمونه‌ها برای پاسخ دادن به سوال مطالعه</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rPr>
              <a:t>چگونگی اندازه‌گیری متغیرها و نحوه آنالیز داده‌ها</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endParaRPr>
          </a:p>
        </p:txBody>
      </p:sp>
    </p:spTree>
    <p:extLst>
      <p:ext uri="{BB962C8B-B14F-4D97-AF65-F5344CB8AC3E}">
        <p14:creationId xmlns:p14="http://schemas.microsoft.com/office/powerpoint/2010/main" val="2717261573"/>
      </p:ext>
    </p:extLst>
  </p:cSld>
  <p:clrMapOvr>
    <a:masterClrMapping/>
  </p:clrMapOvr>
  <p:transition advTm="109920"/>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050" y="1131144"/>
            <a:ext cx="10515600" cy="4633048"/>
          </a:xfrm>
        </p:spPr>
        <p:txBody>
          <a:bodyPr/>
          <a:lstStyle/>
          <a:p>
            <a:pPr algn="just"/>
            <a:r>
              <a:rPr lang="fa-IR" dirty="0">
                <a:cs typeface="B Zar" panose="00000400000000000000" pitchFamily="2" charset="-78"/>
              </a:rPr>
              <a:t>ساختار روش کار را بر اساس معیارهای مجله مورد نظر خود تعیین کنید. </a:t>
            </a:r>
          </a:p>
          <a:p>
            <a:pPr algn="just"/>
            <a:r>
              <a:rPr lang="fa-IR" dirty="0">
                <a:cs typeface="B Zar" panose="00000400000000000000" pitchFamily="2" charset="-78"/>
              </a:rPr>
              <a:t>روش‌کارهای ساختارمند محبوب‌ترند:</a:t>
            </a:r>
          </a:p>
          <a:p>
            <a:pPr algn="just"/>
            <a:endParaRPr lang="fa-IR" dirty="0">
              <a:cs typeface="B Zar" panose="00000400000000000000" pitchFamily="2" charset="-78"/>
            </a:endParaRPr>
          </a:p>
          <a:p>
            <a:pPr algn="just">
              <a:buFont typeface="Courier New" panose="02070309020205020404" pitchFamily="49" charset="0"/>
              <a:buChar char="o"/>
            </a:pPr>
            <a:r>
              <a:rPr lang="fa-IR" dirty="0">
                <a:cs typeface="B Zar" panose="00000400000000000000" pitchFamily="2" charset="-78"/>
              </a:rPr>
              <a:t> تعداد زیرتیترها در روش کار به نوع مطالعه بستگی دارد</a:t>
            </a:r>
          </a:p>
          <a:p>
            <a:pPr algn="just">
              <a:buFont typeface="Courier New" panose="02070309020205020404" pitchFamily="49" charset="0"/>
              <a:buChar char="o"/>
            </a:pPr>
            <a:r>
              <a:rPr lang="fa-IR" dirty="0">
                <a:cs typeface="B Zar" panose="00000400000000000000" pitchFamily="2" charset="-78"/>
              </a:rPr>
              <a:t>تجزیه و تحلیل آماری در انتهای روش کار قرار دارد تا خواننده را به بخش نتایج هدایت کند. </a:t>
            </a:r>
          </a:p>
          <a:p>
            <a:pPr algn="just">
              <a:buFont typeface="Courier New" panose="02070309020205020404" pitchFamily="49" charset="0"/>
              <a:buChar char="o"/>
            </a:pPr>
            <a:r>
              <a:rPr lang="fa-IR" dirty="0">
                <a:cs typeface="B Zar" panose="00000400000000000000" pitchFamily="2" charset="-78"/>
              </a:rPr>
              <a:t>بیشتر نویسندگان روش کار خود را با طراحی مطالعه آغاز میکنند که پس از آخرین پاراگراف مقدمه قرار می‌گیرد. </a:t>
            </a:r>
            <a:endParaRPr lang="en-US" dirty="0">
              <a:cs typeface="B Zar" panose="00000400000000000000" pitchFamily="2" charset="-78"/>
            </a:endParaRPr>
          </a:p>
        </p:txBody>
      </p:sp>
    </p:spTree>
    <p:extLst>
      <p:ext uri="{BB962C8B-B14F-4D97-AF65-F5344CB8AC3E}">
        <p14:creationId xmlns:p14="http://schemas.microsoft.com/office/powerpoint/2010/main" val="1615875101"/>
      </p:ext>
    </p:extLst>
  </p:cSld>
  <p:clrMapOvr>
    <a:masterClrMapping/>
  </p:clrMapOvr>
  <p:transition advTm="109920"/>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0800" y="1404730"/>
            <a:ext cx="6223000" cy="4772233"/>
          </a:xfrm>
        </p:spPr>
        <p:txBody>
          <a:bodyPr>
            <a:normAutofit/>
          </a:bodyPr>
          <a:lstStyle/>
          <a:p>
            <a:pPr algn="just"/>
            <a:r>
              <a:rPr lang="fa-IR" dirty="0">
                <a:cs typeface="B Zar" panose="00000400000000000000" pitchFamily="2" charset="-78"/>
              </a:rPr>
              <a:t>فرض کنید که خواننده شما اطلاعات پایه را در زمینه مورد بحث شما دارد و بر همین اساس همه موارد اضافه را پاک کنید. </a:t>
            </a:r>
          </a:p>
          <a:p>
            <a:pPr algn="just"/>
            <a:r>
              <a:rPr lang="fa-IR" dirty="0">
                <a:cs typeface="B Zar" panose="00000400000000000000" pitchFamily="2" charset="-78"/>
              </a:rPr>
              <a:t>در صورتی‌‌که جزئیات مطالعه شما قبلا به طور کامل در مقاله دیگری شرح داده شده به جای تکرار همه جزئیات به مقاله مذکور ارجاع دهید. </a:t>
            </a:r>
          </a:p>
          <a:p>
            <a:pPr algn="just"/>
            <a:r>
              <a:rPr lang="fa-IR" dirty="0">
                <a:cs typeface="B Zar" panose="00000400000000000000" pitchFamily="2" charset="-78"/>
              </a:rPr>
              <a:t>از جداول و شکل‌ها برای خلاصه کردن اطلاعات استفاده کنید. </a:t>
            </a:r>
          </a:p>
          <a:p>
            <a:pPr algn="just"/>
            <a:r>
              <a:rPr lang="fa-IR" dirty="0">
                <a:cs typeface="B Zar" panose="00000400000000000000" pitchFamily="2" charset="-78"/>
              </a:rPr>
              <a:t>در هر جمله درمورد بیش از یک کار توضیح دهید. </a:t>
            </a:r>
          </a:p>
          <a:p>
            <a:pPr algn="just"/>
            <a:r>
              <a:rPr lang="fa-IR" dirty="0">
                <a:cs typeface="B Zar" panose="00000400000000000000" pitchFamily="2" charset="-78"/>
              </a:rPr>
              <a:t>خلاصه بنویسید. </a:t>
            </a:r>
          </a:p>
        </p:txBody>
      </p:sp>
    </p:spTree>
    <p:extLst>
      <p:ext uri="{BB962C8B-B14F-4D97-AF65-F5344CB8AC3E}">
        <p14:creationId xmlns:p14="http://schemas.microsoft.com/office/powerpoint/2010/main" val="3738584869"/>
      </p:ext>
    </p:extLst>
  </p:cSld>
  <p:clrMapOvr>
    <a:masterClrMapping/>
  </p:clrMapOvr>
  <p:transition advTm="109920"/>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cs typeface="B Zar" panose="00000400000000000000" pitchFamily="2" charset="-78"/>
              </a:rPr>
              <a:t>استفاده از اعداد در هر مجله یا هر مقاله می‌تواند متفاوت باشد. </a:t>
            </a:r>
          </a:p>
          <a:p>
            <a:r>
              <a:rPr lang="fa-IR" dirty="0">
                <a:cs typeface="B Zar" panose="00000400000000000000" pitchFamily="2" charset="-78"/>
              </a:rPr>
              <a:t>در برخی مجلات تمام اعداد به صورت ریاضی نوشته می‌شوند. </a:t>
            </a:r>
          </a:p>
          <a:p>
            <a:r>
              <a:rPr lang="fa-IR" dirty="0">
                <a:cs typeface="B Zar" panose="00000400000000000000" pitchFamily="2" charset="-78"/>
              </a:rPr>
              <a:t>در سایر مجلات اعداد از یک تا ده به صورت کلمه نوشته می‌شوند و پس از آن به صورت ریاضی.</a:t>
            </a:r>
          </a:p>
          <a:p>
            <a:r>
              <a:rPr lang="fa-IR" dirty="0">
                <a:cs typeface="B Zar" panose="00000400000000000000" pitchFamily="2" charset="-78"/>
              </a:rPr>
              <a:t>به یاد داشته باشید که قانون بالا برای خلاصه‌ها کاربرد ندارد (مثال </a:t>
            </a:r>
            <a:r>
              <a:rPr lang="en-US" dirty="0">
                <a:latin typeface="Times New Roman" panose="02020603050405020304" pitchFamily="18" charset="0"/>
                <a:cs typeface="Times New Roman" panose="02020603050405020304" pitchFamily="18" charset="0"/>
              </a:rPr>
              <a:t>5</a:t>
            </a:r>
            <a:r>
              <a:rPr lang="en-US" dirty="0">
                <a:cs typeface="+mj-cs"/>
              </a:rPr>
              <a:t> </a:t>
            </a:r>
            <a:r>
              <a:rPr lang="en-US" dirty="0">
                <a:latin typeface="Times New Roman" panose="02020603050405020304" pitchFamily="18" charset="0"/>
                <a:cs typeface="Times New Roman" panose="02020603050405020304" pitchFamily="18" charset="0"/>
              </a:rPr>
              <a:t>mm</a:t>
            </a:r>
            <a:r>
              <a:rPr lang="fa-IR" dirty="0">
                <a:cs typeface="+mj-cs"/>
              </a:rPr>
              <a:t> </a:t>
            </a:r>
            <a:r>
              <a:rPr lang="fa-IR" dirty="0">
                <a:cs typeface="B Zar" panose="00000400000000000000" pitchFamily="2" charset="-78"/>
              </a:rPr>
              <a:t>نه </a:t>
            </a:r>
            <a:r>
              <a:rPr lang="en-US" dirty="0">
                <a:latin typeface="Times New Roman" panose="02020603050405020304" pitchFamily="18" charset="0"/>
                <a:cs typeface="Times New Roman" panose="02020603050405020304" pitchFamily="18" charset="0"/>
              </a:rPr>
              <a:t>five</a:t>
            </a:r>
            <a:r>
              <a:rPr lang="en-US" dirty="0">
                <a:cs typeface="B Zar" panose="00000400000000000000" pitchFamily="2" charset="-78"/>
              </a:rPr>
              <a:t> </a:t>
            </a:r>
            <a:r>
              <a:rPr lang="en-US" dirty="0">
                <a:latin typeface="Times New Roman" panose="02020603050405020304" pitchFamily="18" charset="0"/>
                <a:cs typeface="Times New Roman" panose="02020603050405020304" pitchFamily="18" charset="0"/>
              </a:rPr>
              <a:t>mm</a:t>
            </a:r>
            <a:r>
              <a:rPr lang="fa-IR" dirty="0">
                <a:cs typeface="B Zar" panose="00000400000000000000" pitchFamily="2" charset="-78"/>
              </a:rPr>
              <a:t>). </a:t>
            </a:r>
          </a:p>
          <a:p>
            <a:r>
              <a:rPr lang="fa-IR" dirty="0">
                <a:cs typeface="B Zar" panose="00000400000000000000" pitchFamily="2" charset="-78"/>
              </a:rPr>
              <a:t>همچنین به یاد داشته باشید که در خلاصه‌ها نباید از </a:t>
            </a:r>
            <a:r>
              <a:rPr lang="en-US" dirty="0">
                <a:latin typeface="Times New Roman" panose="02020603050405020304" pitchFamily="18" charset="0"/>
                <a:cs typeface="Times New Roman" panose="02020603050405020304" pitchFamily="18" charset="0"/>
              </a:rPr>
              <a:t>S</a:t>
            </a:r>
            <a:r>
              <a:rPr lang="fa-IR" dirty="0">
                <a:cs typeface="B Zar" panose="00000400000000000000" pitchFamily="2" charset="-78"/>
              </a:rPr>
              <a:t> جمع استفاده کرد. </a:t>
            </a:r>
            <a:endParaRPr lang="en-US" dirty="0">
              <a:cs typeface="B Zar" panose="00000400000000000000" pitchFamily="2" charset="-78"/>
            </a:endParaRPr>
          </a:p>
        </p:txBody>
      </p:sp>
    </p:spTree>
    <p:extLst>
      <p:ext uri="{BB962C8B-B14F-4D97-AF65-F5344CB8AC3E}">
        <p14:creationId xmlns:p14="http://schemas.microsoft.com/office/powerpoint/2010/main" val="1310778325"/>
      </p:ext>
    </p:extLst>
  </p:cSld>
  <p:clrMapOvr>
    <a:masterClrMapping/>
  </p:clrMapOvr>
  <p:transition advTm="109920"/>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900728"/>
      </p:ext>
    </p:extLst>
  </p:cSld>
  <p:clrMapOvr>
    <a:masterClrMapping/>
  </p:clrMapOvr>
  <p:transition advTm="109920"/>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B51C5-9ADD-271A-A9B0-3B278F6FF9EC}"/>
              </a:ext>
            </a:extLst>
          </p:cNvPr>
          <p:cNvSpPr>
            <a:spLocks noGrp="1"/>
          </p:cNvSpPr>
          <p:nvPr>
            <p:ph idx="1"/>
          </p:nvPr>
        </p:nvSpPr>
        <p:spPr>
          <a:xfrm>
            <a:off x="1388533" y="1276155"/>
            <a:ext cx="10076197" cy="4351338"/>
          </a:xfrm>
        </p:spPr>
        <p:txBody>
          <a:bodyPr>
            <a:normAutofit/>
          </a:bodyPr>
          <a:lstStyle/>
          <a:p>
            <a:pPr algn="just"/>
            <a:endParaRPr lang="en-US" dirty="0">
              <a:cs typeface="B Zar" panose="00000400000000000000" pitchFamily="2" charset="-78"/>
            </a:endParaRPr>
          </a:p>
          <a:p>
            <a:pPr algn="just"/>
            <a:endParaRPr lang="en-US" dirty="0">
              <a:cs typeface="B Zar" panose="00000400000000000000" pitchFamily="2" charset="-78"/>
            </a:endParaRPr>
          </a:p>
          <a:p>
            <a:pPr algn="just"/>
            <a:endParaRPr lang="en-US" dirty="0">
              <a:cs typeface="B Zar" panose="00000400000000000000" pitchFamily="2" charset="-78"/>
            </a:endParaRPr>
          </a:p>
          <a:p>
            <a:pPr algn="just"/>
            <a:r>
              <a:rPr lang="fa-IR" dirty="0">
                <a:cs typeface="B Zar" panose="00000400000000000000" pitchFamily="2" charset="-78"/>
              </a:rPr>
              <a:t>بیان یافته‌های مرتبط با هدف مطالعه بدون تفسیر آن‌ها</a:t>
            </a:r>
          </a:p>
          <a:p>
            <a:pPr algn="just"/>
            <a:endParaRPr lang="fa-IR" dirty="0">
              <a:cs typeface="B Zar" panose="00000400000000000000" pitchFamily="2" charset="-78"/>
            </a:endParaRPr>
          </a:p>
          <a:p>
            <a:pPr algn="just"/>
            <a:r>
              <a:rPr lang="fa-IR" dirty="0">
                <a:cs typeface="B Zar" panose="00000400000000000000" pitchFamily="2" charset="-78"/>
              </a:rPr>
              <a:t>نتایج باید کاملا منطبق بر روش کار باشد. به این معنا نتایج باید براساس روش‌های اندازه‌گیری و بررسی‌هایی که در روش کار به آن‌ها اشاره شده است، ارائه شود. </a:t>
            </a:r>
          </a:p>
          <a:p>
            <a:pPr algn="just"/>
            <a:endParaRPr lang="en-US" dirty="0">
              <a:cs typeface="B Zar" panose="00000400000000000000" pitchFamily="2" charset="-78"/>
            </a:endParaRPr>
          </a:p>
        </p:txBody>
      </p:sp>
    </p:spTree>
    <p:extLst>
      <p:ext uri="{BB962C8B-B14F-4D97-AF65-F5344CB8AC3E}">
        <p14:creationId xmlns:p14="http://schemas.microsoft.com/office/powerpoint/2010/main" val="3584473115"/>
      </p:ext>
    </p:extLst>
  </p:cSld>
  <p:clrMapOvr>
    <a:masterClrMapping/>
  </p:clrMapOvr>
  <p:transition advTm="109920"/>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8270033" y="3461592"/>
            <a:ext cx="3656044"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Information </a:t>
            </a:r>
            <a:endParaRPr kumimoji="0" lang="fa-I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rPr>
              <a:t>آمار توصیفی: توصیف یافته‌ها مثل نسبت جنسیت و یا میانگین سنی شرکت‌کنندگان</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rPr>
              <a:t>آمار تحلیلی: بیان ارتباط بین متغیرها</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endParaRPr>
          </a:p>
        </p:txBody>
      </p:sp>
      <p:sp>
        <p:nvSpPr>
          <p:cNvPr id="5" name="Content Placeholder 2"/>
          <p:cNvSpPr txBox="1">
            <a:spLocks/>
          </p:cNvSpPr>
          <p:nvPr/>
        </p:nvSpPr>
        <p:spPr>
          <a:xfrm>
            <a:off x="267478" y="273633"/>
            <a:ext cx="3656044"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Data</a:t>
            </a:r>
            <a:endParaRPr kumimoji="0" lang="fa-I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rPr>
              <a:t>مقادیر اندازه‌گیری شده در طول مطالعه (داده‌ها جز نتایج نیستند)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Zar" panose="00000400000000000000" pitchFamily="2" charset="-78"/>
            </a:endParaRPr>
          </a:p>
        </p:txBody>
      </p:sp>
    </p:spTree>
    <p:extLst>
      <p:ext uri="{BB962C8B-B14F-4D97-AF65-F5344CB8AC3E}">
        <p14:creationId xmlns:p14="http://schemas.microsoft.com/office/powerpoint/2010/main" val="907590260"/>
      </p:ext>
    </p:extLst>
  </p:cSld>
  <p:clrMapOvr>
    <a:masterClrMapping/>
  </p:clrMapOvr>
  <p:transition advTm="109920"/>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3B53C6-1998-F866-B905-D8FABC9DFD36}"/>
              </a:ext>
            </a:extLst>
          </p:cNvPr>
          <p:cNvSpPr>
            <a:spLocks noGrp="1"/>
          </p:cNvSpPr>
          <p:nvPr>
            <p:ph idx="1"/>
          </p:nvPr>
        </p:nvSpPr>
        <p:spPr>
          <a:xfrm>
            <a:off x="838200" y="1307939"/>
            <a:ext cx="10515600" cy="4869024"/>
          </a:xfrm>
        </p:spPr>
        <p:txBody>
          <a:bodyPr/>
          <a:lstStyle/>
          <a:p>
            <a:r>
              <a:rPr lang="fa-IR" dirty="0">
                <a:cs typeface="B Zar" panose="00000400000000000000" pitchFamily="2" charset="-78"/>
              </a:rPr>
              <a:t>چه چیزی را یافته‌ایم؟ </a:t>
            </a:r>
          </a:p>
          <a:p>
            <a:r>
              <a:rPr lang="fa-IR" dirty="0">
                <a:cs typeface="B Zar" panose="00000400000000000000" pitchFamily="2" charset="-78"/>
              </a:rPr>
              <a:t>چه چیزی را نیافته‌ایم؟</a:t>
            </a:r>
          </a:p>
          <a:p>
            <a:r>
              <a:rPr lang="fa-IR" dirty="0">
                <a:cs typeface="B Zar" panose="00000400000000000000" pitchFamily="2" charset="-78"/>
              </a:rPr>
              <a:t>یافته‌های غیرمنتظره ما چه بوده است؟ (یافته‌هایی که با فرضیه ما در تضاد بوده‌اند)</a:t>
            </a:r>
          </a:p>
          <a:p>
            <a:endParaRPr lang="fa-IR" dirty="0">
              <a:cs typeface="B Zar" panose="00000400000000000000" pitchFamily="2" charset="-78"/>
            </a:endParaRPr>
          </a:p>
          <a:p>
            <a:pPr marL="0" indent="0">
              <a:buNone/>
            </a:pPr>
            <a:r>
              <a:rPr lang="fa-IR" sz="3600" b="1" dirty="0">
                <a:cs typeface="B Zar" panose="00000400000000000000" pitchFamily="2" charset="-78"/>
              </a:rPr>
              <a:t>هدف</a:t>
            </a:r>
            <a:endParaRPr lang="fa-IR" b="1" dirty="0">
              <a:cs typeface="B Zar" panose="00000400000000000000" pitchFamily="2" charset="-78"/>
            </a:endParaRPr>
          </a:p>
          <a:p>
            <a:r>
              <a:rPr lang="fa-IR" dirty="0">
                <a:cs typeface="B Zar" panose="00000400000000000000" pitchFamily="2" charset="-78"/>
              </a:rPr>
              <a:t>پررنگ کردن یافته‌های مهم که در پاسخ به سوال پژوهش کاربرد دارند. </a:t>
            </a:r>
          </a:p>
          <a:p>
            <a:r>
              <a:rPr lang="fa-IR" dirty="0">
                <a:cs typeface="B Zar" panose="00000400000000000000" pitchFamily="2" charset="-78"/>
              </a:rPr>
              <a:t>مطرح کردن یافته‌های ثانویه</a:t>
            </a:r>
          </a:p>
          <a:p>
            <a:r>
              <a:rPr lang="fa-IR" dirty="0">
                <a:cs typeface="B Zar" panose="00000400000000000000" pitchFamily="2" charset="-78"/>
              </a:rPr>
              <a:t>اشاره به یافته‌هایی که با فرضیه در تضاد هستند به منظور توجیه علت آن تضاد</a:t>
            </a:r>
          </a:p>
          <a:p>
            <a:endParaRPr lang="fa-IR" dirty="0">
              <a:cs typeface="B Zar" panose="00000400000000000000" pitchFamily="2" charset="-78"/>
            </a:endParaRPr>
          </a:p>
          <a:p>
            <a:endParaRPr lang="en-US" dirty="0">
              <a:cs typeface="B Zar" panose="00000400000000000000" pitchFamily="2" charset="-78"/>
            </a:endParaRPr>
          </a:p>
        </p:txBody>
      </p:sp>
    </p:spTree>
    <p:extLst>
      <p:ext uri="{BB962C8B-B14F-4D97-AF65-F5344CB8AC3E}">
        <p14:creationId xmlns:p14="http://schemas.microsoft.com/office/powerpoint/2010/main" val="3172374010"/>
      </p:ext>
    </p:extLst>
  </p:cSld>
  <p:clrMapOvr>
    <a:masterClrMapping/>
  </p:clrMapOvr>
  <p:transition advTm="109920"/>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8665E-40AE-4B8C-A22D-67452761C3EB}"/>
              </a:ext>
            </a:extLst>
          </p:cNvPr>
          <p:cNvSpPr>
            <a:spLocks noGrp="1"/>
          </p:cNvSpPr>
          <p:nvPr>
            <p:ph type="title"/>
          </p:nvPr>
        </p:nvSpPr>
        <p:spPr>
          <a:xfrm>
            <a:off x="4185139" y="2545618"/>
            <a:ext cx="3745522" cy="1325563"/>
          </a:xfrm>
        </p:spPr>
        <p:txBody>
          <a:bodyPr>
            <a:normAutofit fontScale="90000"/>
          </a:bodyPr>
          <a:lstStyle/>
          <a:p>
            <a:pPr algn="ctr"/>
            <a:r>
              <a:rPr lang="fa-IR" sz="4800" dirty="0">
                <a:solidFill>
                  <a:schemeClr val="bg1"/>
                </a:solidFill>
              </a:rPr>
              <a:t>انواع نوشتارهای</a:t>
            </a:r>
            <a:br>
              <a:rPr lang="en-US" sz="4800" dirty="0">
                <a:solidFill>
                  <a:schemeClr val="bg1"/>
                </a:solidFill>
              </a:rPr>
            </a:br>
            <a:r>
              <a:rPr lang="fa-IR" sz="4800" dirty="0">
                <a:solidFill>
                  <a:schemeClr val="bg1"/>
                </a:solidFill>
              </a:rPr>
              <a:t> علمی</a:t>
            </a:r>
            <a:endParaRPr lang="en-US" sz="4800" dirty="0">
              <a:solidFill>
                <a:schemeClr val="bg1"/>
              </a:solidFill>
            </a:endParaRPr>
          </a:p>
        </p:txBody>
      </p:sp>
      <p:sp>
        <p:nvSpPr>
          <p:cNvPr id="4" name="Content Placeholder 2">
            <a:extLst>
              <a:ext uri="{FF2B5EF4-FFF2-40B4-BE49-F238E27FC236}">
                <a16:creationId xmlns:a16="http://schemas.microsoft.com/office/drawing/2014/main" id="{31881AE3-BAFD-4F8F-8056-4821AF916FDC}"/>
              </a:ext>
            </a:extLst>
          </p:cNvPr>
          <p:cNvSpPr txBox="1">
            <a:spLocks/>
          </p:cNvSpPr>
          <p:nvPr/>
        </p:nvSpPr>
        <p:spPr>
          <a:xfrm>
            <a:off x="175846" y="194103"/>
            <a:ext cx="4191000" cy="4351338"/>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3200" b="1" dirty="0">
                <a:solidFill>
                  <a:schemeClr val="bg1"/>
                </a:solidFill>
                <a:cs typeface="B Zar" panose="00000400000000000000" pitchFamily="2" charset="-78"/>
              </a:rPr>
              <a:t>نوشتارهای بلند</a:t>
            </a:r>
          </a:p>
          <a:p>
            <a:pPr lvl="1"/>
            <a:r>
              <a:rPr lang="fa-IR" dirty="0">
                <a:cs typeface="B Zar" panose="00000400000000000000" pitchFamily="2" charset="-78"/>
              </a:rPr>
              <a:t>کتاب: </a:t>
            </a:r>
            <a:r>
              <a:rPr lang="fa-IR" dirty="0">
                <a:solidFill>
                  <a:srgbClr val="FF0000"/>
                </a:solidFill>
                <a:cs typeface="B Zar" panose="00000400000000000000" pitchFamily="2" charset="-78"/>
              </a:rPr>
              <a:t>عمومی، درسنامه، مرجع</a:t>
            </a:r>
          </a:p>
          <a:p>
            <a:pPr lvl="1"/>
            <a:r>
              <a:rPr lang="fa-IR" dirty="0">
                <a:cs typeface="B Zar" panose="00000400000000000000" pitchFamily="2" charset="-78"/>
              </a:rPr>
              <a:t>پایان‌نامه</a:t>
            </a:r>
          </a:p>
          <a:p>
            <a:pPr lvl="1"/>
            <a:r>
              <a:rPr lang="fa-IR" dirty="0">
                <a:cs typeface="B Zar" panose="00000400000000000000" pitchFamily="2" charset="-78"/>
              </a:rPr>
              <a:t>گزارش پایان طرح تحقیقاتی</a:t>
            </a:r>
          </a:p>
          <a:p>
            <a:pPr lvl="1"/>
            <a:r>
              <a:rPr lang="fa-IR" dirty="0">
                <a:cs typeface="B Zar" panose="00000400000000000000" pitchFamily="2" charset="-78"/>
              </a:rPr>
              <a:t>تک‌نگاشت (</a:t>
            </a:r>
            <a:r>
              <a:rPr lang="en-US" dirty="0">
                <a:latin typeface="Times New Roman" panose="02020603050405020304" pitchFamily="18" charset="0"/>
                <a:cs typeface="Times New Roman" panose="02020603050405020304" pitchFamily="18" charset="0"/>
              </a:rPr>
              <a:t>monograph</a:t>
            </a:r>
            <a:r>
              <a:rPr lang="fa-IR" dirty="0">
                <a:cs typeface="B Zar" panose="00000400000000000000" pitchFamily="2" charset="-78"/>
              </a:rPr>
              <a:t>): </a:t>
            </a:r>
            <a:r>
              <a:rPr lang="fa-IR" dirty="0">
                <a:solidFill>
                  <a:srgbClr val="FF0000"/>
                </a:solidFill>
                <a:cs typeface="B Zar" panose="00000400000000000000" pitchFamily="2" charset="-78"/>
              </a:rPr>
              <a:t>متن‌های بلند و مشروح که معمولا توسط یک نفر نوشته</a:t>
            </a:r>
            <a:r>
              <a:rPr lang="en-US" dirty="0">
                <a:solidFill>
                  <a:srgbClr val="FF0000"/>
                </a:solidFill>
                <a:cs typeface="B Zar" panose="00000400000000000000" pitchFamily="2" charset="-78"/>
              </a:rPr>
              <a:t> </a:t>
            </a:r>
            <a:r>
              <a:rPr lang="fa-IR" dirty="0">
                <a:solidFill>
                  <a:srgbClr val="FF0000"/>
                </a:solidFill>
                <a:cs typeface="B Zar" panose="00000400000000000000" pitchFamily="2" charset="-78"/>
              </a:rPr>
              <a:t>‌می‌شود</a:t>
            </a:r>
          </a:p>
        </p:txBody>
      </p:sp>
      <p:sp>
        <p:nvSpPr>
          <p:cNvPr id="6" name="Content Placeholder 2">
            <a:extLst>
              <a:ext uri="{FF2B5EF4-FFF2-40B4-BE49-F238E27FC236}">
                <a16:creationId xmlns:a16="http://schemas.microsoft.com/office/drawing/2014/main" id="{31881AE3-BAFD-4F8F-8056-4821AF916FDC}"/>
              </a:ext>
            </a:extLst>
          </p:cNvPr>
          <p:cNvSpPr txBox="1">
            <a:spLocks/>
          </p:cNvSpPr>
          <p:nvPr/>
        </p:nvSpPr>
        <p:spPr>
          <a:xfrm>
            <a:off x="8100646" y="2228116"/>
            <a:ext cx="4091354" cy="4351338"/>
          </a:xfrm>
          <a:prstGeom prst="rect">
            <a:avLst/>
          </a:prstGeom>
        </p:spPr>
        <p:txBody>
          <a:bodyPr vert="horz" lIns="91440" tIns="45720" rIns="91440" bIns="45720" rtlCol="0">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Koodak" panose="000007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Koodak" panose="000007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Koodak" panose="000007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Koodak" panose="000007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3200" b="1" dirty="0">
                <a:solidFill>
                  <a:schemeClr val="bg1"/>
                </a:solidFill>
                <a:cs typeface="B Zar" panose="00000400000000000000" pitchFamily="2" charset="-78"/>
              </a:rPr>
              <a:t>نوشتارهای کوتاه</a:t>
            </a:r>
          </a:p>
          <a:p>
            <a:pPr lvl="1"/>
            <a:r>
              <a:rPr lang="fa-IR" dirty="0">
                <a:cs typeface="B Zar" panose="00000400000000000000" pitchFamily="2" charset="-78"/>
              </a:rPr>
              <a:t>انوع متنوع مقالات</a:t>
            </a:r>
          </a:p>
          <a:p>
            <a:pPr lvl="1">
              <a:lnSpc>
                <a:spcPct val="100000"/>
              </a:lnSpc>
            </a:pPr>
            <a:r>
              <a:rPr lang="fa-IR" dirty="0">
                <a:cs typeface="B Zar" panose="00000400000000000000" pitchFamily="2" charset="-78"/>
              </a:rPr>
              <a:t>فکت‌شیت: </a:t>
            </a:r>
            <a:r>
              <a:rPr lang="fa-IR" dirty="0">
                <a:solidFill>
                  <a:srgbClr val="FF0000"/>
                </a:solidFill>
                <a:cs typeface="B Zar" panose="00000400000000000000" pitchFamily="2" charset="-78"/>
              </a:rPr>
              <a:t>متن‌های کوتاه و مصور برای گروه هدف خاص</a:t>
            </a:r>
          </a:p>
          <a:p>
            <a:pPr lvl="1">
              <a:lnSpc>
                <a:spcPct val="100000"/>
              </a:lnSpc>
            </a:pPr>
            <a:r>
              <a:rPr lang="fa-IR" dirty="0">
                <a:cs typeface="B Zar" panose="00000400000000000000" pitchFamily="2" charset="-78"/>
              </a:rPr>
              <a:t>گزارش سیاستی: </a:t>
            </a:r>
            <a:r>
              <a:rPr lang="fa-IR" dirty="0">
                <a:solidFill>
                  <a:srgbClr val="FF0000"/>
                </a:solidFill>
                <a:cs typeface="B Zar" panose="00000400000000000000" pitchFamily="2" charset="-78"/>
              </a:rPr>
              <a:t>نتایج ملموس و اثرگذار در سیاست‌گذاری و مدیریت</a:t>
            </a:r>
          </a:p>
          <a:p>
            <a:pPr lvl="1">
              <a:lnSpc>
                <a:spcPct val="100000"/>
              </a:lnSpc>
            </a:pPr>
            <a:r>
              <a:rPr lang="fa-IR" dirty="0">
                <a:cs typeface="B Zar" panose="00000400000000000000" pitchFamily="2" charset="-78"/>
              </a:rPr>
              <a:t>نامه‌های علمی: </a:t>
            </a:r>
            <a:r>
              <a:rPr lang="fa-IR" dirty="0">
                <a:solidFill>
                  <a:srgbClr val="FF0000"/>
                </a:solidFill>
                <a:cs typeface="B Zar" panose="00000400000000000000" pitchFamily="2" charset="-78"/>
              </a:rPr>
              <a:t>با مخاطبین عام و یا خاص</a:t>
            </a:r>
          </a:p>
          <a:p>
            <a:pPr lvl="1"/>
            <a:r>
              <a:rPr lang="fa-IR" dirty="0">
                <a:cs typeface="B Zar" panose="00000400000000000000" pitchFamily="2" charset="-78"/>
              </a:rPr>
              <a:t>خلاصه‌هایی جهت ارایه در همایش‌ها و کنفرانس‌های علمی</a:t>
            </a:r>
            <a:endParaRPr lang="en-US" dirty="0">
              <a:cs typeface="B Zar" panose="00000400000000000000" pitchFamily="2" charset="-78"/>
            </a:endParaRPr>
          </a:p>
        </p:txBody>
      </p:sp>
    </p:spTree>
    <p:extLst>
      <p:ext uri="{BB962C8B-B14F-4D97-AF65-F5344CB8AC3E}">
        <p14:creationId xmlns:p14="http://schemas.microsoft.com/office/powerpoint/2010/main" val="3294085549"/>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500"/>
                                        <p:tgtEl>
                                          <p:spTgt spid="6">
                                            <p:txEl>
                                              <p:pRg st="4" end="4"/>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fade">
                                      <p:cBhvr>
                                        <p:cTn id="4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050" y="1625600"/>
            <a:ext cx="10515600" cy="4138592"/>
          </a:xfrm>
        </p:spPr>
        <p:txBody>
          <a:bodyPr/>
          <a:lstStyle/>
          <a:p>
            <a:pPr algn="l" rtl="0"/>
            <a:r>
              <a:rPr lang="en-US" altLang="en-US" dirty="0">
                <a:latin typeface="Times New Roman" panose="02020603050405020304" pitchFamily="18" charset="0"/>
                <a:cs typeface="Times New Roman" panose="02020603050405020304" pitchFamily="18" charset="0"/>
              </a:rPr>
              <a:t>Body text</a:t>
            </a:r>
          </a:p>
          <a:p>
            <a:pPr algn="l" rtl="0"/>
            <a:r>
              <a:rPr lang="en-US" altLang="en-US" dirty="0">
                <a:latin typeface="Times New Roman" panose="02020603050405020304" pitchFamily="18" charset="0"/>
                <a:cs typeface="Times New Roman" panose="02020603050405020304" pitchFamily="18" charset="0"/>
              </a:rPr>
              <a:t>Figures</a:t>
            </a:r>
          </a:p>
          <a:p>
            <a:pPr algn="l" rtl="0"/>
            <a:r>
              <a:rPr lang="en-US" altLang="en-US" dirty="0">
                <a:latin typeface="Times New Roman" panose="02020603050405020304" pitchFamily="18" charset="0"/>
                <a:cs typeface="Times New Roman" panose="02020603050405020304" pitchFamily="18" charset="0"/>
              </a:rPr>
              <a:t>Graphs</a:t>
            </a:r>
          </a:p>
          <a:p>
            <a:pPr algn="l" rtl="0"/>
            <a:r>
              <a:rPr lang="en-US" altLang="en-US" dirty="0">
                <a:latin typeface="Times New Roman" panose="02020603050405020304" pitchFamily="18" charset="0"/>
                <a:cs typeface="Times New Roman" panose="02020603050405020304" pitchFamily="18" charset="0"/>
              </a:rPr>
              <a:t>Diagrams</a:t>
            </a:r>
          </a:p>
          <a:p>
            <a:pPr algn="l" rtl="0"/>
            <a:r>
              <a:rPr lang="en-US" altLang="en-US" dirty="0">
                <a:latin typeface="Times New Roman" panose="02020603050405020304" pitchFamily="18" charset="0"/>
                <a:cs typeface="Times New Roman" panose="02020603050405020304" pitchFamily="18" charset="0"/>
              </a:rPr>
              <a:t>Maps</a:t>
            </a:r>
          </a:p>
          <a:p>
            <a:pPr algn="l" rtl="0"/>
            <a:r>
              <a:rPr lang="en-US" altLang="en-US" dirty="0">
                <a:latin typeface="Times New Roman" panose="02020603050405020304" pitchFamily="18" charset="0"/>
                <a:cs typeface="Times New Roman" panose="02020603050405020304" pitchFamily="18" charset="0"/>
              </a:rPr>
              <a:t>Tables </a:t>
            </a:r>
          </a:p>
          <a:p>
            <a:pPr algn="just"/>
            <a:endParaRPr lang="fa-IR" dirty="0">
              <a:cs typeface="+mj-cs"/>
            </a:endParaRPr>
          </a:p>
          <a:p>
            <a:pPr algn="just"/>
            <a:endParaRPr lang="en-US" dirty="0">
              <a:cs typeface="+mj-cs"/>
            </a:endParaRPr>
          </a:p>
        </p:txBody>
      </p:sp>
    </p:spTree>
    <p:extLst>
      <p:ext uri="{BB962C8B-B14F-4D97-AF65-F5344CB8AC3E}">
        <p14:creationId xmlns:p14="http://schemas.microsoft.com/office/powerpoint/2010/main" val="510909365"/>
      </p:ext>
    </p:extLst>
  </p:cSld>
  <p:clrMapOvr>
    <a:masterClrMapping/>
  </p:clrMapOvr>
  <p:transition advTm="109920"/>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010" y="1122744"/>
            <a:ext cx="6168342" cy="5563505"/>
          </a:xfrm>
        </p:spPr>
        <p:txBody>
          <a:bodyPr/>
          <a:lstStyle/>
          <a:p>
            <a:pPr algn="just"/>
            <a:r>
              <a:rPr lang="fa-IR" dirty="0">
                <a:cs typeface="B Zar" panose="00000400000000000000" pitchFamily="2" charset="-78"/>
              </a:rPr>
              <a:t>نتایج در متن باید دقیق، بدون سوگیری و بدون تفسیر بیان شوند. </a:t>
            </a:r>
          </a:p>
          <a:p>
            <a:pPr algn="just"/>
            <a:r>
              <a:rPr lang="fa-IR" dirty="0">
                <a:cs typeface="B Zar" panose="00000400000000000000" pitchFamily="2" charset="-78"/>
              </a:rPr>
              <a:t>تمرکز متن باید روی یافته‌های مرتبط با هدف مطالعه باشد. </a:t>
            </a:r>
          </a:p>
          <a:p>
            <a:pPr algn="just"/>
            <a:r>
              <a:rPr lang="fa-IR" dirty="0">
                <a:cs typeface="B Zar" panose="00000400000000000000" pitchFamily="2" charset="-78"/>
              </a:rPr>
              <a:t>نتایج باید با استفاده از روش‌های آماری صحیح بیان شوند. </a:t>
            </a:r>
          </a:p>
          <a:p>
            <a:pPr algn="just"/>
            <a:r>
              <a:rPr lang="fa-IR" dirty="0">
                <a:cs typeface="B Zar" panose="00000400000000000000" pitchFamily="2" charset="-78"/>
              </a:rPr>
              <a:t>متن باید حول یافته‌های جداول و شکل‌ها باشد و مباحثی که درآن‌ها به آن اشاره نشده را بیان کند نه اینکه همان یافته‌ها را تکرار کند.</a:t>
            </a:r>
          </a:p>
          <a:p>
            <a:pPr algn="just"/>
            <a:r>
              <a:rPr lang="fa-IR" dirty="0">
                <a:cs typeface="B Zar" panose="00000400000000000000" pitchFamily="2" charset="-78"/>
              </a:rPr>
              <a:t>در متن باید به جداول و نمودارها ارجاع داده شود. </a:t>
            </a:r>
          </a:p>
          <a:p>
            <a:pPr algn="just"/>
            <a:r>
              <a:rPr lang="fa-IR" dirty="0">
                <a:cs typeface="B Zar" panose="00000400000000000000" pitchFamily="2" charset="-78"/>
              </a:rPr>
              <a:t>افعال باید در قالب گذشته باشند. </a:t>
            </a:r>
          </a:p>
          <a:p>
            <a:pPr algn="just"/>
            <a:endParaRPr lang="en-US" dirty="0">
              <a:cs typeface="B Zar" panose="00000400000000000000" pitchFamily="2" charset="-78"/>
            </a:endParaRPr>
          </a:p>
        </p:txBody>
      </p:sp>
    </p:spTree>
    <p:extLst>
      <p:ext uri="{BB962C8B-B14F-4D97-AF65-F5344CB8AC3E}">
        <p14:creationId xmlns:p14="http://schemas.microsoft.com/office/powerpoint/2010/main" val="3088746939"/>
      </p:ext>
    </p:extLst>
  </p:cSld>
  <p:clrMapOvr>
    <a:masterClrMapping/>
  </p:clrMapOvr>
  <p:transition advTm="109920"/>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19514"/>
            <a:ext cx="10515600" cy="4857449"/>
          </a:xfrm>
        </p:spPr>
        <p:txBody>
          <a:bodyPr/>
          <a:lstStyle/>
          <a:p>
            <a:pPr algn="just"/>
            <a:r>
              <a:rPr lang="fa-IR" dirty="0">
                <a:cs typeface="B Zar" panose="00000400000000000000" pitchFamily="2" charset="-78"/>
              </a:rPr>
              <a:t>مرحله اول: تهیه جداول و نمودارها که یافته‌های اصلی و کلیدی شما را بیان می‌کنند.</a:t>
            </a:r>
          </a:p>
          <a:p>
            <a:pPr algn="just"/>
            <a:r>
              <a:rPr lang="fa-IR" dirty="0">
                <a:cs typeface="B Zar" panose="00000400000000000000" pitchFamily="2" charset="-78"/>
              </a:rPr>
              <a:t>مرحله دوم: نوشتن متن در راستای ارائه نتایج موجود در جداول و نمودارها.</a:t>
            </a:r>
          </a:p>
          <a:p>
            <a:pPr algn="just"/>
            <a:endParaRPr lang="fa-IR" dirty="0">
              <a:cs typeface="B Zar" panose="00000400000000000000" pitchFamily="2" charset="-78"/>
            </a:endParaRPr>
          </a:p>
          <a:p>
            <a:pPr marL="0" indent="0" algn="just">
              <a:buNone/>
            </a:pPr>
            <a:r>
              <a:rPr lang="fa-IR" dirty="0">
                <a:solidFill>
                  <a:schemeClr val="accent5"/>
                </a:solidFill>
                <a:cs typeface="B Zar" panose="00000400000000000000" pitchFamily="2" charset="-78"/>
              </a:rPr>
              <a:t>قبل از تهیه جداول و نمودارها به دستورالعمل نگارشی مجله مورد نظر خود مراجعه کنید. مجلات معمولا تعداد جداول و نمودارهای مجاز برای هر مقاله را در این دستورالعمل نوشته‌اند. </a:t>
            </a:r>
          </a:p>
          <a:p>
            <a:pPr marL="0" indent="0" algn="just">
              <a:buNone/>
            </a:pPr>
            <a:r>
              <a:rPr lang="fa-IR" dirty="0">
                <a:solidFill>
                  <a:schemeClr val="accent5"/>
                </a:solidFill>
                <a:cs typeface="B Zar" panose="00000400000000000000" pitchFamily="2" charset="-78"/>
              </a:rPr>
              <a:t>برخی مجلات به شما اجازه می‌دهند که تعدادی از جداول و نمودارهای خود را در فایل </a:t>
            </a:r>
            <a:r>
              <a:rPr lang="en-US" sz="2400" dirty="0">
                <a:solidFill>
                  <a:schemeClr val="accent5"/>
                </a:solidFill>
                <a:latin typeface="Times New Roman" panose="02020603050405020304" pitchFamily="18" charset="0"/>
                <a:cs typeface="Times New Roman" panose="02020603050405020304" pitchFamily="18" charset="0"/>
              </a:rPr>
              <a:t>supplementary</a:t>
            </a:r>
            <a:r>
              <a:rPr lang="fa-IR" sz="2400" dirty="0">
                <a:solidFill>
                  <a:schemeClr val="accent5"/>
                </a:solidFill>
                <a:cs typeface="B Zar" panose="00000400000000000000" pitchFamily="2" charset="-78"/>
              </a:rPr>
              <a:t> </a:t>
            </a:r>
            <a:r>
              <a:rPr lang="fa-IR" dirty="0">
                <a:solidFill>
                  <a:schemeClr val="accent5"/>
                </a:solidFill>
                <a:cs typeface="B Zar" panose="00000400000000000000" pitchFamily="2" charset="-78"/>
              </a:rPr>
              <a:t>ارائه کنید. </a:t>
            </a:r>
          </a:p>
        </p:txBody>
      </p:sp>
    </p:spTree>
    <p:extLst>
      <p:ext uri="{BB962C8B-B14F-4D97-AF65-F5344CB8AC3E}">
        <p14:creationId xmlns:p14="http://schemas.microsoft.com/office/powerpoint/2010/main" val="4035001745"/>
      </p:ext>
    </p:extLst>
  </p:cSld>
  <p:clrMapOvr>
    <a:masterClrMapping/>
  </p:clrMapOvr>
  <p:transition advTm="109920"/>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15EB380-3EB9-9F4F-6F55-99DC4630CCD8}"/>
              </a:ext>
            </a:extLst>
          </p:cNvPr>
          <p:cNvSpPr>
            <a:spLocks noGrp="1"/>
          </p:cNvSpPr>
          <p:nvPr>
            <p:ph idx="1"/>
          </p:nvPr>
        </p:nvSpPr>
        <p:spPr>
          <a:xfrm>
            <a:off x="893233" y="1875155"/>
            <a:ext cx="10574867" cy="4351338"/>
          </a:xfrm>
        </p:spPr>
        <p:txBody>
          <a:bodyPr/>
          <a:lstStyle/>
          <a:p>
            <a:pPr marL="457200" indent="-457200" algn="r" rtl="1">
              <a:buFont typeface="Arial" panose="020B0604020202020204" pitchFamily="34" charset="0"/>
              <a:buChar char="•"/>
            </a:pPr>
            <a:r>
              <a:rPr lang="fa-IR" sz="2800" dirty="0">
                <a:cs typeface="B Zar" panose="00000400000000000000" pitchFamily="2" charset="-78"/>
              </a:rPr>
              <a:t>نمایش</a:t>
            </a:r>
            <a:r>
              <a:rPr lang="fa-IR" sz="2800" baseline="0" dirty="0">
                <a:cs typeface="B Zar" panose="00000400000000000000" pitchFamily="2" charset="-78"/>
              </a:rPr>
              <a:t> مقادیر عددی دقیق و سایر داده‌های اختصاصی در یک فضای محدود</a:t>
            </a:r>
          </a:p>
          <a:p>
            <a:pPr marL="457200" indent="-457200" algn="r" rtl="1">
              <a:buFont typeface="Arial" panose="020B0604020202020204" pitchFamily="34" charset="0"/>
              <a:buChar char="•"/>
            </a:pPr>
            <a:endParaRPr lang="fa-IR" sz="2800" baseline="0" dirty="0">
              <a:cs typeface="B Zar" panose="00000400000000000000" pitchFamily="2" charset="-78"/>
            </a:endParaRPr>
          </a:p>
          <a:p>
            <a:pPr marL="457200" indent="-457200"/>
            <a:r>
              <a:rPr lang="fa-IR" dirty="0">
                <a:cs typeface="B Zar" panose="00000400000000000000" pitchFamily="2" charset="-78"/>
              </a:rPr>
              <a:t>دسته‌بندی خوب داده‌ها</a:t>
            </a:r>
          </a:p>
          <a:p>
            <a:pPr marL="457200" indent="-457200" algn="r" rtl="1">
              <a:buFont typeface="Arial" panose="020B0604020202020204" pitchFamily="34" charset="0"/>
              <a:buChar char="•"/>
            </a:pPr>
            <a:endParaRPr lang="fa-IR" sz="2800" baseline="0" dirty="0">
              <a:cs typeface="B Zar" panose="00000400000000000000" pitchFamily="2" charset="-78"/>
            </a:endParaRPr>
          </a:p>
          <a:p>
            <a:pPr marL="457200" indent="-457200" algn="r" rtl="1">
              <a:buFont typeface="Arial" panose="020B0604020202020204" pitchFamily="34" charset="0"/>
              <a:buChar char="•"/>
            </a:pPr>
            <a:r>
              <a:rPr lang="fa-IR" sz="2800" baseline="0" dirty="0">
                <a:cs typeface="B Zar" panose="00000400000000000000" pitchFamily="2" charset="-78"/>
              </a:rPr>
              <a:t>نمایش وجود یا عدم وجود برخی ویژگی‌های خاص</a:t>
            </a:r>
            <a:endParaRPr lang="en-US" sz="2800" dirty="0">
              <a:cs typeface="B Zar" panose="00000400000000000000" pitchFamily="2" charset="-78"/>
            </a:endParaRPr>
          </a:p>
          <a:p>
            <a:endParaRPr lang="en-US" dirty="0"/>
          </a:p>
        </p:txBody>
      </p:sp>
    </p:spTree>
    <p:extLst>
      <p:ext uri="{BB962C8B-B14F-4D97-AF65-F5344CB8AC3E}">
        <p14:creationId xmlns:p14="http://schemas.microsoft.com/office/powerpoint/2010/main" val="582423927"/>
      </p:ext>
    </p:extLst>
  </p:cSld>
  <p:clrMapOvr>
    <a:masterClrMapping/>
  </p:clrMapOvr>
  <p:transition advTm="109920"/>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15EB380-3EB9-9F4F-6F55-99DC4630CCD8}"/>
              </a:ext>
            </a:extLst>
          </p:cNvPr>
          <p:cNvSpPr>
            <a:spLocks noGrp="1"/>
          </p:cNvSpPr>
          <p:nvPr>
            <p:ph idx="1"/>
          </p:nvPr>
        </p:nvSpPr>
        <p:spPr>
          <a:xfrm>
            <a:off x="969433" y="1998980"/>
            <a:ext cx="10574867" cy="4351338"/>
          </a:xfrm>
        </p:spPr>
        <p:txBody>
          <a:bodyPr/>
          <a:lstStyle/>
          <a:p>
            <a:pPr marL="457200" indent="-457200">
              <a:lnSpc>
                <a:spcPct val="100000"/>
              </a:lnSpc>
              <a:spcBef>
                <a:spcPts val="0"/>
              </a:spcBef>
              <a:defRPr/>
            </a:pPr>
            <a:r>
              <a:rPr lang="fa-IR" sz="2800" dirty="0">
                <a:cs typeface="B Zar" panose="00000400000000000000" pitchFamily="2" charset="-78"/>
              </a:rPr>
              <a:t>قوی‌ترین و موثرترین ابزار ارایه یافته‌ها است و باید برای مهمترین یافته‌ها استفاده شود</a:t>
            </a:r>
          </a:p>
          <a:p>
            <a:pPr marL="457200" marR="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fa-IR" sz="2800" dirty="0">
              <a:cs typeface="B Zar" panose="00000400000000000000" pitchFamily="2" charset="-78"/>
            </a:endParaRPr>
          </a:p>
          <a:p>
            <a:pPr marL="457200" marR="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800" dirty="0">
                <a:cs typeface="B Zar" panose="00000400000000000000" pitchFamily="2" charset="-78"/>
              </a:rPr>
              <a:t>نمایش روند، الگو و ارتباط بین دیتاست‌ها</a:t>
            </a:r>
            <a:r>
              <a:rPr lang="fa-IR" dirty="0">
                <a:cs typeface="B Zar" panose="00000400000000000000" pitchFamily="2" charset="-78"/>
              </a:rPr>
              <a:t>؛</a:t>
            </a:r>
            <a:r>
              <a:rPr lang="fa-IR" sz="2800" dirty="0">
                <a:cs typeface="B Zar" panose="00000400000000000000" pitchFamily="2" charset="-78"/>
              </a:rPr>
              <a:t> در زمانی که الگوی کلی از</a:t>
            </a:r>
            <a:r>
              <a:rPr lang="fa-IR" sz="2800" baseline="0" dirty="0">
                <a:cs typeface="B Zar" panose="00000400000000000000" pitchFamily="2" charset="-78"/>
              </a:rPr>
              <a:t> اهمیت بالاتری نسبت به اصل داده‌ها برخوردار است.</a:t>
            </a:r>
            <a:endParaRPr lang="en-US" sz="2800" baseline="0" dirty="0">
              <a:cs typeface="B Zar" panose="00000400000000000000" pitchFamily="2" charset="-78"/>
            </a:endParaRPr>
          </a:p>
          <a:p>
            <a:pPr marL="457200" marR="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fa-IR" sz="2800" baseline="0" dirty="0">
              <a:cs typeface="B Zar" panose="00000400000000000000" pitchFamily="2" charset="-78"/>
            </a:endParaRPr>
          </a:p>
          <a:p>
            <a:pPr marL="457200" marR="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800" baseline="0" dirty="0">
                <a:cs typeface="B Zar" panose="00000400000000000000" pitchFamily="2" charset="-78"/>
              </a:rPr>
              <a:t>خلاصه کردن نتایج مطالعه.</a:t>
            </a:r>
            <a:endParaRPr lang="en-US" sz="2800" baseline="0" dirty="0">
              <a:cs typeface="B Zar" panose="00000400000000000000" pitchFamily="2" charset="-78"/>
            </a:endParaRPr>
          </a:p>
          <a:p>
            <a:pPr marL="457200" marR="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fa-IR" sz="2800" baseline="0" dirty="0">
              <a:cs typeface="B Zar" panose="00000400000000000000" pitchFamily="2" charset="-78"/>
            </a:endParaRPr>
          </a:p>
          <a:p>
            <a:pPr marL="457200" marR="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800" baseline="0" dirty="0">
                <a:cs typeface="B Zar" panose="00000400000000000000" pitchFamily="2" charset="-78"/>
              </a:rPr>
              <a:t>ارائه بصری از توالی وقایع، فرایندها، ویژگی‌های جغرافیایی و خصوصیات فیزیکی</a:t>
            </a:r>
          </a:p>
        </p:txBody>
      </p:sp>
    </p:spTree>
    <p:extLst>
      <p:ext uri="{BB962C8B-B14F-4D97-AF65-F5344CB8AC3E}">
        <p14:creationId xmlns:p14="http://schemas.microsoft.com/office/powerpoint/2010/main" val="1997827243"/>
      </p:ext>
    </p:extLst>
  </p:cSld>
  <p:clrMapOvr>
    <a:masterClrMapping/>
  </p:clrMapOvr>
  <p:transition advTm="109920"/>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472" y="2697480"/>
            <a:ext cx="10515600" cy="4857449"/>
          </a:xfrm>
        </p:spPr>
        <p:txBody>
          <a:bodyPr/>
          <a:lstStyle/>
          <a:p>
            <a:pPr algn="just"/>
            <a:r>
              <a:rPr lang="fa-IR" dirty="0">
                <a:cs typeface="B Zar" panose="00000400000000000000" pitchFamily="2" charset="-78"/>
              </a:rPr>
              <a:t>اطمینان حاصل کنید که آیتم‌ها به خوبی گویا باشند.</a:t>
            </a:r>
          </a:p>
          <a:p>
            <a:pPr algn="just"/>
            <a:r>
              <a:rPr lang="fa-IR" dirty="0">
                <a:cs typeface="B Zar" panose="00000400000000000000" pitchFamily="2" charset="-78"/>
              </a:rPr>
              <a:t>ارجاع دهید اما تکرار نکنید. </a:t>
            </a:r>
          </a:p>
          <a:p>
            <a:pPr algn="just"/>
            <a:r>
              <a:rPr lang="fa-IR" dirty="0">
                <a:cs typeface="B Zar" panose="00000400000000000000" pitchFamily="2" charset="-78"/>
              </a:rPr>
              <a:t>انسجام مطالب را حفظ کنید. </a:t>
            </a:r>
          </a:p>
          <a:p>
            <a:pPr algn="just"/>
            <a:r>
              <a:rPr lang="fa-IR" dirty="0">
                <a:cs typeface="B Zar" panose="00000400000000000000" pitchFamily="2" charset="-78"/>
              </a:rPr>
              <a:t>از عنوان‌های واضح و روشنگر استفاده کنید. </a:t>
            </a:r>
          </a:p>
          <a:p>
            <a:pPr algn="just"/>
            <a:r>
              <a:rPr lang="fa-IR" dirty="0">
                <a:cs typeface="B Zar" panose="00000400000000000000" pitchFamily="2" charset="-78"/>
              </a:rPr>
              <a:t>از دستورالعمل مجله پیروی کنید. </a:t>
            </a:r>
          </a:p>
          <a:p>
            <a:pPr marL="0" indent="0" algn="just">
              <a:buNone/>
            </a:pPr>
            <a:endParaRPr lang="fa-IR" dirty="0">
              <a:cs typeface="B Zar" panose="00000400000000000000" pitchFamily="2" charset="-78"/>
            </a:endParaRPr>
          </a:p>
        </p:txBody>
      </p:sp>
    </p:spTree>
    <p:extLst>
      <p:ext uri="{BB962C8B-B14F-4D97-AF65-F5344CB8AC3E}">
        <p14:creationId xmlns:p14="http://schemas.microsoft.com/office/powerpoint/2010/main" val="11556241"/>
      </p:ext>
    </p:extLst>
  </p:cSld>
  <p:clrMapOvr>
    <a:masterClrMapping/>
  </p:clrMapOvr>
  <p:transition advTm="109920"/>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95129" y="1134208"/>
            <a:ext cx="10515600" cy="4857449"/>
          </a:xfrm>
        </p:spPr>
        <p:txBody>
          <a:bodyPr/>
          <a:lstStyle/>
          <a:p>
            <a:pPr algn="just"/>
            <a:r>
              <a:rPr lang="fa-IR" dirty="0">
                <a:cs typeface="B Zar" panose="00000400000000000000" pitchFamily="2" charset="-78"/>
              </a:rPr>
              <a:t>جداول تکراری را ترکیب کنید. </a:t>
            </a:r>
          </a:p>
          <a:p>
            <a:pPr algn="just"/>
            <a:r>
              <a:rPr lang="fa-IR" dirty="0">
                <a:cs typeface="B Zar" panose="00000400000000000000" pitchFamily="2" charset="-78"/>
              </a:rPr>
              <a:t>داده‌ها را تقسیم کنید. </a:t>
            </a:r>
          </a:p>
          <a:p>
            <a:pPr algn="just"/>
            <a:r>
              <a:rPr lang="fa-IR" dirty="0">
                <a:cs typeface="B Zar" panose="00000400000000000000" pitchFamily="2" charset="-78"/>
              </a:rPr>
              <a:t>داده‌های اضافی را حذف کنید. </a:t>
            </a:r>
          </a:p>
          <a:p>
            <a:pPr algn="just"/>
            <a:r>
              <a:rPr lang="fa-IR" dirty="0">
                <a:cs typeface="B Zar" panose="00000400000000000000" pitchFamily="2" charset="-78"/>
              </a:rPr>
              <a:t>از حداکثر فضای موجود در جدول استفاده کنید. </a:t>
            </a:r>
          </a:p>
          <a:p>
            <a:pPr algn="just"/>
            <a:r>
              <a:rPr lang="fa-IR" dirty="0">
                <a:cs typeface="B Zar" panose="00000400000000000000" pitchFamily="2" charset="-78"/>
              </a:rPr>
              <a:t>تا حد ممکن از خالی گذاشتن خانه‌ها خودداری کنید. </a:t>
            </a:r>
          </a:p>
          <a:p>
            <a:pPr algn="just"/>
            <a:r>
              <a:rPr lang="fa-IR" dirty="0">
                <a:cs typeface="B Zar" panose="00000400000000000000" pitchFamily="2" charset="-78"/>
              </a:rPr>
              <a:t>سطر و ستون‌ها را با یک ترتیب منطقی قرار دهید.</a:t>
            </a:r>
          </a:p>
          <a:p>
            <a:pPr algn="just"/>
            <a:r>
              <a:rPr lang="fa-IR" dirty="0">
                <a:cs typeface="B Zar" panose="00000400000000000000" pitchFamily="2" charset="-78"/>
              </a:rPr>
              <a:t>زمانی که می‌خواهید در متن به جدول یا نمودار ارجاع دهید دقت کنید که محتوای متن و جدول یا نمودار مربوطه با یکدیگر در ارتباط باشند.</a:t>
            </a:r>
          </a:p>
          <a:p>
            <a:pPr algn="just"/>
            <a:r>
              <a:rPr lang="fa-IR" dirty="0">
                <a:cs typeface="B Zar" panose="00000400000000000000" pitchFamily="2" charset="-78"/>
              </a:rPr>
              <a:t>می‌توان از زیرنویس جداول برای ارائه مطالب بسیار تخصصی و تکنیکی آماری استفاده کرد. </a:t>
            </a:r>
          </a:p>
          <a:p>
            <a:pPr marL="0" indent="0" algn="just">
              <a:buNone/>
            </a:pPr>
            <a:endParaRPr lang="fa-IR" dirty="0">
              <a:cs typeface="B Zar" panose="00000400000000000000" pitchFamily="2" charset="-78"/>
            </a:endParaRPr>
          </a:p>
        </p:txBody>
      </p:sp>
    </p:spTree>
    <p:extLst>
      <p:ext uri="{BB962C8B-B14F-4D97-AF65-F5344CB8AC3E}">
        <p14:creationId xmlns:p14="http://schemas.microsoft.com/office/powerpoint/2010/main" val="2963087846"/>
      </p:ext>
    </p:extLst>
  </p:cSld>
  <p:clrMapOvr>
    <a:masterClrMapping/>
  </p:clrMapOvr>
  <p:transition advTm="109920"/>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752" y="1828800"/>
            <a:ext cx="10515600" cy="4857449"/>
          </a:xfrm>
        </p:spPr>
        <p:txBody>
          <a:bodyPr/>
          <a:lstStyle/>
          <a:p>
            <a:pPr algn="just"/>
            <a:r>
              <a:rPr lang="fa-IR" dirty="0">
                <a:cs typeface="B Zar" panose="00000400000000000000" pitchFamily="2" charset="-78"/>
              </a:rPr>
              <a:t>از واضح بودن تصاویر اطمینان حاصل کنید.</a:t>
            </a:r>
          </a:p>
          <a:p>
            <a:pPr algn="just"/>
            <a:endParaRPr lang="fa-IR" dirty="0">
              <a:cs typeface="B Zar" panose="00000400000000000000" pitchFamily="2" charset="-78"/>
            </a:endParaRPr>
          </a:p>
          <a:p>
            <a:pPr algn="just"/>
            <a:r>
              <a:rPr lang="fa-IR" dirty="0">
                <a:cs typeface="B Zar" panose="00000400000000000000" pitchFamily="2" charset="-78"/>
              </a:rPr>
              <a:t>از راهنما برای توضیح دادن پیام کلیدی استفاده کنید. </a:t>
            </a:r>
          </a:p>
          <a:p>
            <a:pPr algn="just"/>
            <a:endParaRPr lang="fa-IR" dirty="0">
              <a:cs typeface="B Zar" panose="00000400000000000000" pitchFamily="2" charset="-78"/>
            </a:endParaRPr>
          </a:p>
          <a:p>
            <a:pPr algn="just"/>
            <a:r>
              <a:rPr lang="fa-IR" dirty="0">
                <a:cs typeface="B Zar" panose="00000400000000000000" pitchFamily="2" charset="-78"/>
              </a:rPr>
              <a:t>تمام بخش‌های مهم را برچسب‌گذاری کنید. </a:t>
            </a:r>
          </a:p>
          <a:p>
            <a:pPr algn="just"/>
            <a:endParaRPr lang="fa-IR" dirty="0">
              <a:cs typeface="B Zar" panose="00000400000000000000" pitchFamily="2" charset="-78"/>
            </a:endParaRPr>
          </a:p>
          <a:p>
            <a:pPr algn="just"/>
            <a:r>
              <a:rPr lang="fa-IR" dirty="0">
                <a:cs typeface="B Zar" panose="00000400000000000000" pitchFamily="2" charset="-78"/>
              </a:rPr>
              <a:t>از تصاویر اختصاصی استفاده کنید. </a:t>
            </a:r>
          </a:p>
          <a:p>
            <a:pPr algn="just"/>
            <a:endParaRPr lang="fa-IR" dirty="0">
              <a:cs typeface="B Zar" panose="00000400000000000000" pitchFamily="2" charset="-78"/>
            </a:endParaRPr>
          </a:p>
        </p:txBody>
      </p:sp>
    </p:spTree>
    <p:extLst>
      <p:ext uri="{BB962C8B-B14F-4D97-AF65-F5344CB8AC3E}">
        <p14:creationId xmlns:p14="http://schemas.microsoft.com/office/powerpoint/2010/main" val="1865260855"/>
      </p:ext>
    </p:extLst>
  </p:cSld>
  <p:clrMapOvr>
    <a:masterClrMapping/>
  </p:clrMapOvr>
  <p:transition advTm="109920"/>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752" y="1828800"/>
            <a:ext cx="10515600" cy="4857449"/>
          </a:xfrm>
        </p:spPr>
        <p:txBody>
          <a:bodyPr/>
          <a:lstStyle/>
          <a:p>
            <a:pPr algn="just"/>
            <a:r>
              <a:rPr lang="fa-IR" dirty="0">
                <a:cs typeface="B Zar" panose="00000400000000000000" pitchFamily="2" charset="-78"/>
              </a:rPr>
              <a:t>داشتن یک عنوان واضح که توصیف کند جدول به چه موضوعی پرداخته است. </a:t>
            </a:r>
          </a:p>
          <a:p>
            <a:pPr algn="just"/>
            <a:r>
              <a:rPr lang="fa-IR" dirty="0">
                <a:cs typeface="B Zar" panose="00000400000000000000" pitchFamily="2" charset="-78"/>
              </a:rPr>
              <a:t>سرستون‌ها به طور واضح مشخص کنند که داده‌های موجود در این ستون چه چیزی را ارائه می‌کنند.</a:t>
            </a:r>
          </a:p>
          <a:p>
            <a:pPr algn="just"/>
            <a:r>
              <a:rPr lang="fa-IR" dirty="0">
                <a:cs typeface="B Zar" panose="00000400000000000000" pitchFamily="2" charset="-78"/>
              </a:rPr>
              <a:t>جهت شفافیت هرچه بیشتر، داده‌ها باید به زیرگروه‌های مختلف تقسیم شوند. </a:t>
            </a:r>
          </a:p>
          <a:p>
            <a:pPr algn="just"/>
            <a:r>
              <a:rPr lang="fa-IR" dirty="0">
                <a:cs typeface="B Zar" panose="00000400000000000000" pitchFamily="2" charset="-78"/>
              </a:rPr>
              <a:t>جدول باید به قدری گویا باشد که بدون ارجاع به متن مقاله بتوان به درک خوبی از آن دست یافت. </a:t>
            </a:r>
          </a:p>
          <a:p>
            <a:pPr algn="just"/>
            <a:r>
              <a:rPr lang="fa-IR" dirty="0">
                <a:cs typeface="B Zar" panose="00000400000000000000" pitchFamily="2" charset="-78"/>
              </a:rPr>
              <a:t>فاصله کافی بین سطرها و ستون‌ها وجود داشته باشد و از فونت‌های متناسب استفاده گردد. </a:t>
            </a:r>
          </a:p>
          <a:p>
            <a:pPr marL="0" indent="0" algn="just">
              <a:buNone/>
            </a:pPr>
            <a:endParaRPr lang="fa-IR" dirty="0">
              <a:cs typeface="B Zar" panose="00000400000000000000" pitchFamily="2" charset="-78"/>
            </a:endParaRPr>
          </a:p>
        </p:txBody>
      </p:sp>
    </p:spTree>
    <p:extLst>
      <p:ext uri="{BB962C8B-B14F-4D97-AF65-F5344CB8AC3E}">
        <p14:creationId xmlns:p14="http://schemas.microsoft.com/office/powerpoint/2010/main" val="3155632690"/>
      </p:ext>
    </p:extLst>
  </p:cSld>
  <p:clrMapOvr>
    <a:masterClrMapping/>
  </p:clrMapOvr>
  <p:transition advTm="109920"/>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0EE107-4A17-94FB-9B5B-AE1D651CCB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0546" y="1296063"/>
            <a:ext cx="9517711" cy="5279666"/>
          </a:xfrm>
        </p:spPr>
      </p:pic>
    </p:spTree>
    <p:extLst>
      <p:ext uri="{BB962C8B-B14F-4D97-AF65-F5344CB8AC3E}">
        <p14:creationId xmlns:p14="http://schemas.microsoft.com/office/powerpoint/2010/main" val="2484142013"/>
      </p:ext>
    </p:extLst>
  </p:cSld>
  <p:clrMapOvr>
    <a:masterClrMapping/>
  </p:clrMapOvr>
  <p:transition advTm="109920"/>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28617-023E-4294-BC9F-744D63D1B280}"/>
              </a:ext>
            </a:extLst>
          </p:cNvPr>
          <p:cNvSpPr>
            <a:spLocks noGrp="1"/>
          </p:cNvSpPr>
          <p:nvPr>
            <p:ph type="title"/>
          </p:nvPr>
        </p:nvSpPr>
        <p:spPr>
          <a:xfrm>
            <a:off x="4621822" y="365125"/>
            <a:ext cx="2795954" cy="1325563"/>
          </a:xfrm>
        </p:spPr>
        <p:txBody>
          <a:bodyPr>
            <a:noAutofit/>
          </a:bodyPr>
          <a:lstStyle/>
          <a:p>
            <a:pPr algn="ctr" rtl="1"/>
            <a:r>
              <a:rPr lang="fa-IR" dirty="0">
                <a:effectLst>
                  <a:outerShdw blurRad="38100" dist="38100" dir="2700000" algn="tl">
                    <a:srgbClr val="000000">
                      <a:alpha val="43137"/>
                    </a:srgbClr>
                  </a:outerShdw>
                </a:effectLst>
                <a:cs typeface="B Titr" panose="00000700000000000000" pitchFamily="2" charset="-78"/>
              </a:rPr>
              <a:t>انواع مقالات</a:t>
            </a:r>
            <a:endParaRPr lang="en-US" dirty="0">
              <a:effectLst>
                <a:outerShdw blurRad="38100" dist="38100" dir="2700000" algn="tl">
                  <a:srgbClr val="000000">
                    <a:alpha val="43137"/>
                  </a:srgbClr>
                </a:outerShdw>
              </a:effectLst>
              <a:cs typeface="B Titr" panose="00000700000000000000" pitchFamily="2" charset="-78"/>
            </a:endParaRPr>
          </a:p>
        </p:txBody>
      </p:sp>
    </p:spTree>
    <p:extLst>
      <p:ext uri="{BB962C8B-B14F-4D97-AF65-F5344CB8AC3E}">
        <p14:creationId xmlns:p14="http://schemas.microsoft.com/office/powerpoint/2010/main" val="434250986"/>
      </p:ext>
    </p:extLst>
  </p:cSld>
  <p:clrMapOvr>
    <a:masterClrMapping/>
  </p:clrMapOvr>
  <p:transition advTm="109920"/>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63062" y="1280160"/>
            <a:ext cx="10515600" cy="4857449"/>
          </a:xfrm>
        </p:spPr>
        <p:txBody>
          <a:bodyPr/>
          <a:lstStyle/>
          <a:p>
            <a:pPr algn="just"/>
            <a:r>
              <a:rPr lang="fa-IR" dirty="0">
                <a:cs typeface="B Zar" panose="00000400000000000000" pitchFamily="2" charset="-78"/>
              </a:rPr>
              <a:t>از عنوان‌هایی استفاده کنید که برای خواننده مشخص شود در مورد چه مطلبی صحبت خواهد شد. </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برای محورها از عنوان مناسب استفاده کنید.</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باید کاملا مشخص باشد که هر بخش موجود در گراف نشان دهنده چه چیزی است. </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از راهنما برای انتقال هر چه بهتر مفاهیم استفاده کنید. </a:t>
            </a:r>
            <a:endParaRPr lang="en-US" dirty="0">
              <a:cs typeface="B Zar" panose="00000400000000000000" pitchFamily="2" charset="-78"/>
            </a:endParaRPr>
          </a:p>
          <a:p>
            <a:pPr algn="just"/>
            <a:endParaRPr lang="fa-IR" dirty="0">
              <a:cs typeface="B Zar" panose="00000400000000000000" pitchFamily="2" charset="-78"/>
            </a:endParaRPr>
          </a:p>
          <a:p>
            <a:pPr algn="just"/>
            <a:r>
              <a:rPr lang="fa-IR" dirty="0">
                <a:cs typeface="B Zar" panose="00000400000000000000" pitchFamily="2" charset="-78"/>
              </a:rPr>
              <a:t>منبع مورد استفاده برای رسم گراف باید مشخص باشد. </a:t>
            </a:r>
          </a:p>
          <a:p>
            <a:pPr algn="just"/>
            <a:endParaRPr lang="fa-IR" dirty="0">
              <a:cs typeface="B Zar" panose="00000400000000000000" pitchFamily="2" charset="-78"/>
            </a:endParaRPr>
          </a:p>
          <a:p>
            <a:pPr marL="0" indent="0" algn="just">
              <a:buNone/>
            </a:pPr>
            <a:endParaRPr lang="fa-IR" dirty="0">
              <a:cs typeface="B Zar" panose="00000400000000000000" pitchFamily="2" charset="-78"/>
            </a:endParaRPr>
          </a:p>
        </p:txBody>
      </p:sp>
    </p:spTree>
    <p:extLst>
      <p:ext uri="{BB962C8B-B14F-4D97-AF65-F5344CB8AC3E}">
        <p14:creationId xmlns:p14="http://schemas.microsoft.com/office/powerpoint/2010/main" val="90519491"/>
      </p:ext>
    </p:extLst>
  </p:cSld>
  <p:clrMapOvr>
    <a:masterClrMapping/>
  </p:clrMapOvr>
  <p:transition advTm="109920"/>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C176657-1022-FCAB-AE10-A3ADA7CAB7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1763" y="1542553"/>
            <a:ext cx="9150737" cy="4826442"/>
          </a:xfrm>
        </p:spPr>
      </p:pic>
    </p:spTree>
    <p:extLst>
      <p:ext uri="{BB962C8B-B14F-4D97-AF65-F5344CB8AC3E}">
        <p14:creationId xmlns:p14="http://schemas.microsoft.com/office/powerpoint/2010/main" val="149605265"/>
      </p:ext>
    </p:extLst>
  </p:cSld>
  <p:clrMapOvr>
    <a:masterClrMapping/>
  </p:clrMapOvr>
  <p:transition advTm="109920"/>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3331" y="1828800"/>
            <a:ext cx="6632293" cy="4857449"/>
          </a:xfrm>
        </p:spPr>
        <p:txBody>
          <a:bodyPr>
            <a:normAutofit/>
          </a:bodyPr>
          <a:lstStyle/>
          <a:p>
            <a:pPr marL="0" indent="0" algn="ctr" rtl="0">
              <a:buNone/>
            </a:pPr>
            <a:r>
              <a:rPr lang="fa-IR" sz="4800" dirty="0">
                <a:cs typeface="B Zar" panose="00000400000000000000" pitchFamily="2" charset="-78"/>
              </a:rPr>
              <a:t>سه نوع دروغ داریم، </a:t>
            </a:r>
            <a:r>
              <a:rPr lang="fa-IR" sz="4800" dirty="0">
                <a:solidFill>
                  <a:schemeClr val="accent5"/>
                </a:solidFill>
                <a:cs typeface="B Zar" panose="00000400000000000000" pitchFamily="2" charset="-78"/>
              </a:rPr>
              <a:t>دروغ</a:t>
            </a:r>
            <a:r>
              <a:rPr lang="fa-IR" sz="4800" dirty="0">
                <a:cs typeface="B Zar" panose="00000400000000000000" pitchFamily="2" charset="-78"/>
              </a:rPr>
              <a:t>، </a:t>
            </a:r>
            <a:r>
              <a:rPr lang="fa-IR" sz="4800" dirty="0">
                <a:solidFill>
                  <a:schemeClr val="accent5"/>
                </a:solidFill>
                <a:cs typeface="B Zar" panose="00000400000000000000" pitchFamily="2" charset="-78"/>
              </a:rPr>
              <a:t>دروغ‌های بزرگ </a:t>
            </a:r>
            <a:r>
              <a:rPr lang="fa-IR" sz="4800" dirty="0">
                <a:cs typeface="B Zar" panose="00000400000000000000" pitchFamily="2" charset="-78"/>
              </a:rPr>
              <a:t>و </a:t>
            </a:r>
            <a:r>
              <a:rPr lang="fa-IR" sz="4800" dirty="0">
                <a:solidFill>
                  <a:srgbClr val="FF0000"/>
                </a:solidFill>
                <a:cs typeface="B Zar" panose="00000400000000000000" pitchFamily="2" charset="-78"/>
              </a:rPr>
              <a:t>آمار</a:t>
            </a:r>
          </a:p>
          <a:p>
            <a:pPr marL="0" indent="0" algn="ctr" rtl="0">
              <a:buNone/>
            </a:pPr>
            <a:endParaRPr lang="fa-IR" sz="4800" dirty="0">
              <a:cs typeface="B Zar" panose="00000400000000000000" pitchFamily="2" charset="-78"/>
            </a:endParaRPr>
          </a:p>
          <a:p>
            <a:pPr algn="l" rtl="0">
              <a:buNone/>
            </a:pPr>
            <a:r>
              <a:rPr lang="da-DK" altLang="en-US" sz="3200" b="1" dirty="0">
                <a:latin typeface="Times New Roman" panose="02020603050405020304" pitchFamily="18" charset="0"/>
                <a:cs typeface="Times New Roman" panose="02020603050405020304" pitchFamily="18" charset="0"/>
              </a:rPr>
              <a:t>Samuel Langhorne Clemens</a:t>
            </a:r>
          </a:p>
          <a:p>
            <a:pPr algn="l" rtl="0">
              <a:buNone/>
            </a:pPr>
            <a:r>
              <a:rPr lang="da-DK" altLang="en-US" sz="3200" dirty="0">
                <a:latin typeface="Times New Roman" panose="02020603050405020304" pitchFamily="18" charset="0"/>
                <a:cs typeface="Times New Roman" panose="02020603050405020304" pitchFamily="18" charset="0"/>
              </a:rPr>
              <a:t>Pen name: </a:t>
            </a:r>
            <a:r>
              <a:rPr lang="en-US" altLang="en-US" sz="3200" b="1" dirty="0">
                <a:latin typeface="Times New Roman" panose="02020603050405020304" pitchFamily="18" charset="0"/>
                <a:cs typeface="Times New Roman" panose="02020603050405020304" pitchFamily="18" charset="0"/>
              </a:rPr>
              <a:t>Mark Twain</a:t>
            </a:r>
          </a:p>
          <a:p>
            <a:pPr algn="l" rtl="0">
              <a:buNone/>
            </a:pPr>
            <a:r>
              <a:rPr lang="da-DK" altLang="en-US" sz="3200" dirty="0">
                <a:latin typeface="Times New Roman" panose="02020603050405020304" pitchFamily="18" charset="0"/>
                <a:cs typeface="Times New Roman" panose="02020603050405020304" pitchFamily="18" charset="0"/>
              </a:rPr>
              <a:t>(November</a:t>
            </a:r>
            <a:r>
              <a:rPr lang="da-DK" altLang="en-US" sz="3200" dirty="0">
                <a:cs typeface="+mj-cs"/>
              </a:rPr>
              <a:t> </a:t>
            </a:r>
            <a:r>
              <a:rPr lang="da-DK" altLang="en-US" sz="3200" dirty="0">
                <a:latin typeface="Times New Roman" panose="02020603050405020304" pitchFamily="18" charset="0"/>
                <a:cs typeface="Times New Roman" panose="02020603050405020304" pitchFamily="18" charset="0"/>
              </a:rPr>
              <a:t>30, 1835 – April 21, 1910)</a:t>
            </a:r>
            <a:endParaRPr lang="fa-IR" altLang="en-US" sz="5400" dirty="0">
              <a:latin typeface="Times New Roman" panose="02020603050405020304" pitchFamily="18" charset="0"/>
              <a:cs typeface="Times New Roman" panose="02020603050405020304" pitchFamily="18" charset="0"/>
            </a:endParaRPr>
          </a:p>
          <a:p>
            <a:pPr marL="0" indent="0" algn="l" rtl="0">
              <a:buNone/>
            </a:pPr>
            <a:endParaRPr lang="fa-IR" sz="4800" dirty="0">
              <a:cs typeface="B Zar" panose="00000400000000000000" pitchFamily="2" charset="-78"/>
            </a:endParaRPr>
          </a:p>
        </p:txBody>
      </p:sp>
    </p:spTree>
    <p:extLst>
      <p:ext uri="{BB962C8B-B14F-4D97-AF65-F5344CB8AC3E}">
        <p14:creationId xmlns:p14="http://schemas.microsoft.com/office/powerpoint/2010/main" val="839204874"/>
      </p:ext>
    </p:extLst>
  </p:cSld>
  <p:clrMapOvr>
    <a:masterClrMapping/>
  </p:clrMapOvr>
  <p:transition advTm="109920"/>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9630" y="1828800"/>
            <a:ext cx="5994722" cy="4857449"/>
          </a:xfrm>
        </p:spPr>
        <p:txBody>
          <a:bodyPr/>
          <a:lstStyle/>
          <a:p>
            <a:pPr algn="l" rtl="0"/>
            <a:r>
              <a:rPr lang="en-US" altLang="en-US" dirty="0">
                <a:latin typeface="Times New Roman" panose="02020603050405020304" pitchFamily="18" charset="0"/>
                <a:cs typeface="Times New Roman" panose="02020603050405020304" pitchFamily="18" charset="0"/>
              </a:rPr>
              <a:t>P value or Confidence Interval ?</a:t>
            </a:r>
          </a:p>
          <a:p>
            <a:pPr algn="l" rtl="0"/>
            <a:r>
              <a:rPr lang="en-US" altLang="en-US" dirty="0">
                <a:latin typeface="Times New Roman" panose="02020603050405020304" pitchFamily="18" charset="0"/>
                <a:cs typeface="Times New Roman" panose="02020603050405020304" pitchFamily="18" charset="0"/>
              </a:rPr>
              <a:t>Standard deviation Or Standard Error?</a:t>
            </a:r>
          </a:p>
          <a:p>
            <a:pPr algn="l" rtl="0"/>
            <a:r>
              <a:rPr lang="en-US" altLang="en-US" dirty="0">
                <a:latin typeface="Times New Roman" panose="02020603050405020304" pitchFamily="18" charset="0"/>
                <a:cs typeface="Times New Roman" panose="02020603050405020304" pitchFamily="18" charset="0"/>
              </a:rPr>
              <a:t>Frequency or Percentage?</a:t>
            </a:r>
          </a:p>
          <a:p>
            <a:pPr algn="l" rtl="0"/>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983973"/>
      </p:ext>
    </p:extLst>
  </p:cSld>
  <p:clrMapOvr>
    <a:masterClrMapping/>
  </p:clrMapOvr>
  <p:transition advTm="10992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DBC41-A8B1-9430-EF30-55796EB9CE6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D517F72-9A2A-E722-18C0-CFE67AC7DA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982" y="159026"/>
            <a:ext cx="10515600" cy="6400800"/>
          </a:xfrm>
        </p:spPr>
      </p:pic>
    </p:spTree>
    <p:extLst>
      <p:ext uri="{BB962C8B-B14F-4D97-AF65-F5344CB8AC3E}">
        <p14:creationId xmlns:p14="http://schemas.microsoft.com/office/powerpoint/2010/main" val="590418686"/>
      </p:ext>
    </p:extLst>
  </p:cSld>
  <p:clrMapOvr>
    <a:masterClrMapping/>
  </p:clrMapOvr>
  <p:transition advTm="109920"/>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8607" y="1828800"/>
            <a:ext cx="6528121" cy="4857449"/>
          </a:xfrm>
        </p:spPr>
        <p:txBody>
          <a:bodyPr/>
          <a:lstStyle/>
          <a:p>
            <a:pPr algn="just"/>
            <a:r>
              <a:rPr lang="fa-IR" dirty="0">
                <a:cs typeface="B Zar" panose="00000400000000000000" pitchFamily="2" charset="-78"/>
              </a:rPr>
              <a:t>یافته‌های خود را داستان‌وار بیان کنید.</a:t>
            </a:r>
          </a:p>
          <a:p>
            <a:pPr algn="just"/>
            <a:r>
              <a:rPr lang="fa-IR" dirty="0">
                <a:cs typeface="B Zar" panose="00000400000000000000" pitchFamily="2" charset="-78"/>
              </a:rPr>
              <a:t>نمونه خود را توصیف کنید. </a:t>
            </a:r>
          </a:p>
          <a:p>
            <a:pPr algn="just"/>
            <a:r>
              <a:rPr lang="fa-IR" dirty="0">
                <a:cs typeface="B Zar" panose="00000400000000000000" pitchFamily="2" charset="-78"/>
              </a:rPr>
              <a:t>پاسخ سوال اصلی خود را با استفاده از روش‌های آماری ساده و مدل‌سازی‌ها مشخص کنید. </a:t>
            </a:r>
          </a:p>
          <a:p>
            <a:pPr algn="just"/>
            <a:r>
              <a:rPr lang="fa-IR" dirty="0">
                <a:cs typeface="B Zar" panose="00000400000000000000" pitchFamily="2" charset="-78"/>
              </a:rPr>
              <a:t>آنالیز زیر گروه‌ها را فراموش نکنید. </a:t>
            </a:r>
          </a:p>
          <a:p>
            <a:pPr algn="just"/>
            <a:endParaRPr lang="fa-IR" dirty="0">
              <a:cs typeface="B Zar" panose="00000400000000000000" pitchFamily="2" charset="-78"/>
            </a:endParaRPr>
          </a:p>
          <a:p>
            <a:pPr algn="just"/>
            <a:endParaRPr lang="fa-IR" dirty="0">
              <a:cs typeface="B Zar" panose="00000400000000000000" pitchFamily="2" charset="-78"/>
            </a:endParaRPr>
          </a:p>
        </p:txBody>
      </p:sp>
    </p:spTree>
    <p:extLst>
      <p:ext uri="{BB962C8B-B14F-4D97-AF65-F5344CB8AC3E}">
        <p14:creationId xmlns:p14="http://schemas.microsoft.com/office/powerpoint/2010/main" val="4195843942"/>
      </p:ext>
    </p:extLst>
  </p:cSld>
  <p:clrMapOvr>
    <a:masterClrMapping/>
  </p:clrMapOvr>
  <p:transition advTm="109920"/>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8607" y="1828800"/>
            <a:ext cx="6528121" cy="4857449"/>
          </a:xfrm>
        </p:spPr>
        <p:txBody>
          <a:bodyPr/>
          <a:lstStyle/>
          <a:p>
            <a:pPr algn="just"/>
            <a:endParaRPr lang="fa-IR" dirty="0">
              <a:cs typeface="B Zar" panose="00000400000000000000" pitchFamily="2" charset="-78"/>
            </a:endParaRPr>
          </a:p>
          <a:p>
            <a:pPr algn="just"/>
            <a:r>
              <a:rPr lang="fa-IR" dirty="0">
                <a:cs typeface="B Zar" panose="00000400000000000000" pitchFamily="2" charset="-78"/>
              </a:rPr>
              <a:t>درصورتی که از روش‌های آماری پیچیده استفاده کردید، نتایج خود را تا حد ممکن ساده بیان کنید.</a:t>
            </a:r>
          </a:p>
          <a:p>
            <a:pPr algn="just"/>
            <a:r>
              <a:rPr lang="fa-IR" dirty="0">
                <a:cs typeface="B Zar" panose="00000400000000000000" pitchFamily="2" charset="-78"/>
              </a:rPr>
              <a:t>به یاد داشته باشید که بسیاری از خوانندگان مقاله شما آشنایی چندانی با روش‌های آماری ندارند اما مقاله شما توسط داورانی که در زمینه آمار تخصص دارند بررسی خواهد شد. </a:t>
            </a:r>
          </a:p>
        </p:txBody>
      </p:sp>
    </p:spTree>
    <p:extLst>
      <p:ext uri="{BB962C8B-B14F-4D97-AF65-F5344CB8AC3E}">
        <p14:creationId xmlns:p14="http://schemas.microsoft.com/office/powerpoint/2010/main" val="3390585972"/>
      </p:ext>
    </p:extLst>
  </p:cSld>
  <p:clrMapOvr>
    <a:masterClrMapping/>
  </p:clrMapOvr>
  <p:transition advTm="109920"/>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1203649"/>
            <a:ext cx="11532637" cy="5224583"/>
          </a:xfrm>
        </p:spPr>
        <p:txBody>
          <a:bodyPr>
            <a:normAutofit/>
          </a:bodyPr>
          <a:lstStyle/>
          <a:p>
            <a:pPr algn="l" rtl="0"/>
            <a:r>
              <a:rPr lang="en-US" sz="2600" dirty="0">
                <a:latin typeface="Times New Roman" panose="02020603050405020304" pitchFamily="18" charset="0"/>
                <a:cs typeface="Times New Roman" panose="02020603050405020304" pitchFamily="18" charset="0"/>
              </a:rPr>
              <a:t>Opium use and the risk of head and neck squamous cell carcinoma</a:t>
            </a:r>
          </a:p>
          <a:p>
            <a:pPr algn="l" rtl="0"/>
            <a:r>
              <a:rPr lang="en-US" sz="2600" dirty="0">
                <a:solidFill>
                  <a:schemeClr val="accent5"/>
                </a:solidFill>
                <a:latin typeface="Times New Roman" panose="02020603050405020304" pitchFamily="18" charset="0"/>
                <a:cs typeface="Times New Roman" panose="02020603050405020304" pitchFamily="18" charset="0"/>
              </a:rPr>
              <a:t>Table 1 shows the distribution of demographic and habit variables in cases and controls. </a:t>
            </a:r>
            <a:r>
              <a:rPr lang="en-US" sz="2600" dirty="0">
                <a:latin typeface="Times New Roman" panose="02020603050405020304" pitchFamily="18" charset="0"/>
                <a:cs typeface="Times New Roman" panose="02020603050405020304" pitchFamily="18" charset="0"/>
              </a:rPr>
              <a:t>Among cases, approximately 75% were men, 73% were capital city residents and the median age at recruitment was 58 (25th centile 50 and 75th centile 66 years). The corresponding numbers in controls were 68%, 78% and 57 (49-64) years, respectively. were more likely than controls to smoke, consume alcohol, have lower SES and have poorer oral health.</a:t>
            </a:r>
          </a:p>
          <a:p>
            <a:pPr algn="l" rtl="0"/>
            <a:r>
              <a:rPr lang="en-US" sz="2600" dirty="0">
                <a:latin typeface="Times New Roman" panose="02020603050405020304" pitchFamily="18" charset="0"/>
                <a:cs typeface="Times New Roman" panose="02020603050405020304" pitchFamily="18" charset="0"/>
              </a:rPr>
              <a:t>According to our sensitivity study, the impact of the sensitivity of self-reporting of opium, 0.77 in cases and 0.68 in controls indicated that the association of HNSCC combined and regular opium use was still significant, corrected OR was 2.48 (2.05 to 2.98). In addition, the surface plot of corrected OR and sensitivity of self-reporting of opium ranged from 0.50 to 0.90 in both groups showed that the null zone of crude OR did not cross </a:t>
            </a:r>
            <a:r>
              <a:rPr lang="en-US" sz="2600" dirty="0">
                <a:solidFill>
                  <a:schemeClr val="accent5"/>
                </a:solidFill>
                <a:latin typeface="Times New Roman" panose="02020603050405020304" pitchFamily="18" charset="0"/>
                <a:cs typeface="Times New Roman" panose="02020603050405020304" pitchFamily="18" charset="0"/>
              </a:rPr>
              <a:t>(Figure 1).</a:t>
            </a:r>
          </a:p>
        </p:txBody>
      </p:sp>
    </p:spTree>
    <p:extLst>
      <p:ext uri="{BB962C8B-B14F-4D97-AF65-F5344CB8AC3E}">
        <p14:creationId xmlns:p14="http://schemas.microsoft.com/office/powerpoint/2010/main" val="582493589"/>
      </p:ext>
    </p:extLst>
  </p:cSld>
  <p:clrMapOvr>
    <a:masterClrMapping/>
  </p:clrMapOvr>
  <p:transition advTm="10992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47552-E0A3-9599-0A94-DA0169A69F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8BB6ADC-587A-E5CF-9C6A-DA9F60455A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1" y="262393"/>
            <a:ext cx="10368500" cy="5914570"/>
          </a:xfrm>
        </p:spPr>
      </p:pic>
    </p:spTree>
    <p:extLst>
      <p:ext uri="{BB962C8B-B14F-4D97-AF65-F5344CB8AC3E}">
        <p14:creationId xmlns:p14="http://schemas.microsoft.com/office/powerpoint/2010/main" val="2788957650"/>
      </p:ext>
    </p:extLst>
  </p:cSld>
  <p:clrMapOvr>
    <a:masterClrMapping/>
  </p:clrMapOvr>
  <p:transition advTm="109920"/>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1203649"/>
            <a:ext cx="11532637" cy="5435690"/>
          </a:xfrm>
        </p:spPr>
        <p:txBody>
          <a:bodyPr>
            <a:noAutofit/>
          </a:bodyPr>
          <a:lstStyle/>
          <a:p>
            <a:pPr marL="0" indent="0" algn="just">
              <a:buNone/>
            </a:pPr>
            <a:r>
              <a:rPr lang="fa-IR" b="1" dirty="0">
                <a:cs typeface="B Zar" panose="00000400000000000000" pitchFamily="2" charset="-78"/>
              </a:rPr>
              <a:t>تاثیر بحران کرونا بر روند مرگ و میر: آیا مسیر مرگ و میر تغییر کرده است؟</a:t>
            </a:r>
            <a:endParaRPr lang="en-US" b="1" dirty="0">
              <a:cs typeface="B Zar" panose="00000400000000000000" pitchFamily="2" charset="-78"/>
            </a:endParaRPr>
          </a:p>
          <a:p>
            <a:pPr marL="0" indent="0" algn="just">
              <a:buNone/>
            </a:pPr>
            <a:endParaRPr lang="en-US" sz="2400" b="1" dirty="0">
              <a:latin typeface="Times New Roman" panose="02020603050405020304" pitchFamily="18" charset="0"/>
              <a:cs typeface="B Zar" panose="00000400000000000000" pitchFamily="2" charset="-78"/>
            </a:endParaRPr>
          </a:p>
          <a:p>
            <a:pPr marL="0" indent="0" algn="just">
              <a:buNone/>
            </a:pPr>
            <a:r>
              <a:rPr lang="fa-IR" sz="2400" dirty="0">
                <a:solidFill>
                  <a:schemeClr val="accent5"/>
                </a:solidFill>
                <a:cs typeface="B Zar" panose="00000400000000000000" pitchFamily="2" charset="-78"/>
              </a:rPr>
              <a:t>در مجموع برای سال های مورد مطالعه، در شهرستان جهرم</a:t>
            </a:r>
            <a:r>
              <a:rPr lang="en-US" sz="2400" dirty="0">
                <a:solidFill>
                  <a:schemeClr val="accent5"/>
                </a:solidFill>
                <a:cs typeface="B Zar" panose="00000400000000000000" pitchFamily="2" charset="-78"/>
              </a:rPr>
              <a:t> </a:t>
            </a:r>
            <a:r>
              <a:rPr lang="fa-IR" sz="2400" dirty="0">
                <a:solidFill>
                  <a:schemeClr val="accent5"/>
                </a:solidFill>
                <a:cs typeface="B Zar" panose="00000400000000000000" pitchFamily="2" charset="-78"/>
              </a:rPr>
              <a:t>3785 مورد مرگ اتفاق افتاده است. میانگین تعداد موارد مرگ</a:t>
            </a:r>
            <a:r>
              <a:rPr lang="en-US" sz="2400" dirty="0">
                <a:solidFill>
                  <a:schemeClr val="accent5"/>
                </a:solidFill>
                <a:cs typeface="B Zar" panose="00000400000000000000" pitchFamily="2" charset="-78"/>
              </a:rPr>
              <a:t> </a:t>
            </a:r>
            <a:r>
              <a:rPr lang="fa-IR" sz="2400" dirty="0">
                <a:solidFill>
                  <a:schemeClr val="accent5"/>
                </a:solidFill>
                <a:cs typeface="B Zar" panose="00000400000000000000" pitchFamily="2" charset="-78"/>
              </a:rPr>
              <a:t>ثبت شده در طی سال های 1395تا 1398 نزدیک به 701 مورد</a:t>
            </a:r>
            <a:r>
              <a:rPr lang="en-US" sz="2400" dirty="0">
                <a:solidFill>
                  <a:schemeClr val="accent5"/>
                </a:solidFill>
                <a:cs typeface="B Zar" panose="00000400000000000000" pitchFamily="2" charset="-78"/>
              </a:rPr>
              <a:t> </a:t>
            </a:r>
            <a:r>
              <a:rPr lang="fa-IR" sz="2400" dirty="0">
                <a:solidFill>
                  <a:schemeClr val="accent5"/>
                </a:solidFill>
                <a:cs typeface="B Zar" panose="00000400000000000000" pitchFamily="2" charset="-78"/>
              </a:rPr>
              <a:t>و تعداد موارد مرگ ثبت شده در سال 1399 تا پایان آذر ماه 891 مورد بوده که در مقایسه با میانگین چهار سال قبل از پاندمی کرونا</a:t>
            </a:r>
            <a:r>
              <a:rPr lang="en-US" sz="2400" dirty="0">
                <a:solidFill>
                  <a:schemeClr val="accent5"/>
                </a:solidFill>
                <a:cs typeface="B Zar" panose="00000400000000000000" pitchFamily="2" charset="-78"/>
              </a:rPr>
              <a:t> </a:t>
            </a:r>
            <a:r>
              <a:rPr lang="fa-IR" sz="2400" dirty="0">
                <a:solidFill>
                  <a:schemeClr val="accent5"/>
                </a:solidFill>
                <a:cs typeface="B Zar" panose="00000400000000000000" pitchFamily="2" charset="-78"/>
              </a:rPr>
              <a:t>39/9 درصد افزایش داشته است (نمودار 1). از نظر توزیع جنسیتی2250 (59/5 درصد) مرگ در مردان و 1535 (40/5 درصد) در زنان رخ داده است.</a:t>
            </a:r>
            <a:r>
              <a:rPr lang="fa-IR" sz="2400" dirty="0">
                <a:cs typeface="B Zar" panose="00000400000000000000" pitchFamily="2" charset="-78"/>
              </a:rPr>
              <a:t> میانگین تعداد موارد مرگ (</a:t>
            </a:r>
            <a:r>
              <a:rPr lang="en-US" sz="2400" dirty="0">
                <a:cs typeface="B Zar" panose="00000400000000000000" pitchFamily="2" charset="-78"/>
              </a:rPr>
              <a:t> </a:t>
            </a:r>
            <a:r>
              <a:rPr lang="fa-IR" sz="2400" dirty="0">
                <a:cs typeface="B Zar" panose="00000400000000000000" pitchFamily="2" charset="-78"/>
              </a:rPr>
              <a:t>طی سالهای 1395تا 1398در زنان 281 مورد و در مردان 419 مورد بود که میزان افزایش موارد مرگ در زنان و مردان بعد از بحران کرونا به ترتیب 45/2 درصد و 36/7درصد بود (نمودار2). </a:t>
            </a:r>
            <a:r>
              <a:rPr lang="en-US" sz="2400" dirty="0">
                <a:cs typeface="B Zar" panose="00000400000000000000" pitchFamily="2" charset="-78"/>
              </a:rPr>
              <a:t> </a:t>
            </a:r>
            <a:r>
              <a:rPr lang="fa-IR" sz="2400" dirty="0">
                <a:cs typeface="B Zar" panose="00000400000000000000" pitchFamily="2" charset="-78"/>
              </a:rPr>
              <a:t>در مجموع، بالاترین فراوانی مرگ مربوط به گروه سنی 70سال</a:t>
            </a:r>
            <a:r>
              <a:rPr lang="en-US" sz="2400" dirty="0">
                <a:cs typeface="B Zar" panose="00000400000000000000" pitchFamily="2" charset="-78"/>
              </a:rPr>
              <a:t> </a:t>
            </a:r>
            <a:r>
              <a:rPr lang="fa-IR" sz="2400" dirty="0">
                <a:cs typeface="B Zar" panose="00000400000000000000" pitchFamily="2" charset="-78"/>
              </a:rPr>
              <a:t>و بالاتر و در رتبه بعد 50تا 69 سال بود. بیشترین تغییرات میزان</a:t>
            </a:r>
            <a:r>
              <a:rPr lang="en-US" sz="2400" dirty="0">
                <a:cs typeface="B Zar" panose="00000400000000000000" pitchFamily="2" charset="-78"/>
              </a:rPr>
              <a:t> </a:t>
            </a:r>
            <a:r>
              <a:rPr lang="fa-IR" sz="2400" dirty="0">
                <a:cs typeface="B Zar" panose="00000400000000000000" pitchFamily="2" charset="-78"/>
              </a:rPr>
              <a:t>مرگ بعد از بحران کرونا مربوط به گروه سنی بالای 70 سال و گروه 50 تا 69 سال بود، به طوری که متوسط تعداد موارد مرگ بعد از بحران کرونا در دو گروه سنی به ترتیب از 368مورد به 580 مورد (35/88 درصد) و از 178 مورد به 251 مورد (29/08 درصد) افزایش یافته بود (نمودار 3).</a:t>
            </a:r>
            <a:endParaRPr lang="en-US" sz="2400" dirty="0">
              <a:latin typeface="Times New Roman" panose="02020603050405020304" pitchFamily="18" charset="0"/>
              <a:cs typeface="B Zar" panose="00000400000000000000" pitchFamily="2" charset="-78"/>
            </a:endParaRPr>
          </a:p>
        </p:txBody>
      </p:sp>
    </p:spTree>
    <p:extLst>
      <p:ext uri="{BB962C8B-B14F-4D97-AF65-F5344CB8AC3E}">
        <p14:creationId xmlns:p14="http://schemas.microsoft.com/office/powerpoint/2010/main" val="496921539"/>
      </p:ext>
    </p:extLst>
  </p:cSld>
  <p:clrMapOvr>
    <a:masterClrMapping/>
  </p:clrMapOvr>
  <p:transition advTm="109920"/>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5146429" y="2187574"/>
            <a:ext cx="6730149" cy="4351338"/>
          </a:xfrm>
        </p:spPr>
        <p:txBody>
          <a:bodyPr>
            <a:normAutofit/>
          </a:bodyPr>
          <a:lstStyle/>
          <a:p>
            <a:pPr algn="just"/>
            <a:r>
              <a:rPr lang="fa-IR" sz="3600" dirty="0">
                <a:cs typeface="B Zar" panose="00000400000000000000" pitchFamily="2" charset="-78"/>
              </a:rPr>
              <a:t>گزارشی از نتایج تحقیقات جدید جهت ارتقای عوامل موثر بر سلامتی، بررسی روابط علت و معلولی در بیماری، تعیین اثربخشی پروسه‌های تشخیصی و درمانی.</a:t>
            </a:r>
          </a:p>
          <a:p>
            <a:pPr algn="just"/>
            <a:r>
              <a:rPr lang="fa-IR" sz="3600" dirty="0">
                <a:cs typeface="B Zar" panose="00000400000000000000" pitchFamily="2" charset="-78"/>
              </a:rPr>
              <a:t>اکثریت مقالات علمی منتشر شده در مجلات از این دست هستند.</a:t>
            </a:r>
          </a:p>
        </p:txBody>
      </p:sp>
      <p:sp>
        <p:nvSpPr>
          <p:cNvPr id="5" name="Slide Number Placeholder 4"/>
          <p:cNvSpPr>
            <a:spLocks noGrp="1"/>
          </p:cNvSpPr>
          <p:nvPr>
            <p:ph type="sldNum" sz="quarter" idx="12"/>
          </p:nvPr>
        </p:nvSpPr>
        <p:spPr/>
        <p:txBody>
          <a:bodyPr/>
          <a:lstStyle/>
          <a:p>
            <a:pPr>
              <a:defRPr/>
            </a:pPr>
            <a:fld id="{D9A1EF9A-59CC-4F65-BA49-E5A64DF10717}" type="slidenum">
              <a:rPr lang="en-US"/>
              <a:pPr>
                <a:defRPr/>
              </a:pPr>
              <a:t>7</a:t>
            </a:fld>
            <a:endParaRPr lang="en-US"/>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1203649"/>
            <a:ext cx="11532637" cy="5435690"/>
          </a:xfrm>
        </p:spPr>
        <p:txBody>
          <a:bodyPr>
            <a:noAutofit/>
          </a:bodyPr>
          <a:lstStyle/>
          <a:p>
            <a:pPr marL="0" indent="0" algn="just">
              <a:buNone/>
            </a:pPr>
            <a:r>
              <a:rPr lang="fa-IR" sz="2400" dirty="0">
                <a:solidFill>
                  <a:schemeClr val="accent5"/>
                </a:solidFill>
                <a:cs typeface="B Zar" panose="00000400000000000000" pitchFamily="2" charset="-78"/>
              </a:rPr>
              <a:t>از نظر روند زمانی بیشترین تغییرات مرگ در آبان ماه مشاهده شده است. متوسط تعداد موارد مرگ در این ماه از 86/7 مورد به 187 مورد (53/60 درصد) افزایش داشت. </a:t>
            </a:r>
            <a:r>
              <a:rPr lang="fa-IR" sz="2400" dirty="0">
                <a:cs typeface="B Zar" panose="00000400000000000000" pitchFamily="2" charset="-78"/>
              </a:rPr>
              <a:t>از طرفی، روند تغییرات موارد مرگ و میر در سه ماهه اول سال 1399 نزولی بود. به بیان دیگر به ترتیب 6/3، 18/34 درصد کاهش در تعداد موارد مرگ و میر نسبت به متوسط دوره چهار ساله قبل از پاندمی کرونا مشاهده شده است (نمودار 4). </a:t>
            </a:r>
          </a:p>
          <a:p>
            <a:pPr marL="0" indent="0" algn="just">
              <a:buNone/>
            </a:pPr>
            <a:r>
              <a:rPr lang="fa-IR" sz="2400" dirty="0">
                <a:cs typeface="B Zar" panose="00000400000000000000" pitchFamily="2" charset="-78"/>
              </a:rPr>
              <a:t>نسبت کدهای ثبت شده تحت عنوان علایم و حالات بد تعریف شده در قبل از بحران کرونا به طور متوسط 17/6 درصد و بعد از بحران کرونا به 9 درصد کاهش یافته بود. در طی چهار سال قبل از پاندمی کرونا، بیماریهای قلبی- عروقی، آنفارکتوس مغز و سرطان ها به ترتیب بیشترین علل عمده مرگ و میر بودند، در حالی که بعد از پاندمی کرونا، بیماریهای قلبی - عروقی، کووید-</a:t>
            </a:r>
          </a:p>
          <a:p>
            <a:pPr marL="0" indent="0" algn="just">
              <a:buNone/>
            </a:pPr>
            <a:r>
              <a:rPr lang="fa-IR" sz="2400" dirty="0">
                <a:cs typeface="B Zar" panose="00000400000000000000" pitchFamily="2" charset="-78"/>
              </a:rPr>
              <a:t>91 و بیماریهای عروق مغزی بیشترین علت فوت بودند. تعداد موارد تصادفات جاده ای نسبت به میانگین دوره چهار ساله قبل از پاندمی کرونا 32/60 درصد ئ سرطان 48/61 درصد کاهش کاهش بیماریهای تنفسی شبه آنفلوآنزا 110/25 درصد افزایش داشته  است (نمودار 5).</a:t>
            </a:r>
            <a:endParaRPr lang="en-US" sz="2400" dirty="0">
              <a:latin typeface="Times New Roman" panose="02020603050405020304" pitchFamily="18" charset="0"/>
              <a:cs typeface="B Zar" panose="00000400000000000000" pitchFamily="2" charset="-78"/>
            </a:endParaRPr>
          </a:p>
        </p:txBody>
      </p:sp>
    </p:spTree>
    <p:extLst>
      <p:ext uri="{BB962C8B-B14F-4D97-AF65-F5344CB8AC3E}">
        <p14:creationId xmlns:p14="http://schemas.microsoft.com/office/powerpoint/2010/main" val="2886651483"/>
      </p:ext>
    </p:extLst>
  </p:cSld>
  <p:clrMapOvr>
    <a:masterClrMapping/>
  </p:clrMapOvr>
  <p:transition advTm="109920"/>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25096"/>
          </a:xfrm>
        </p:spPr>
      </p:pic>
    </p:spTree>
    <p:extLst>
      <p:ext uri="{BB962C8B-B14F-4D97-AF65-F5344CB8AC3E}">
        <p14:creationId xmlns:p14="http://schemas.microsoft.com/office/powerpoint/2010/main" val="3933178051"/>
      </p:ext>
    </p:extLst>
  </p:cSld>
  <p:clrMapOvr>
    <a:masterClrMapping/>
  </p:clrMapOvr>
  <p:transition advTm="109920"/>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2440"/>
          </a:xfrm>
        </p:spPr>
      </p:pic>
    </p:spTree>
    <p:extLst>
      <p:ext uri="{BB962C8B-B14F-4D97-AF65-F5344CB8AC3E}">
        <p14:creationId xmlns:p14="http://schemas.microsoft.com/office/powerpoint/2010/main" val="3681540653"/>
      </p:ext>
    </p:extLst>
  </p:cSld>
  <p:clrMapOvr>
    <a:masterClrMapping/>
  </p:clrMapOvr>
  <p:transition advTm="109920"/>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9976" y="5560"/>
            <a:ext cx="7812025" cy="6852440"/>
          </a:xfrm>
        </p:spPr>
      </p:pic>
    </p:spTree>
    <p:extLst>
      <p:ext uri="{BB962C8B-B14F-4D97-AF65-F5344CB8AC3E}">
        <p14:creationId xmlns:p14="http://schemas.microsoft.com/office/powerpoint/2010/main" val="3549199383"/>
      </p:ext>
    </p:extLst>
  </p:cSld>
  <p:clrMapOvr>
    <a:masterClrMapping/>
  </p:clrMapOvr>
  <p:transition advTm="109920"/>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7064" y="1264596"/>
            <a:ext cx="5176736" cy="4912367"/>
          </a:xfrm>
        </p:spPr>
        <p:txBody>
          <a:bodyPr>
            <a:normAutofit lnSpcReduction="10000"/>
          </a:bodyPr>
          <a:lstStyle/>
          <a:p>
            <a:pPr algn="just" rtl="1"/>
            <a:r>
              <a:rPr lang="fa-IR" dirty="0">
                <a:cs typeface="B Zar" panose="00000400000000000000" pitchFamily="2" charset="-78"/>
              </a:rPr>
              <a:t>نتایج باید با لحن علمی، بی‌طرفانه و عینی نوشته شوند.</a:t>
            </a:r>
          </a:p>
          <a:p>
            <a:pPr algn="just" rtl="1"/>
            <a:endParaRPr lang="fa-IR" dirty="0">
              <a:cs typeface="B Zar" panose="00000400000000000000" pitchFamily="2" charset="-78"/>
            </a:endParaRPr>
          </a:p>
          <a:p>
            <a:pPr algn="just" rtl="1"/>
            <a:r>
              <a:rPr lang="fa-IR" dirty="0">
                <a:cs typeface="B Zar" panose="00000400000000000000" pitchFamily="2" charset="-78"/>
              </a:rPr>
              <a:t>باید از نقل‌قول‌هایی در متن استفاده شود که خواننده را در تفسیر یافته‌ها در جهت درست هدایت کنند.</a:t>
            </a:r>
          </a:p>
          <a:p>
            <a:pPr algn="just" rtl="1"/>
            <a:r>
              <a:rPr lang="fa-IR" dirty="0">
                <a:cs typeface="B Zar" panose="00000400000000000000" pitchFamily="2" charset="-78"/>
              </a:rPr>
              <a:t>نقل‌قول‌ها باید از نظر دستور زبانی صحیح باشند بنابراین ممکن است نیاز به ویرایش داشته ‌باشند (با حفظ مفهوم جملات). </a:t>
            </a:r>
          </a:p>
          <a:p>
            <a:pPr algn="just" rtl="1"/>
            <a:endParaRPr lang="fa-IR" dirty="0">
              <a:cs typeface="B Zar" panose="00000400000000000000" pitchFamily="2" charset="-78"/>
            </a:endParaRPr>
          </a:p>
          <a:p>
            <a:pPr algn="just" rtl="1"/>
            <a:r>
              <a:rPr lang="fa-IR" dirty="0">
                <a:cs typeface="B Zar" panose="00000400000000000000" pitchFamily="2" charset="-78"/>
              </a:rPr>
              <a:t>یافته‌های منفی نیز باید گزارش شوند.</a:t>
            </a:r>
          </a:p>
          <a:p>
            <a:pPr algn="just" rtl="1"/>
            <a:endParaRPr lang="fa-IR" dirty="0">
              <a:cs typeface="B Zar" panose="00000400000000000000" pitchFamily="2" charset="-78"/>
            </a:endParaRPr>
          </a:p>
        </p:txBody>
      </p:sp>
      <p:sp>
        <p:nvSpPr>
          <p:cNvPr id="4" name="Content Placeholder 2"/>
          <p:cNvSpPr txBox="1">
            <a:spLocks/>
          </p:cNvSpPr>
          <p:nvPr/>
        </p:nvSpPr>
        <p:spPr>
          <a:xfrm>
            <a:off x="658238" y="1264595"/>
            <a:ext cx="5176736" cy="53024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یافته‌ها نباید در بخش نتایج تفسیر شوند و مورد بحث قرار گیرند. </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نباید از واژه‌های مبهم و کلی استفاده شود.</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داده‌های خامی که امکان خلاصه‌سازی دارند را نباید به طور کامل گزارش کرد. </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از بیان یافته‌های تکراری باید اجتناب شود. </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B Zar" panose="00000400000000000000" pitchFamily="2" charset="-78"/>
              </a:rPr>
              <a:t>نباید داده‌های غیرمرتبط با سوال پژوهش ارائه شوند.</a:t>
            </a:r>
          </a:p>
        </p:txBody>
      </p:sp>
    </p:spTree>
    <p:extLst>
      <p:ext uri="{BB962C8B-B14F-4D97-AF65-F5344CB8AC3E}">
        <p14:creationId xmlns:p14="http://schemas.microsoft.com/office/powerpoint/2010/main" val="1021734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145150"/>
      </p:ext>
    </p:extLst>
  </p:cSld>
  <p:clrMapOvr>
    <a:masterClrMapping/>
  </p:clrMapOvr>
  <p:transition advTm="109920"/>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114" y="1264596"/>
            <a:ext cx="5649686" cy="4912367"/>
          </a:xfrm>
        </p:spPr>
        <p:txBody>
          <a:bodyPr>
            <a:normAutofit fontScale="92500"/>
          </a:bodyPr>
          <a:lstStyle/>
          <a:p>
            <a:pPr marL="0" indent="0" algn="just" rtl="1">
              <a:buNone/>
            </a:pPr>
            <a:r>
              <a:rPr lang="fa-IR" b="1" dirty="0">
                <a:cs typeface="B Zar" panose="00000400000000000000" pitchFamily="2" charset="-78"/>
              </a:rPr>
              <a:t>تعداد مقالات در هر مرحله باید مشخص باشد:</a:t>
            </a:r>
          </a:p>
          <a:p>
            <a:pPr algn="just" rtl="1"/>
            <a:r>
              <a:rPr lang="fa-IR" dirty="0">
                <a:cs typeface="B Zar" panose="00000400000000000000" pitchFamily="2" charset="-78"/>
              </a:rPr>
              <a:t>مقالات یافته‌شده طی جستجو در دیتابیس‌ها</a:t>
            </a:r>
          </a:p>
          <a:p>
            <a:pPr algn="just" rtl="1"/>
            <a:r>
              <a:rPr lang="fa-IR" dirty="0">
                <a:cs typeface="B Zar" panose="00000400000000000000" pitchFamily="2" charset="-78"/>
              </a:rPr>
              <a:t>مقالات تکراری</a:t>
            </a:r>
          </a:p>
          <a:p>
            <a:pPr algn="just" rtl="1"/>
            <a:r>
              <a:rPr lang="fa-IR" dirty="0">
                <a:cs typeface="B Zar" panose="00000400000000000000" pitchFamily="2" charset="-78"/>
              </a:rPr>
              <a:t>مقالاتی که در مرحله ارزیابی عنوان و چکیده مقالات حذف شده‌اند </a:t>
            </a:r>
          </a:p>
          <a:p>
            <a:pPr algn="just" rtl="1"/>
            <a:r>
              <a:rPr lang="fa-IR" dirty="0">
                <a:cs typeface="B Zar" panose="00000400000000000000" pitchFamily="2" charset="-78"/>
              </a:rPr>
              <a:t>مقالاتی که متن کامل آن‌ها مورد ارزیابی قرار گرفته</a:t>
            </a:r>
          </a:p>
          <a:p>
            <a:pPr algn="just" rtl="1"/>
            <a:r>
              <a:rPr lang="fa-IR" dirty="0">
                <a:cs typeface="B Zar" panose="00000400000000000000" pitchFamily="2" charset="-78"/>
              </a:rPr>
              <a:t>مقالاتی که در تجزیه و تحلیل نهایی وارد شده‌اند</a:t>
            </a:r>
          </a:p>
          <a:p>
            <a:pPr marL="0" indent="0" algn="just" rtl="1">
              <a:buNone/>
            </a:pPr>
            <a:endParaRPr lang="fa-IR" dirty="0">
              <a:cs typeface="B Zar" panose="00000400000000000000" pitchFamily="2" charset="-78"/>
            </a:endParaRPr>
          </a:p>
          <a:p>
            <a:pPr marL="0" indent="0" algn="just" rtl="1">
              <a:buNone/>
            </a:pPr>
            <a:r>
              <a:rPr lang="fa-IR" dirty="0">
                <a:solidFill>
                  <a:schemeClr val="accent5"/>
                </a:solidFill>
                <a:cs typeface="B Zar" panose="00000400000000000000" pitchFamily="2" charset="-78"/>
              </a:rPr>
              <a:t>اگر مقالاتی که به سایر زبان‌ها منتشر شده‌اند از روند بررسی خارج شده‌اند باید به آن‌‌ها اشاره کرد. </a:t>
            </a:r>
          </a:p>
          <a:p>
            <a:pPr algn="just" rtl="1"/>
            <a:endParaRPr lang="fa-IR" dirty="0">
              <a:cs typeface="B Zar" panose="00000400000000000000" pitchFamily="2" charset="-78"/>
            </a:endParaRPr>
          </a:p>
        </p:txBody>
      </p:sp>
    </p:spTree>
    <p:extLst>
      <p:ext uri="{BB962C8B-B14F-4D97-AF65-F5344CB8AC3E}">
        <p14:creationId xmlns:p14="http://schemas.microsoft.com/office/powerpoint/2010/main" val="21349527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887" y="1463378"/>
            <a:ext cx="10624226" cy="4912367"/>
          </a:xfrm>
        </p:spPr>
        <p:txBody>
          <a:bodyPr/>
          <a:lstStyle/>
          <a:p>
            <a:pPr marL="0" indent="0" algn="just" rtl="1">
              <a:buNone/>
            </a:pPr>
            <a:r>
              <a:rPr lang="fa-IR" b="1" dirty="0">
                <a:cs typeface="B Zar" panose="00000400000000000000" pitchFamily="2" charset="-78"/>
              </a:rPr>
              <a:t>توصیف شرکت‌کنندگان:</a:t>
            </a:r>
          </a:p>
          <a:p>
            <a:pPr algn="just" rtl="1"/>
            <a:r>
              <a:rPr lang="fa-IR" dirty="0">
                <a:cs typeface="B Zar" panose="00000400000000000000" pitchFamily="2" charset="-78"/>
              </a:rPr>
              <a:t>تعداد شرکت‌کنندگان در مطالعات وارد شده</a:t>
            </a:r>
          </a:p>
          <a:p>
            <a:pPr algn="just" rtl="1"/>
            <a:r>
              <a:rPr lang="fa-IR" dirty="0">
                <a:cs typeface="B Zar" panose="00000400000000000000" pitchFamily="2" charset="-78"/>
              </a:rPr>
              <a:t>گزارش میانگین/ میانه/ طیف</a:t>
            </a:r>
          </a:p>
          <a:p>
            <a:pPr algn="just" rtl="1"/>
            <a:r>
              <a:rPr lang="fa-IR" dirty="0">
                <a:cs typeface="B Zar" panose="00000400000000000000" pitchFamily="2" charset="-78"/>
              </a:rPr>
              <a:t>ویژگی‌های شرکت‌کنندگان (مثل گروه سنی، شدت بیماری)</a:t>
            </a:r>
          </a:p>
          <a:p>
            <a:pPr algn="just" rtl="1"/>
            <a:r>
              <a:rPr lang="fa-IR" dirty="0">
                <a:cs typeface="B Zar" panose="00000400000000000000" pitchFamily="2" charset="-78"/>
              </a:rPr>
              <a:t>تفاوت‌های متدولوژیک (مثل روش‌های مختلف اندازه‌گیری در مطالعات)</a:t>
            </a:r>
          </a:p>
          <a:p>
            <a:pPr algn="just" rtl="1"/>
            <a:endParaRPr lang="fa-IR" dirty="0">
              <a:cs typeface="B Zar" panose="00000400000000000000" pitchFamily="2" charset="-78"/>
            </a:endParaRPr>
          </a:p>
          <a:p>
            <a:pPr marL="0" indent="0" algn="just" rtl="1">
              <a:buNone/>
            </a:pPr>
            <a:r>
              <a:rPr lang="fa-IR" dirty="0">
                <a:solidFill>
                  <a:schemeClr val="accent5"/>
                </a:solidFill>
                <a:cs typeface="B Zar" panose="00000400000000000000" pitchFamily="2" charset="-78"/>
              </a:rPr>
              <a:t>برای سادگی در توصیف شرکت‌کنندگان مطالعات می‌توان از جداول استفاده کرد.</a:t>
            </a:r>
          </a:p>
        </p:txBody>
      </p:sp>
    </p:spTree>
    <p:extLst>
      <p:ext uri="{BB962C8B-B14F-4D97-AF65-F5344CB8AC3E}">
        <p14:creationId xmlns:p14="http://schemas.microsoft.com/office/powerpoint/2010/main" val="17102862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26851" y="2237361"/>
            <a:ext cx="10624226" cy="4912367"/>
          </a:xfrm>
        </p:spPr>
        <p:txBody>
          <a:bodyPr/>
          <a:lstStyle/>
          <a:p>
            <a:pPr algn="just" rtl="1"/>
            <a:r>
              <a:rPr lang="fa-IR" dirty="0">
                <a:cs typeface="B Zar" panose="00000400000000000000" pitchFamily="2" charset="-78"/>
              </a:rPr>
              <a:t>گزارش میانه نمره کیفیت مطالعات براساس معیار مورد استفاده</a:t>
            </a:r>
          </a:p>
          <a:p>
            <a:pPr algn="just" rtl="1"/>
            <a:endParaRPr lang="fa-IR" dirty="0">
              <a:solidFill>
                <a:schemeClr val="accent5"/>
              </a:solidFill>
              <a:cs typeface="B Zar" panose="00000400000000000000" pitchFamily="2" charset="-78"/>
            </a:endParaRPr>
          </a:p>
          <a:p>
            <a:pPr algn="just" rtl="1"/>
            <a:r>
              <a:rPr lang="fa-IR" dirty="0">
                <a:cs typeface="B Zar" panose="00000400000000000000" pitchFamily="2" charset="-78"/>
              </a:rPr>
              <a:t>مشخص کردن آیتم‌هایی مثل هتروژنیتی</a:t>
            </a:r>
          </a:p>
          <a:p>
            <a:pPr algn="just" rtl="1"/>
            <a:endParaRPr lang="fa-IR" dirty="0">
              <a:cs typeface="B Zar" panose="00000400000000000000" pitchFamily="2" charset="-78"/>
            </a:endParaRPr>
          </a:p>
          <a:p>
            <a:pPr algn="just" rtl="1"/>
            <a:r>
              <a:rPr lang="fa-IR" dirty="0">
                <a:cs typeface="B Zar" panose="00000400000000000000" pitchFamily="2" charset="-78"/>
              </a:rPr>
              <a:t>بیان نتایج به دست آمده از تجزیه و تحلیل</a:t>
            </a:r>
          </a:p>
        </p:txBody>
      </p:sp>
    </p:spTree>
    <p:extLst>
      <p:ext uri="{BB962C8B-B14F-4D97-AF65-F5344CB8AC3E}">
        <p14:creationId xmlns:p14="http://schemas.microsoft.com/office/powerpoint/2010/main" val="28171517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1203649"/>
            <a:ext cx="11532637" cy="5224583"/>
          </a:xfrm>
        </p:spPr>
        <p:txBody>
          <a:bodyPr>
            <a:normAutofit/>
          </a:bodyPr>
          <a:lstStyle/>
          <a:p>
            <a:pPr marL="0" indent="0" algn="l" rtl="0">
              <a:buNone/>
            </a:pPr>
            <a:r>
              <a:rPr lang="en-US" b="1" dirty="0">
                <a:latin typeface="Times New Roman" panose="02020603050405020304" pitchFamily="18" charset="0"/>
                <a:cs typeface="Times New Roman" panose="02020603050405020304" pitchFamily="18" charset="0"/>
              </a:rPr>
              <a:t>Diabetes prevalence and mortality in COVID-19 patients: a systematic review, meta‐analysis, and meta‐regression</a:t>
            </a:r>
          </a:p>
          <a:p>
            <a:pPr algn="just" rtl="0"/>
            <a:endParaRPr lang="en-US" b="1" dirty="0">
              <a:latin typeface="Times New Roman" panose="02020603050405020304" pitchFamily="18" charset="0"/>
              <a:cs typeface="Times New Roman" panose="02020603050405020304" pitchFamily="18" charset="0"/>
            </a:endParaRPr>
          </a:p>
          <a:p>
            <a:pPr marL="0" indent="0" algn="l" rtl="0">
              <a:buNone/>
            </a:pPr>
            <a:r>
              <a:rPr lang="en-US" sz="2400" i="1" dirty="0">
                <a:latin typeface="Times New Roman" panose="02020603050405020304" pitchFamily="18" charset="0"/>
                <a:cs typeface="Times New Roman" panose="02020603050405020304" pitchFamily="18" charset="0"/>
              </a:rPr>
              <a:t>Scope of the review</a:t>
            </a:r>
          </a:p>
          <a:p>
            <a:pPr marL="0" indent="0" algn="just" rtl="0">
              <a:buNone/>
            </a:pPr>
            <a:r>
              <a:rPr lang="en-US" sz="2400" dirty="0">
                <a:solidFill>
                  <a:schemeClr val="accent5"/>
                </a:solidFill>
                <a:latin typeface="Times New Roman" panose="02020603050405020304" pitchFamily="18" charset="0"/>
                <a:cs typeface="Times New Roman" panose="02020603050405020304" pitchFamily="18" charset="0"/>
              </a:rPr>
              <a:t>Out of the 607 retrieved citations from the four databases, 22 published articles were deemed eligible and included in this review (Fig. </a:t>
            </a:r>
            <a:r>
              <a:rPr lang="en-US" sz="2400" dirty="0">
                <a:solidFill>
                  <a:schemeClr val="accent5"/>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a:t>
            </a:r>
            <a:r>
              <a:rPr lang="en-US" sz="2400" dirty="0">
                <a:solidFill>
                  <a:schemeClr val="accent5"/>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The eligible articles reporting on inpatient COVID-19 patients between December 2019 and May 2020 from nine countries (China, India, Iran, Korea, Oman, France, Italy, UK, and the US) dispersed over three continents. </a:t>
            </a:r>
            <a:r>
              <a:rPr lang="en-US" sz="2400" dirty="0">
                <a:solidFill>
                  <a:schemeClr val="accent5"/>
                </a:solidFill>
                <a:latin typeface="Times New Roman" panose="02020603050405020304" pitchFamily="18" charset="0"/>
                <a:cs typeface="Times New Roman" panose="02020603050405020304" pitchFamily="18" charset="0"/>
              </a:rPr>
              <a:t>Most of these were case series (59.09 %), and the remaining constituted of cross-sectional, case-control, and retrospective cohort studies, attributing to 14 % each. </a:t>
            </a:r>
            <a:endParaRPr lang="en-US" sz="2400" b="1"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282488"/>
      </p:ext>
    </p:extLst>
  </p:cSld>
  <p:clrMapOvr>
    <a:masterClrMapping/>
  </p:clrMapOvr>
  <p:transition advTm="109920"/>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5076092" y="2005012"/>
            <a:ext cx="6277708" cy="4351338"/>
          </a:xfrm>
        </p:spPr>
        <p:txBody>
          <a:bodyPr>
            <a:normAutofit/>
          </a:bodyPr>
          <a:lstStyle/>
          <a:p>
            <a:pPr algn="just"/>
            <a:r>
              <a:rPr lang="fa-IR" sz="3600" dirty="0">
                <a:cs typeface="B Zar" panose="00000400000000000000" pitchFamily="2" charset="-78"/>
              </a:rPr>
              <a:t>مطالعات اولیه‌ای که پایه و اساس مطالعات بعدی را برای بررسی‌های عمیق‌تر بنا می‌کنند.</a:t>
            </a:r>
            <a:endParaRPr lang="en-US" sz="3600" dirty="0">
              <a:latin typeface="Bookman Old Style" pitchFamily="18" charset="0"/>
              <a:cs typeface="B Zar" panose="00000400000000000000" pitchFamily="2" charset="-78"/>
            </a:endParaRPr>
          </a:p>
        </p:txBody>
      </p:sp>
      <p:sp>
        <p:nvSpPr>
          <p:cNvPr id="5" name="Slide Number Placeholder 4"/>
          <p:cNvSpPr>
            <a:spLocks noGrp="1"/>
          </p:cNvSpPr>
          <p:nvPr>
            <p:ph type="sldNum" sz="quarter" idx="12"/>
          </p:nvPr>
        </p:nvSpPr>
        <p:spPr/>
        <p:txBody>
          <a:bodyPr/>
          <a:lstStyle/>
          <a:p>
            <a:pPr>
              <a:defRPr/>
            </a:pPr>
            <a:fld id="{38CB9E67-F31B-4751-BB8F-1FCED66D8484}" type="slidenum">
              <a:rPr lang="en-US"/>
              <a:pPr>
                <a:defRPr/>
              </a:pPr>
              <a:t>8</a:t>
            </a:fld>
            <a:endParaRPr lang="en-US"/>
          </a:p>
        </p:txBody>
      </p:sp>
    </p:spTree>
  </p:cSld>
  <p:clrMapOvr>
    <a:overrideClrMapping bg1="lt1" tx1="dk1" bg2="lt2" tx2="dk2" accent1="accent1" accent2="accent2" accent3="accent3" accent4="accent4" accent5="accent5" accent6="accent6" hlink="hlink" folHlink="folHlink"/>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1203649"/>
            <a:ext cx="11532637" cy="5224583"/>
          </a:xfrm>
        </p:spPr>
        <p:txBody>
          <a:bodyPr>
            <a:normAutofit lnSpcReduction="10000"/>
          </a:bodyPr>
          <a:lstStyle/>
          <a:p>
            <a:pPr marL="0" indent="0" algn="just" rtl="0">
              <a:buNone/>
            </a:pPr>
            <a:r>
              <a:rPr lang="en-US" sz="2400" dirty="0">
                <a:solidFill>
                  <a:schemeClr val="accent5"/>
                </a:solidFill>
                <a:latin typeface="Times New Roman" panose="02020603050405020304" pitchFamily="18" charset="0"/>
                <a:cs typeface="Times New Roman" panose="02020603050405020304" pitchFamily="18" charset="0"/>
              </a:rPr>
              <a:t>A total of 45,775 COVID-19 patients hospitalized in 995 hospitals were reported</a:t>
            </a:r>
            <a:r>
              <a:rPr lang="en-US" sz="2400" dirty="0">
                <a:latin typeface="Times New Roman" panose="02020603050405020304" pitchFamily="18" charset="0"/>
                <a:cs typeface="Times New Roman" panose="02020603050405020304" pitchFamily="18" charset="0"/>
              </a:rPr>
              <a:t>. Of them, 46.3 % were from the European nations, followed by 31.7 % from the US, while the remaining 20.0 % were from five Asian countries. RT-PCR was used solely in 45.4 % of the COVID-19 patients, whereas for the rest, a combination of lab-based, radiological, and clinical interpretation was used. Although 11,811 COVID-19 patients had DM, the type of it was specified in 14.5 % of these cases. Among the 225 DM patients with available COVID-19 severity information, 28.44 % were critically ill.</a:t>
            </a:r>
          </a:p>
          <a:p>
            <a:pPr marL="0" indent="0" algn="just" rtl="0">
              <a:buNone/>
            </a:pPr>
            <a:r>
              <a:rPr lang="en-US" sz="2400" dirty="0">
                <a:latin typeface="Times New Roman" panose="02020603050405020304" pitchFamily="18" charset="0"/>
                <a:cs typeface="Times New Roman" panose="02020603050405020304" pitchFamily="18" charset="0"/>
              </a:rPr>
              <a:t>Salient features of the reviewed studies are presented in Table </a:t>
            </a:r>
            <a:r>
              <a:rPr lang="en-US" sz="2400" dirty="0">
                <a:latin typeface="Times New Roman" panose="02020603050405020304" pitchFamily="18" charset="0"/>
                <a:cs typeface="Times New Roman" panose="02020603050405020304" pitchFamily="18" charset="0"/>
                <a:hlinkClick r:id="rId3"/>
              </a:rPr>
              <a:t>1</a:t>
            </a:r>
            <a:r>
              <a:rPr lang="en-US" sz="2400" dirty="0">
                <a:latin typeface="Times New Roman" panose="02020603050405020304" pitchFamily="18" charset="0"/>
                <a:cs typeface="Times New Roman" panose="02020603050405020304" pitchFamily="18" charset="0"/>
              </a:rPr>
              <a:t>. </a:t>
            </a:r>
          </a:p>
          <a:p>
            <a:pPr marL="0" indent="0" algn="just" rtl="0">
              <a:buNone/>
            </a:pPr>
            <a:r>
              <a:rPr lang="en-US" sz="2400" i="1" dirty="0">
                <a:latin typeface="Times New Roman" panose="02020603050405020304" pitchFamily="18" charset="0"/>
                <a:cs typeface="Times New Roman" panose="02020603050405020304" pitchFamily="18" charset="0"/>
              </a:rPr>
              <a:t>Weighted prevalence of DM</a:t>
            </a:r>
          </a:p>
          <a:p>
            <a:pPr marL="0" indent="0" algn="just" rtl="0">
              <a:buNone/>
            </a:pPr>
            <a:r>
              <a:rPr lang="en-US" sz="2400" dirty="0">
                <a:solidFill>
                  <a:schemeClr val="accent5"/>
                </a:solidFill>
                <a:latin typeface="Times New Roman" panose="02020603050405020304" pitchFamily="18" charset="0"/>
                <a:cs typeface="Times New Roman" panose="02020603050405020304" pitchFamily="18" charset="0"/>
              </a:rPr>
              <a:t>The weighted prevalence of DM among hospitalized COVID-19 patients was 20.0 % (95 % CI: 15.0–25.0; </a:t>
            </a:r>
            <a:r>
              <a:rPr lang="en-US" sz="2400" i="1" dirty="0">
                <a:solidFill>
                  <a:schemeClr val="accent5"/>
                </a:solidFill>
                <a:latin typeface="Times New Roman" panose="02020603050405020304" pitchFamily="18" charset="0"/>
                <a:cs typeface="Times New Roman" panose="02020603050405020304" pitchFamily="18" charset="0"/>
              </a:rPr>
              <a:t>I</a:t>
            </a:r>
            <a:r>
              <a:rPr lang="en-US" sz="2400" i="1" baseline="30000" dirty="0">
                <a:solidFill>
                  <a:schemeClr val="accent5"/>
                </a:solidFill>
                <a:latin typeface="Times New Roman" panose="02020603050405020304" pitchFamily="18" charset="0"/>
                <a:cs typeface="Times New Roman" panose="02020603050405020304" pitchFamily="18" charset="0"/>
              </a:rPr>
              <a:t>2</a:t>
            </a:r>
            <a:r>
              <a:rPr lang="en-US" sz="2400" dirty="0">
                <a:solidFill>
                  <a:schemeClr val="accent5"/>
                </a:solidFill>
                <a:latin typeface="Times New Roman" panose="02020603050405020304" pitchFamily="18" charset="0"/>
                <a:cs typeface="Times New Roman" panose="02020603050405020304" pitchFamily="18" charset="0"/>
              </a:rPr>
              <a:t> = 99.3 %) (Table </a:t>
            </a:r>
            <a:r>
              <a:rPr lang="en-US" sz="2400" dirty="0">
                <a:solidFill>
                  <a:schemeClr val="accent5"/>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2</a:t>
            </a:r>
            <a:r>
              <a:rPr lang="en-US" sz="2400" dirty="0">
                <a:solidFill>
                  <a:schemeClr val="accent5"/>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joint prevalence of DM in Italy and the UK was similar to that in the US (26 %) but higher than that in five Asian countries (17.0 %). Of the hospitalized COVID-19 patients, 29 %, 24 %, and 18 % were with type 2 DM, type 1DM, or the type of DM was unclear (presumably type 2 DM). The prevalence of DM in critically ill COVID-19 patients was 2.75-time higher than those not critically ill (Table </a:t>
            </a:r>
            <a:r>
              <a:rPr lang="en-US" sz="2400" dirty="0">
                <a:latin typeface="Times New Roman" panose="02020603050405020304" pitchFamily="18" charset="0"/>
                <a:cs typeface="Times New Roman" panose="02020603050405020304" pitchFamily="18" charset="0"/>
                <a:hlinkClick r:id="rId4"/>
              </a:rPr>
              <a:t>2</a:t>
            </a:r>
            <a:r>
              <a:rPr lang="en-US" sz="2400" dirty="0">
                <a:latin typeface="Times New Roman" panose="02020603050405020304" pitchFamily="18" charset="0"/>
                <a:cs typeface="Times New Roman" panose="02020603050405020304" pitchFamily="18" charset="0"/>
              </a:rPr>
              <a:t>). </a:t>
            </a:r>
          </a:p>
          <a:p>
            <a:pPr marL="0" indent="0" algn="just" rtl="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131771"/>
      </p:ext>
    </p:extLst>
  </p:cSld>
  <p:clrMapOvr>
    <a:masterClrMapping/>
  </p:clrMapOvr>
  <p:transition advTm="109920"/>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1203649"/>
            <a:ext cx="5397859" cy="5224583"/>
          </a:xfrm>
        </p:spPr>
        <p:txBody>
          <a:bodyPr>
            <a:normAutofit/>
          </a:bodyPr>
          <a:lstStyle/>
          <a:p>
            <a:pPr marL="0" indent="0" algn="just" rtl="0">
              <a:buNone/>
            </a:pPr>
            <a:r>
              <a:rPr lang="en-US" sz="2400" i="1" dirty="0">
                <a:latin typeface="Times New Roman" panose="02020603050405020304" pitchFamily="18" charset="0"/>
                <a:cs typeface="Times New Roman" panose="02020603050405020304" pitchFamily="18" charset="0"/>
              </a:rPr>
              <a:t>Weighted prevalence of mortality in diabetic and non‐diabetic patients</a:t>
            </a:r>
          </a:p>
          <a:p>
            <a:pPr marL="0" indent="0" algn="just" rtl="0">
              <a:buNone/>
            </a:pPr>
            <a:r>
              <a:rPr lang="en-US" sz="2400" dirty="0">
                <a:solidFill>
                  <a:schemeClr val="accent5"/>
                </a:solidFill>
                <a:latin typeface="Times New Roman" panose="02020603050405020304" pitchFamily="18" charset="0"/>
                <a:cs typeface="Times New Roman" panose="02020603050405020304" pitchFamily="18" charset="0"/>
              </a:rPr>
              <a:t>The weighted prevalence of mortality was 1.82-time higher in DM (20.0 %, 95 % CI: 15.0–26.0; </a:t>
            </a:r>
            <a:r>
              <a:rPr lang="en-US" sz="2400" i="1" dirty="0">
                <a:solidFill>
                  <a:schemeClr val="accent5"/>
                </a:solidFill>
                <a:latin typeface="Times New Roman" panose="02020603050405020304" pitchFamily="18" charset="0"/>
                <a:cs typeface="Times New Roman" panose="02020603050405020304" pitchFamily="18" charset="0"/>
              </a:rPr>
              <a:t>I</a:t>
            </a:r>
            <a:r>
              <a:rPr lang="en-US" sz="2400" i="1" baseline="30000" dirty="0">
                <a:solidFill>
                  <a:schemeClr val="accent5"/>
                </a:solidFill>
                <a:latin typeface="Times New Roman" panose="02020603050405020304" pitchFamily="18" charset="0"/>
                <a:cs typeface="Times New Roman" panose="02020603050405020304" pitchFamily="18" charset="0"/>
              </a:rPr>
              <a:t>2</a:t>
            </a:r>
            <a:r>
              <a:rPr lang="en-US" sz="2400" dirty="0">
                <a:solidFill>
                  <a:schemeClr val="accent5"/>
                </a:solidFill>
                <a:latin typeface="Times New Roman" panose="02020603050405020304" pitchFamily="18" charset="0"/>
                <a:cs typeface="Times New Roman" panose="02020603050405020304" pitchFamily="18" charset="0"/>
              </a:rPr>
              <a:t>, 96.8 %) (Fig. </a:t>
            </a:r>
            <a:r>
              <a:rPr lang="en-US" sz="2400" dirty="0">
                <a:solidFill>
                  <a:schemeClr val="accent5"/>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2</a:t>
            </a:r>
            <a:r>
              <a:rPr lang="en-US" sz="2400" dirty="0">
                <a:solidFill>
                  <a:schemeClr val="accent5"/>
                </a:solidFill>
                <a:latin typeface="Times New Roman" panose="02020603050405020304" pitchFamily="18" charset="0"/>
                <a:cs typeface="Times New Roman" panose="02020603050405020304" pitchFamily="18" charset="0"/>
              </a:rPr>
              <a:t>) than non-DM (11.0 %, 95 % CI: 6.0–16.0; </a:t>
            </a:r>
            <a:r>
              <a:rPr lang="en-US" sz="2400" i="1" dirty="0">
                <a:solidFill>
                  <a:schemeClr val="accent5"/>
                </a:solidFill>
                <a:latin typeface="Times New Roman" panose="02020603050405020304" pitchFamily="18" charset="0"/>
                <a:cs typeface="Times New Roman" panose="02020603050405020304" pitchFamily="18" charset="0"/>
              </a:rPr>
              <a:t>I</a:t>
            </a:r>
            <a:r>
              <a:rPr lang="en-US" sz="2400" i="1" baseline="30000" dirty="0">
                <a:solidFill>
                  <a:schemeClr val="accent5"/>
                </a:solidFill>
                <a:latin typeface="Times New Roman" panose="02020603050405020304" pitchFamily="18" charset="0"/>
                <a:cs typeface="Times New Roman" panose="02020603050405020304" pitchFamily="18" charset="0"/>
              </a:rPr>
              <a:t>2</a:t>
            </a:r>
            <a:r>
              <a:rPr lang="en-US" sz="2400" dirty="0">
                <a:solidFill>
                  <a:schemeClr val="accent5"/>
                </a:solidFill>
                <a:latin typeface="Times New Roman" panose="02020603050405020304" pitchFamily="18" charset="0"/>
                <a:cs typeface="Times New Roman" panose="02020603050405020304" pitchFamily="18" charset="0"/>
              </a:rPr>
              <a:t>, 99.32 %) hospitalized COVID-19 patients (Table </a:t>
            </a:r>
            <a:r>
              <a:rPr lang="en-US" sz="2400" dirty="0">
                <a:solidFill>
                  <a:schemeClr val="accent5"/>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3</a:t>
            </a:r>
            <a:r>
              <a:rPr lang="en-US" sz="2400" dirty="0">
                <a:solidFill>
                  <a:schemeClr val="accent5"/>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prevalence of mortality in COVID-19 patients with DM in France, Italy, and UK was higher (28 %; 95 % CI: 14.0–44.0) than the US (20.0 %, 95 % CI: 11.0–32.0) and the Asian countries (17.0 %, 95 % CI: 8.0–28.0) (Table </a:t>
            </a:r>
            <a:r>
              <a:rPr lang="en-US" sz="2400" dirty="0">
                <a:latin typeface="Times New Roman" panose="02020603050405020304" pitchFamily="18" charset="0"/>
                <a:cs typeface="Times New Roman" panose="02020603050405020304" pitchFamily="18" charset="0"/>
                <a:hlinkClick r:id="rId4"/>
              </a:rPr>
              <a:t>3</a:t>
            </a:r>
            <a:r>
              <a:rPr lang="en-US" sz="2400" dirty="0">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D3A93D60-1AB0-391C-498F-DDB881E50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325" y="0"/>
            <a:ext cx="5988675" cy="6858000"/>
          </a:xfrm>
          <a:prstGeom prst="rect">
            <a:avLst/>
          </a:prstGeom>
        </p:spPr>
      </p:pic>
    </p:spTree>
    <p:extLst>
      <p:ext uri="{BB962C8B-B14F-4D97-AF65-F5344CB8AC3E}">
        <p14:creationId xmlns:p14="http://schemas.microsoft.com/office/powerpoint/2010/main" val="2017828713"/>
      </p:ext>
    </p:extLst>
  </p:cSld>
  <p:clrMapOvr>
    <a:masterClrMapping/>
  </p:clrMapOvr>
  <p:transition advTm="109920"/>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1203649"/>
            <a:ext cx="11532637" cy="5224583"/>
          </a:xfrm>
        </p:spPr>
        <p:txBody>
          <a:bodyPr>
            <a:noAutofit/>
          </a:bodyPr>
          <a:lstStyle/>
          <a:p>
            <a:pPr marL="0" indent="0" algn="just" rtl="0">
              <a:buNone/>
            </a:pPr>
            <a:r>
              <a:rPr lang="en-US" sz="2400" b="1" dirty="0">
                <a:latin typeface="Times New Roman" panose="02020603050405020304" pitchFamily="18" charset="0"/>
                <a:cs typeface="Times New Roman" panose="02020603050405020304" pitchFamily="18" charset="0"/>
              </a:rPr>
              <a:t>Sources of heterogeneity</a:t>
            </a:r>
          </a:p>
          <a:p>
            <a:pPr marL="0" indent="0" algn="just" rtl="0">
              <a:buNone/>
            </a:pPr>
            <a:r>
              <a:rPr lang="en-US" sz="2400" b="1" dirty="0">
                <a:latin typeface="Times New Roman" panose="02020603050405020304" pitchFamily="18" charset="0"/>
                <a:cs typeface="Times New Roman" panose="02020603050405020304" pitchFamily="18" charset="0"/>
              </a:rPr>
              <a:t>DM among COVID-19 patients</a:t>
            </a:r>
          </a:p>
          <a:p>
            <a:pPr marL="0" indent="0" algn="just" rtl="0">
              <a:buNone/>
            </a:pPr>
            <a:r>
              <a:rPr lang="en-US" sz="2400" dirty="0">
                <a:latin typeface="Times New Roman" panose="02020603050405020304" pitchFamily="18" charset="0"/>
                <a:cs typeface="Times New Roman" panose="02020603050405020304" pitchFamily="18" charset="0"/>
              </a:rPr>
              <a:t>The univariate meta-regression analyses suggested that COVID-19 severity as the determinant of heterogeneity (Table </a:t>
            </a:r>
            <a:r>
              <a:rPr lang="en-US" sz="2400" dirty="0">
                <a:latin typeface="Times New Roman" panose="02020603050405020304" pitchFamily="18" charset="0"/>
                <a:cs typeface="Times New Roman" panose="02020603050405020304" pitchFamily="18" charset="0"/>
                <a:hlinkClick r:id="rId3"/>
              </a:rPr>
              <a:t>S4</a:t>
            </a:r>
            <a:r>
              <a:rPr lang="en-US" sz="2400" dirty="0">
                <a:latin typeface="Times New Roman" panose="02020603050405020304" pitchFamily="18" charset="0"/>
                <a:cs typeface="Times New Roman" panose="02020603050405020304" pitchFamily="18" charset="0"/>
              </a:rPr>
              <a:t>).</a:t>
            </a:r>
          </a:p>
          <a:p>
            <a:pPr marL="0" indent="0" algn="just" rtl="0">
              <a:buNone/>
            </a:pPr>
            <a:r>
              <a:rPr lang="en-US" sz="2400" b="1" dirty="0">
                <a:latin typeface="Times New Roman" panose="02020603050405020304" pitchFamily="18" charset="0"/>
                <a:cs typeface="Times New Roman" panose="02020603050405020304" pitchFamily="18" charset="0"/>
              </a:rPr>
              <a:t>Mortality among diabetic COVID-19 patients</a:t>
            </a:r>
          </a:p>
          <a:p>
            <a:pPr marL="0" indent="0" algn="just" rtl="0">
              <a:buNone/>
            </a:pPr>
            <a:r>
              <a:rPr lang="en-US" sz="2400" dirty="0">
                <a:latin typeface="Times New Roman" panose="02020603050405020304" pitchFamily="18" charset="0"/>
                <a:cs typeface="Times New Roman" panose="02020603050405020304" pitchFamily="18" charset="0"/>
              </a:rPr>
              <a:t>An adjusted meta-regression model including sample size and COVID-19 severity as predictors depicted a 452 % (p = 0.014) increased risk of mortality in DM patients with severe COVID-19 infection compared to the reference group (Table </a:t>
            </a:r>
            <a:r>
              <a:rPr lang="en-US" sz="2400" dirty="0">
                <a:latin typeface="Times New Roman" panose="02020603050405020304" pitchFamily="18" charset="0"/>
                <a:cs typeface="Times New Roman" panose="02020603050405020304" pitchFamily="18" charset="0"/>
                <a:hlinkClick r:id="rId3"/>
              </a:rPr>
              <a:t>S5</a:t>
            </a:r>
            <a:r>
              <a:rPr lang="en-US" sz="2400" dirty="0">
                <a:latin typeface="Times New Roman" panose="02020603050405020304" pitchFamily="18" charset="0"/>
                <a:cs typeface="Times New Roman" panose="02020603050405020304" pitchFamily="18" charset="0"/>
              </a:rPr>
              <a:t>).</a:t>
            </a:r>
          </a:p>
          <a:p>
            <a:pPr marL="0" indent="0" algn="just" rtl="0">
              <a:buNone/>
            </a:pPr>
            <a:r>
              <a:rPr lang="en-US" sz="2400" b="1" dirty="0">
                <a:latin typeface="Times New Roman" panose="02020603050405020304" pitchFamily="18" charset="0"/>
                <a:cs typeface="Times New Roman" panose="02020603050405020304" pitchFamily="18" charset="0"/>
              </a:rPr>
              <a:t>Mortality among non‐diabetic COVID-19 patients</a:t>
            </a:r>
          </a:p>
          <a:p>
            <a:pPr marL="0" indent="0" algn="just" rtl="0">
              <a:buNone/>
            </a:pPr>
            <a:r>
              <a:rPr lang="en-US" sz="2400" dirty="0">
                <a:latin typeface="Times New Roman" panose="02020603050405020304" pitchFamily="18" charset="0"/>
                <a:cs typeface="Times New Roman" panose="02020603050405020304" pitchFamily="18" charset="0"/>
              </a:rPr>
              <a:t>For the prevalence of mortality among non-DM hospitalized COVID-19 patients, nation, continent, and COVID-19 diagnostic methods were the plausible predictors of heterogeneity; however, none was statistically significant in the multivariate models (Table </a:t>
            </a:r>
            <a:r>
              <a:rPr lang="en-US" sz="2400" dirty="0">
                <a:latin typeface="Times New Roman" panose="02020603050405020304" pitchFamily="18" charset="0"/>
                <a:cs typeface="Times New Roman" panose="02020603050405020304" pitchFamily="18" charset="0"/>
                <a:hlinkClick r:id="rId3"/>
              </a:rPr>
              <a:t>S6</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1198571"/>
      </p:ext>
    </p:extLst>
  </p:cSld>
  <p:clrMapOvr>
    <a:masterClrMapping/>
  </p:clrMapOvr>
  <p:transition advTm="109920"/>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73" y="1203649"/>
            <a:ext cx="11532637" cy="5224583"/>
          </a:xfrm>
        </p:spPr>
        <p:txBody>
          <a:bodyPr>
            <a:noAutofit/>
          </a:bodyPr>
          <a:lstStyle/>
          <a:p>
            <a:pPr marL="0" indent="0" algn="just" rtl="0">
              <a:buNone/>
            </a:pPr>
            <a:r>
              <a:rPr lang="en-US" sz="2400" b="1" dirty="0">
                <a:latin typeface="Times New Roman" panose="02020603050405020304" pitchFamily="18" charset="0"/>
                <a:cs typeface="Times New Roman" panose="02020603050405020304" pitchFamily="18" charset="0"/>
              </a:rPr>
              <a:t>Publication bias</a:t>
            </a:r>
          </a:p>
          <a:p>
            <a:pPr marL="0" indent="0" algn="just" rtl="0">
              <a:buNone/>
            </a:pPr>
            <a:r>
              <a:rPr lang="en-US" sz="2400" dirty="0">
                <a:latin typeface="Times New Roman" panose="02020603050405020304" pitchFamily="18" charset="0"/>
                <a:cs typeface="Times New Roman" panose="02020603050405020304" pitchFamily="18" charset="0"/>
              </a:rPr>
              <a:t>For all outcomes, the visual inspection of funnel plots (Supplementary Figure: </a:t>
            </a:r>
            <a:r>
              <a:rPr lang="en-US" sz="2400" dirty="0">
                <a:latin typeface="Times New Roman" panose="02020603050405020304" pitchFamily="18" charset="0"/>
                <a:cs typeface="Times New Roman" panose="02020603050405020304" pitchFamily="18" charset="0"/>
                <a:hlinkClick r:id="rId3"/>
              </a:rPr>
              <a:t>S1</a:t>
            </a:r>
            <a:r>
              <a:rPr 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hlinkClick r:id="rId3"/>
              </a:rPr>
              <a:t>S3</a:t>
            </a:r>
            <a:r>
              <a:rPr lang="en-US" sz="2400" dirty="0">
                <a:latin typeface="Times New Roman" panose="02020603050405020304" pitchFamily="18" charset="0"/>
                <a:cs typeface="Times New Roman" panose="02020603050405020304" pitchFamily="18" charset="0"/>
              </a:rPr>
              <a:t>) and Egger’s test findings did not suggest any small study effect.</a:t>
            </a:r>
          </a:p>
          <a:p>
            <a:pPr marL="0" indent="0" algn="just" rtl="0">
              <a:buNone/>
            </a:pPr>
            <a:r>
              <a:rPr lang="en-US" sz="2400" b="1" dirty="0">
                <a:latin typeface="Times New Roman" panose="02020603050405020304" pitchFamily="18" charset="0"/>
                <a:cs typeface="Times New Roman" panose="02020603050405020304" pitchFamily="18" charset="0"/>
              </a:rPr>
              <a:t>Sensitivity analysis</a:t>
            </a:r>
          </a:p>
          <a:p>
            <a:pPr marL="0" indent="0" algn="just" rtl="0">
              <a:buNone/>
            </a:pPr>
            <a:r>
              <a:rPr lang="en-US" sz="2400" dirty="0">
                <a:latin typeface="Times New Roman" panose="02020603050405020304" pitchFamily="18" charset="0"/>
                <a:cs typeface="Times New Roman" panose="02020603050405020304" pitchFamily="18" charset="0"/>
              </a:rPr>
              <a:t>Upon sensitivity analysis, the overall pooled </a:t>
            </a:r>
            <a:r>
              <a:rPr lang="en-US" sz="2400" dirty="0" err="1">
                <a:latin typeface="Times New Roman" panose="02020603050405020304" pitchFamily="18" charset="0"/>
                <a:cs typeface="Times New Roman" panose="02020603050405020304" pitchFamily="18" charset="0"/>
              </a:rPr>
              <a:t>prevalences</a:t>
            </a:r>
            <a:r>
              <a:rPr lang="en-US" sz="2400" dirty="0">
                <a:latin typeface="Times New Roman" panose="02020603050405020304" pitchFamily="18" charset="0"/>
                <a:cs typeface="Times New Roman" panose="02020603050405020304" pitchFamily="18" charset="0"/>
              </a:rPr>
              <a:t> of the respective outcomes obtained in each iteration closely resembled the preliminary estimates.</a:t>
            </a:r>
          </a:p>
          <a:p>
            <a:pPr marL="0" indent="0" algn="just" rtl="0">
              <a:buNone/>
            </a:pPr>
            <a:r>
              <a:rPr lang="en-US" sz="2400" b="1" dirty="0">
                <a:latin typeface="Times New Roman" panose="02020603050405020304" pitchFamily="18" charset="0"/>
                <a:cs typeface="Times New Roman" panose="02020603050405020304" pitchFamily="18" charset="0"/>
              </a:rPr>
              <a:t>Risk of bias assessment</a:t>
            </a:r>
          </a:p>
          <a:p>
            <a:pPr marL="0" indent="0" algn="just" rtl="0">
              <a:buNone/>
            </a:pPr>
            <a:r>
              <a:rPr lang="en-US" sz="2400" dirty="0">
                <a:latin typeface="Times New Roman" panose="02020603050405020304" pitchFamily="18" charset="0"/>
                <a:cs typeface="Times New Roman" panose="02020603050405020304" pitchFamily="18" charset="0"/>
              </a:rPr>
              <a:t>Overall, the quality of the studies was fair. The average study score was 6.4 out of a maximum possible average score of 9.4. The most common study type, case series, was of good quality (average score 6.5 out of a maximum possible score of 8) (Table </a:t>
            </a:r>
            <a:r>
              <a:rPr lang="en-US" sz="2400" dirty="0">
                <a:latin typeface="Times New Roman" panose="02020603050405020304" pitchFamily="18" charset="0"/>
                <a:cs typeface="Times New Roman" panose="02020603050405020304" pitchFamily="18" charset="0"/>
                <a:hlinkClick r:id="rId3"/>
              </a:rPr>
              <a:t>S7</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7658011"/>
      </p:ext>
    </p:extLst>
  </p:cSld>
  <p:clrMapOvr>
    <a:masterClrMapping/>
  </p:clrMapOvr>
  <p:transition advTm="109920"/>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5E6D1EC-236F-5A19-2EDC-3A183AC74A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3739" y="0"/>
            <a:ext cx="4638262" cy="6155586"/>
          </a:xfrm>
        </p:spPr>
      </p:pic>
      <p:pic>
        <p:nvPicPr>
          <p:cNvPr id="9" name="Picture 8">
            <a:extLst>
              <a:ext uri="{FF2B5EF4-FFF2-40B4-BE49-F238E27FC236}">
                <a16:creationId xmlns:a16="http://schemas.microsoft.com/office/drawing/2014/main" id="{D37579F1-B988-75EC-9A30-96D3FD672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239627" cy="6096528"/>
          </a:xfrm>
          <a:prstGeom prst="rect">
            <a:avLst/>
          </a:prstGeom>
        </p:spPr>
      </p:pic>
    </p:spTree>
    <p:extLst>
      <p:ext uri="{BB962C8B-B14F-4D97-AF65-F5344CB8AC3E}">
        <p14:creationId xmlns:p14="http://schemas.microsoft.com/office/powerpoint/2010/main" val="1107938851"/>
      </p:ext>
    </p:extLst>
  </p:cSld>
  <p:clrMapOvr>
    <a:masterClrMapping/>
  </p:clrMapOvr>
  <p:transition advTm="109920"/>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9C11D2-3A77-F4A4-0183-FC0F80F03B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86470" y="0"/>
            <a:ext cx="7805530" cy="6740768"/>
          </a:xfrm>
        </p:spPr>
      </p:pic>
    </p:spTree>
    <p:extLst>
      <p:ext uri="{BB962C8B-B14F-4D97-AF65-F5344CB8AC3E}">
        <p14:creationId xmlns:p14="http://schemas.microsoft.com/office/powerpoint/2010/main" val="3509094952"/>
      </p:ext>
    </p:extLst>
  </p:cSld>
  <p:clrMapOvr>
    <a:masterClrMapping/>
  </p:clrMapOvr>
  <p:transition advTm="109920"/>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44FD617B-0BF1-F316-D2D0-6ACCDD3644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52231"/>
            <a:ext cx="5257199" cy="4642804"/>
          </a:xfrm>
        </p:spPr>
      </p:pic>
      <p:pic>
        <p:nvPicPr>
          <p:cNvPr id="10" name="Picture 9">
            <a:extLst>
              <a:ext uri="{FF2B5EF4-FFF2-40B4-BE49-F238E27FC236}">
                <a16:creationId xmlns:a16="http://schemas.microsoft.com/office/drawing/2014/main" id="{248A86AC-5121-5F6C-2D35-DCDB389B1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199" y="167060"/>
            <a:ext cx="6934801" cy="6690940"/>
          </a:xfrm>
          <a:prstGeom prst="rect">
            <a:avLst/>
          </a:prstGeom>
        </p:spPr>
      </p:pic>
    </p:spTree>
    <p:extLst>
      <p:ext uri="{BB962C8B-B14F-4D97-AF65-F5344CB8AC3E}">
        <p14:creationId xmlns:p14="http://schemas.microsoft.com/office/powerpoint/2010/main" val="3136869636"/>
      </p:ext>
    </p:extLst>
  </p:cSld>
  <p:clrMapOvr>
    <a:masterClrMapping/>
  </p:clrMapOvr>
  <p:transition advTm="109920"/>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924106"/>
      </p:ext>
    </p:extLst>
  </p:cSld>
  <p:clrMapOvr>
    <a:masterClrMapping/>
  </p:clrMapOvr>
  <p:transition advTm="109920"/>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AD319F-B29B-42EC-1F83-2D831DEC4219}"/>
              </a:ext>
            </a:extLst>
          </p:cNvPr>
          <p:cNvSpPr txBox="1"/>
          <p:nvPr/>
        </p:nvSpPr>
        <p:spPr>
          <a:xfrm>
            <a:off x="2014329" y="1405491"/>
            <a:ext cx="10141825" cy="1261884"/>
          </a:xfrm>
          <a:prstGeom prst="rect">
            <a:avLst/>
          </a:prstGeom>
          <a:solidFill>
            <a:schemeClr val="accent5">
              <a:lumMod val="50000"/>
            </a:schemeClr>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Calibri"/>
                <a:ea typeface="+mn-ea"/>
                <a:cs typeface="B Lotus" panose="00000400000000000000" pitchFamily="2" charset="-78"/>
              </a:rPr>
              <a:t>لیست نمودن مهمترین یافته‌ها</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بر اساس یافته‌های این تحقیق به نظر می‌رسد </a:t>
            </a:r>
            <a:r>
              <a:rPr kumimoji="0" lang="fa-IR" sz="2400" b="0" i="0" u="sng" strike="noStrike" kern="1200" cap="none" spc="0" normalizeH="0" baseline="0" noProof="0" dirty="0">
                <a:ln>
                  <a:noFill/>
                </a:ln>
                <a:solidFill>
                  <a:prstClr val="white"/>
                </a:solidFill>
                <a:effectLst/>
                <a:uLnTx/>
                <a:uFillTx/>
                <a:latin typeface="Calibri"/>
                <a:ea typeface="+mn-ea"/>
                <a:cs typeface="B Lotus" panose="00000400000000000000" pitchFamily="2" charset="-78"/>
              </a:rPr>
              <a:t>بروز دیابت در افراد مبتلا به کروید-19 افزایش می‌یابد</a:t>
            </a:r>
            <a:r>
              <a:rPr kumimoji="0" lang="fa-IR"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 و </a:t>
            </a:r>
            <a:r>
              <a:rPr kumimoji="0" lang="fa-IR" sz="2400" b="0" i="0" u="sng" strike="noStrike" kern="1200" cap="none" spc="0" normalizeH="0" baseline="0" noProof="0" dirty="0">
                <a:ln>
                  <a:noFill/>
                </a:ln>
                <a:solidFill>
                  <a:prstClr val="white"/>
                </a:solidFill>
                <a:effectLst/>
                <a:uLnTx/>
                <a:uFillTx/>
                <a:latin typeface="Calibri"/>
                <a:ea typeface="+mn-ea"/>
                <a:cs typeface="B Lotus" panose="00000400000000000000" pitchFamily="2" charset="-78"/>
              </a:rPr>
              <a:t>این افزایش در گروه‌های سنی مختلف دیده‌شده</a:t>
            </a:r>
            <a:r>
              <a:rPr kumimoji="0" lang="fa-IR"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 و </a:t>
            </a:r>
            <a:r>
              <a:rPr kumimoji="0" lang="fa-IR" sz="2400" b="0" i="0" u="sng" strike="noStrike" kern="1200" cap="none" spc="0" normalizeH="0" baseline="0" noProof="0" dirty="0">
                <a:ln>
                  <a:noFill/>
                </a:ln>
                <a:solidFill>
                  <a:prstClr val="white"/>
                </a:solidFill>
                <a:effectLst/>
                <a:uLnTx/>
                <a:uFillTx/>
                <a:latin typeface="Calibri"/>
                <a:ea typeface="+mn-ea"/>
                <a:cs typeface="B Lotus" panose="00000400000000000000" pitchFamily="2" charset="-78"/>
              </a:rPr>
              <a:t>ارتباطی با شدت بیماری ندارد</a:t>
            </a:r>
            <a:endParaRPr kumimoji="0" lang="en-US" sz="2400" b="0" i="0" u="sng" strike="noStrike" kern="1200" cap="none" spc="0" normalizeH="0" baseline="0" noProof="0" dirty="0">
              <a:ln>
                <a:noFill/>
              </a:ln>
              <a:solidFill>
                <a:prstClr val="white"/>
              </a:solidFill>
              <a:effectLst/>
              <a:uLnTx/>
              <a:uFillTx/>
              <a:latin typeface="Calibri"/>
              <a:ea typeface="+mn-ea"/>
              <a:cs typeface="B Lotus" panose="00000400000000000000" pitchFamily="2" charset="-78"/>
            </a:endParaRPr>
          </a:p>
        </p:txBody>
      </p:sp>
      <p:sp>
        <p:nvSpPr>
          <p:cNvPr id="5" name="TextBox 4">
            <a:extLst>
              <a:ext uri="{FF2B5EF4-FFF2-40B4-BE49-F238E27FC236}">
                <a16:creationId xmlns:a16="http://schemas.microsoft.com/office/drawing/2014/main" id="{E2793F38-061A-E129-D08C-8D0DECA00176}"/>
              </a:ext>
            </a:extLst>
          </p:cNvPr>
          <p:cNvSpPr txBox="1"/>
          <p:nvPr/>
        </p:nvSpPr>
        <p:spPr>
          <a:xfrm>
            <a:off x="1417984" y="2730972"/>
            <a:ext cx="10141825" cy="1261884"/>
          </a:xfrm>
          <a:prstGeom prst="rect">
            <a:avLst/>
          </a:prstGeom>
          <a:solidFill>
            <a:schemeClr val="accent5">
              <a:lumMod val="50000"/>
            </a:schemeClr>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Calibri"/>
                <a:ea typeface="+mn-ea"/>
                <a:cs typeface="B Lotus" panose="00000400000000000000" pitchFamily="2" charset="-78"/>
              </a:rPr>
              <a:t>بیان مهمترین امتیازات مطالعه</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اشاره به حجم نمونه، دقت مطالعه، بدیع بودن ایده، </a:t>
            </a:r>
            <a:r>
              <a:rPr kumimoji="0" lang="fa-IR" sz="2400" b="0" i="0" u="none" strike="noStrike" kern="1200" cap="none" spc="0" normalizeH="0" baseline="0" noProof="0">
                <a:ln>
                  <a:noFill/>
                </a:ln>
                <a:solidFill>
                  <a:prstClr val="white"/>
                </a:solidFill>
                <a:effectLst/>
                <a:uLnTx/>
                <a:uFillTx/>
                <a:latin typeface="Calibri"/>
                <a:ea typeface="+mn-ea"/>
                <a:cs typeface="B Lotus" panose="00000400000000000000" pitchFamily="2" charset="-78"/>
              </a:rPr>
              <a:t>یافته‌های کاملاً </a:t>
            </a:r>
            <a:r>
              <a:rPr kumimoji="0" lang="fa-IR"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جدید، ممتاز بودن، انجام تحقیق در مکانی جدید و ... (در حد 1 یا حداکثر 2 پاراگراف)</a:t>
            </a:r>
            <a:endParaRPr kumimoji="0" lang="en-US" sz="2400" b="0" i="0" u="sng" strike="noStrike" kern="1200" cap="none" spc="0" normalizeH="0" baseline="0" noProof="0" dirty="0">
              <a:ln>
                <a:noFill/>
              </a:ln>
              <a:solidFill>
                <a:prstClr val="white"/>
              </a:solidFill>
              <a:effectLst/>
              <a:uLnTx/>
              <a:uFillTx/>
              <a:latin typeface="Calibri"/>
              <a:ea typeface="+mn-ea"/>
              <a:cs typeface="B Lotus" panose="00000400000000000000" pitchFamily="2" charset="-78"/>
            </a:endParaRPr>
          </a:p>
        </p:txBody>
      </p:sp>
      <p:sp>
        <p:nvSpPr>
          <p:cNvPr id="6" name="TextBox 5">
            <a:extLst>
              <a:ext uri="{FF2B5EF4-FFF2-40B4-BE49-F238E27FC236}">
                <a16:creationId xmlns:a16="http://schemas.microsoft.com/office/drawing/2014/main" id="{A0CA50C8-8CEA-2E84-A210-1CFAD87F5778}"/>
              </a:ext>
            </a:extLst>
          </p:cNvPr>
          <p:cNvSpPr txBox="1"/>
          <p:nvPr/>
        </p:nvSpPr>
        <p:spPr>
          <a:xfrm>
            <a:off x="732184" y="4059116"/>
            <a:ext cx="10345547" cy="1261884"/>
          </a:xfrm>
          <a:prstGeom prst="rect">
            <a:avLst/>
          </a:prstGeom>
          <a:solidFill>
            <a:schemeClr val="accent5">
              <a:lumMod val="50000"/>
            </a:schemeClr>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Calibri"/>
                <a:ea typeface="+mn-ea"/>
                <a:cs typeface="B Lotus" panose="00000400000000000000" pitchFamily="2" charset="-78"/>
              </a:rPr>
              <a:t>توضیح و تبیین مهمترین یافته‌های لیست شده</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تک‌تک یافته‌هایی که در اولین پاراگراف لیست شده‌اند باید واکاوی و شرح داده و با یافته‌های سایر مطالعات مقایسه شوند. هنر بحث کردن محقق در این قسمت روشن می‌شود</a:t>
            </a:r>
            <a:r>
              <a:rPr kumimoji="0" lang="en-US"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 </a:t>
            </a:r>
            <a:r>
              <a:rPr kumimoji="0" lang="fa-IR"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(در حد 6 یا حداکثر 8 پاراگراف)</a:t>
            </a:r>
            <a:endParaRPr kumimoji="0" lang="en-US" sz="2400" b="0" i="0" u="sng" strike="noStrike" kern="1200" cap="none" spc="0" normalizeH="0" baseline="0" noProof="0" dirty="0">
              <a:ln>
                <a:noFill/>
              </a:ln>
              <a:solidFill>
                <a:prstClr val="white"/>
              </a:solidFill>
              <a:effectLst/>
              <a:uLnTx/>
              <a:uFillTx/>
              <a:latin typeface="Calibri"/>
              <a:ea typeface="+mn-ea"/>
              <a:cs typeface="B Lotus" panose="00000400000000000000" pitchFamily="2" charset="-78"/>
            </a:endParaRPr>
          </a:p>
        </p:txBody>
      </p:sp>
      <p:sp>
        <p:nvSpPr>
          <p:cNvPr id="7" name="TextBox 6">
            <a:extLst>
              <a:ext uri="{FF2B5EF4-FFF2-40B4-BE49-F238E27FC236}">
                <a16:creationId xmlns:a16="http://schemas.microsoft.com/office/drawing/2014/main" id="{4816C0CB-1997-6E1F-2378-C2B2312AB664}"/>
              </a:ext>
            </a:extLst>
          </p:cNvPr>
          <p:cNvSpPr txBox="1"/>
          <p:nvPr/>
        </p:nvSpPr>
        <p:spPr>
          <a:xfrm>
            <a:off x="46384" y="5397849"/>
            <a:ext cx="10461721" cy="1261884"/>
          </a:xfrm>
          <a:prstGeom prst="rect">
            <a:avLst/>
          </a:prstGeom>
          <a:solidFill>
            <a:schemeClr val="accent5">
              <a:lumMod val="50000"/>
            </a:schemeClr>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Calibri"/>
                <a:ea typeface="+mn-ea"/>
                <a:cs typeface="B Lotus" panose="00000400000000000000" pitchFamily="2" charset="-78"/>
              </a:rPr>
              <a:t>شرح محدودیت‌های مطالعه</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مهمترین اشکالاتی که به مطالعه وارد است. باید نقدهای داوران پاسخ داده‌شده و توجیه کافی به عمل آید که این اشکالات، تاثیر چندانی بر نتیجه‌گیری ندارد/ </a:t>
            </a:r>
            <a:r>
              <a:rPr kumimoji="0" lang="fa-IR" sz="24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B Lotus" panose="00000400000000000000" pitchFamily="2" charset="-78"/>
              </a:rPr>
              <a:t>پیشنهاد برای مطالعات بعدی </a:t>
            </a:r>
            <a:r>
              <a:rPr kumimoji="0" lang="fa-IR" sz="2400" b="0" i="0" u="none" strike="noStrike" kern="1200" cap="none" spc="0" normalizeH="0" baseline="0" noProof="0" dirty="0">
                <a:ln>
                  <a:noFill/>
                </a:ln>
                <a:solidFill>
                  <a:prstClr val="white"/>
                </a:solidFill>
                <a:effectLst/>
                <a:uLnTx/>
                <a:uFillTx/>
                <a:latin typeface="Calibri"/>
                <a:ea typeface="+mn-ea"/>
                <a:cs typeface="B Lotus" panose="00000400000000000000" pitchFamily="2" charset="-78"/>
              </a:rPr>
              <a:t>(در حد 1 یا حداکثر 2 پاراگراف)</a:t>
            </a:r>
            <a:endParaRPr kumimoji="0" lang="en-US" sz="2400" b="0" i="0" u="sng" strike="noStrike" kern="1200" cap="none" spc="0" normalizeH="0" baseline="0" noProof="0" dirty="0">
              <a:ln>
                <a:noFill/>
              </a:ln>
              <a:solidFill>
                <a:prstClr val="white"/>
              </a:solidFill>
              <a:effectLst/>
              <a:uLnTx/>
              <a:uFillTx/>
              <a:latin typeface="Calibri"/>
              <a:ea typeface="+mn-ea"/>
              <a:cs typeface="B Lotus" panose="00000400000000000000" pitchFamily="2" charset="-78"/>
            </a:endParaRPr>
          </a:p>
        </p:txBody>
      </p:sp>
    </p:spTree>
    <p:extLst>
      <p:ext uri="{BB962C8B-B14F-4D97-AF65-F5344CB8AC3E}">
        <p14:creationId xmlns:p14="http://schemas.microsoft.com/office/powerpoint/2010/main" val="3574438446"/>
      </p:ext>
    </p:extLst>
  </p:cSld>
  <p:clrMapOvr>
    <a:masterClrMapping/>
  </p:clrMapOvr>
  <p:transition advTm="1099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p:txBody>
          <a:bodyPr/>
          <a:lstStyle/>
          <a:p>
            <a:pPr algn="r" rtl="1">
              <a:lnSpc>
                <a:spcPct val="150000"/>
              </a:lnSpc>
            </a:pPr>
            <a:r>
              <a:rPr lang="fa-IR" dirty="0">
                <a:cs typeface="B Zar" panose="00000400000000000000" pitchFamily="2" charset="-78"/>
              </a:rPr>
              <a:t>یک پاراگراف که جمله آخر و پیام نهایی مقاله را می‌رساند.</a:t>
            </a:r>
          </a:p>
          <a:p>
            <a:pPr algn="r" rtl="1">
              <a:lnSpc>
                <a:spcPct val="150000"/>
              </a:lnSpc>
            </a:pPr>
            <a:r>
              <a:rPr lang="fa-IR" dirty="0">
                <a:cs typeface="B Zar" panose="00000400000000000000" pitchFamily="2" charset="-78"/>
              </a:rPr>
              <a:t>محور اصلی شکل دادن اجزای مختلف مقاله است.</a:t>
            </a:r>
          </a:p>
          <a:p>
            <a:pPr algn="r" rtl="1">
              <a:lnSpc>
                <a:spcPct val="150000"/>
              </a:lnSpc>
            </a:pPr>
            <a:r>
              <a:rPr lang="fa-IR" dirty="0">
                <a:cs typeface="B Zar" panose="00000400000000000000" pitchFamily="2" charset="-78"/>
              </a:rPr>
              <a:t>به هیچ‌وجه تکرار سایر قسمت‌ها نیست.</a:t>
            </a:r>
          </a:p>
          <a:p>
            <a:pPr algn="r" rtl="1">
              <a:lnSpc>
                <a:spcPct val="150000"/>
              </a:lnSpc>
            </a:pPr>
            <a:r>
              <a:rPr lang="fa-IR" dirty="0">
                <a:cs typeface="B Zar" panose="00000400000000000000" pitchFamily="2" charset="-78"/>
              </a:rPr>
              <a:t>نباید از جنس خلاصه یافته‌ها باشد.</a:t>
            </a:r>
            <a:endParaRPr lang="en-US" dirty="0">
              <a:cs typeface="B Zar" panose="00000400000000000000" pitchFamily="2" charset="-78"/>
            </a:endParaRPr>
          </a:p>
        </p:txBody>
      </p:sp>
    </p:spTree>
    <p:extLst>
      <p:ext uri="{BB962C8B-B14F-4D97-AF65-F5344CB8AC3E}">
        <p14:creationId xmlns:p14="http://schemas.microsoft.com/office/powerpoint/2010/main" val="99205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5099538" y="2095256"/>
            <a:ext cx="6254262" cy="4351338"/>
          </a:xfrm>
        </p:spPr>
        <p:txBody>
          <a:bodyPr>
            <a:normAutofit/>
          </a:bodyPr>
          <a:lstStyle/>
          <a:p>
            <a:pPr algn="just"/>
            <a:r>
              <a:rPr lang="fa-IR" sz="3600" dirty="0">
                <a:cs typeface="B Zar" panose="00000400000000000000" pitchFamily="2" charset="-78"/>
              </a:rPr>
              <a:t>ارزیابی نقادانه دانش روز در یک زمینه خاص، با تاکید بر ایجاد همبستگی هرچه بیشتر در بین یافته‌ها، اشاره به ابهامات و ترسیم فضای آینده در آن زمینه برای تحقیقات بیشتر.</a:t>
            </a:r>
          </a:p>
          <a:p>
            <a:pPr algn="just"/>
            <a:r>
              <a:rPr lang="fa-IR" sz="3600" dirty="0">
                <a:cs typeface="B Zar" panose="00000400000000000000" pitchFamily="2" charset="-78"/>
              </a:rPr>
              <a:t>این مطالعات یک خلاصه کامل از تحقیقات انجام شده در یک زمینه ارائه می‌کنند.</a:t>
            </a:r>
          </a:p>
        </p:txBody>
      </p:sp>
      <p:sp>
        <p:nvSpPr>
          <p:cNvPr id="5" name="Slide Number Placeholder 4"/>
          <p:cNvSpPr>
            <a:spLocks noGrp="1"/>
          </p:cNvSpPr>
          <p:nvPr>
            <p:ph type="sldNum" sz="quarter" idx="12"/>
          </p:nvPr>
        </p:nvSpPr>
        <p:spPr/>
        <p:txBody>
          <a:bodyPr/>
          <a:lstStyle/>
          <a:p>
            <a:pPr>
              <a:defRPr/>
            </a:pPr>
            <a:fld id="{451A0ECB-240F-4B51-8CB4-81FC37DD1110}" type="slidenum">
              <a:rPr lang="en-US"/>
              <a:pPr>
                <a:defRPr/>
              </a:pPr>
              <a:t>9</a:t>
            </a:fld>
            <a:endParaRPr lang="en-US"/>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5CC6-AC2F-7405-2903-7648CF25B299}"/>
              </a:ext>
            </a:extLst>
          </p:cNvPr>
          <p:cNvSpPr>
            <a:spLocks noGrp="1"/>
          </p:cNvSpPr>
          <p:nvPr>
            <p:ph type="title"/>
          </p:nvPr>
        </p:nvSpPr>
        <p:spPr/>
        <p:txBody>
          <a:bodyPr/>
          <a:lstStyle/>
          <a:p>
            <a:r>
              <a:rPr lang="fa-IR" dirty="0"/>
              <a:t>مثال 1) لیست نمودن مهمترین یافته‌ها</a:t>
            </a:r>
            <a:endParaRPr lang="en-US" dirty="0"/>
          </a:p>
        </p:txBody>
      </p:sp>
      <p:sp>
        <p:nvSpPr>
          <p:cNvPr id="3" name="Content Placeholder 2">
            <a:extLst>
              <a:ext uri="{FF2B5EF4-FFF2-40B4-BE49-F238E27FC236}">
                <a16:creationId xmlns:a16="http://schemas.microsoft.com/office/drawing/2014/main" id="{EB2A6488-4EDA-4D6C-7C8A-6A4EDB0088DE}"/>
              </a:ext>
            </a:extLst>
          </p:cNvPr>
          <p:cNvSpPr>
            <a:spLocks noGrp="1"/>
          </p:cNvSpPr>
          <p:nvPr>
            <p:ph idx="1"/>
          </p:nvPr>
        </p:nvSpPr>
        <p:spPr>
          <a:xfrm>
            <a:off x="243840" y="1439186"/>
            <a:ext cx="11496040" cy="5418814"/>
          </a:xfrm>
        </p:spPr>
        <p:txBody>
          <a:bodyPr>
            <a:normAutofit/>
          </a:bodyPr>
          <a:lstStyle/>
          <a:p>
            <a:pPr marL="0" indent="0" algn="l">
              <a:buNone/>
            </a:pPr>
            <a:endParaRPr lang="en-US" sz="1800" b="0" i="0" u="none" strike="noStrike" baseline="0" dirty="0">
              <a:solidFill>
                <a:srgbClr val="000000"/>
              </a:solidFill>
              <a:latin typeface="Charis SIL"/>
            </a:endParaRPr>
          </a:p>
          <a:p>
            <a:pPr algn="l" rtl="0"/>
            <a:r>
              <a:rPr lang="en-US" sz="3200" dirty="0">
                <a:solidFill>
                  <a:srgbClr val="000000"/>
                </a:solidFill>
                <a:latin typeface="Times New Roman" panose="02020603050405020304" pitchFamily="18" charset="0"/>
                <a:cs typeface="Times New Roman" panose="02020603050405020304" pitchFamily="18" charset="0"/>
              </a:rPr>
              <a:t> Is opium use related to the increased risk of oral cavity cancers? A case-control study in Iran </a:t>
            </a:r>
          </a:p>
          <a:p>
            <a:pPr algn="l"/>
            <a:r>
              <a:rPr lang="en-US" sz="1800" dirty="0">
                <a:solidFill>
                  <a:srgbClr val="000000"/>
                </a:solidFill>
                <a:latin typeface="Times New Roman" panose="02020603050405020304" pitchFamily="18" charset="0"/>
                <a:cs typeface="Times New Roman" panose="02020603050405020304" pitchFamily="18" charset="0"/>
              </a:rPr>
              <a:t>Ahmad Naghibzadeh-Tahami a, Ali </a:t>
            </a:r>
            <a:r>
              <a:rPr lang="en-US" sz="1800" dirty="0" err="1">
                <a:solidFill>
                  <a:srgbClr val="000000"/>
                </a:solidFill>
                <a:latin typeface="Times New Roman" panose="02020603050405020304" pitchFamily="18" charset="0"/>
                <a:cs typeface="Times New Roman" panose="02020603050405020304" pitchFamily="18" charset="0"/>
              </a:rPr>
              <a:t>Karamoozian</a:t>
            </a:r>
            <a:r>
              <a:rPr lang="en-US" sz="1800" dirty="0">
                <a:solidFill>
                  <a:srgbClr val="000000"/>
                </a:solidFill>
                <a:latin typeface="Times New Roman" panose="02020603050405020304" pitchFamily="18" charset="0"/>
                <a:cs typeface="Times New Roman" panose="02020603050405020304" pitchFamily="18" charset="0"/>
              </a:rPr>
              <a:t> b, Abedin </a:t>
            </a:r>
            <a:r>
              <a:rPr lang="en-US" sz="1800" dirty="0" err="1">
                <a:solidFill>
                  <a:srgbClr val="000000"/>
                </a:solidFill>
                <a:latin typeface="Times New Roman" panose="02020603050405020304" pitchFamily="18" charset="0"/>
                <a:cs typeface="Times New Roman" panose="02020603050405020304" pitchFamily="18" charset="0"/>
              </a:rPr>
              <a:t>Iranpour</a:t>
            </a:r>
            <a:r>
              <a:rPr lang="en-US" sz="1800" dirty="0">
                <a:solidFill>
                  <a:srgbClr val="000000"/>
                </a:solidFill>
                <a:latin typeface="Times New Roman" panose="02020603050405020304" pitchFamily="18" charset="0"/>
                <a:cs typeface="Times New Roman" panose="02020603050405020304" pitchFamily="18" charset="0"/>
              </a:rPr>
              <a:t> c, Hosein </a:t>
            </a:r>
            <a:r>
              <a:rPr lang="en-US" sz="1800" dirty="0" err="1">
                <a:solidFill>
                  <a:srgbClr val="000000"/>
                </a:solidFill>
                <a:latin typeface="Times New Roman" panose="02020603050405020304" pitchFamily="18" charset="0"/>
                <a:cs typeface="Times New Roman" panose="02020603050405020304" pitchFamily="18" charset="0"/>
              </a:rPr>
              <a:t>Mirshekarpour</a:t>
            </a:r>
            <a:r>
              <a:rPr lang="en-US" sz="1800" dirty="0">
                <a:solidFill>
                  <a:srgbClr val="000000"/>
                </a:solidFill>
                <a:latin typeface="Times New Roman" panose="02020603050405020304" pitchFamily="18" charset="0"/>
                <a:cs typeface="Times New Roman" panose="02020603050405020304" pitchFamily="18" charset="0"/>
              </a:rPr>
              <a:t> d, Mohamad Javad Zahedi e, Ahmad </a:t>
            </a:r>
            <a:r>
              <a:rPr lang="en-US" sz="1800" dirty="0" err="1">
                <a:solidFill>
                  <a:srgbClr val="000000"/>
                </a:solidFill>
                <a:latin typeface="Times New Roman" panose="02020603050405020304" pitchFamily="18" charset="0"/>
                <a:cs typeface="Times New Roman" panose="02020603050405020304" pitchFamily="18" charset="0"/>
              </a:rPr>
              <a:t>Enhesari</a:t>
            </a:r>
            <a:r>
              <a:rPr lang="en-US" sz="1800" dirty="0">
                <a:solidFill>
                  <a:srgbClr val="000000"/>
                </a:solidFill>
                <a:latin typeface="Times New Roman" panose="02020603050405020304" pitchFamily="18" charset="0"/>
                <a:cs typeface="Times New Roman" panose="02020603050405020304" pitchFamily="18" charset="0"/>
              </a:rPr>
              <a:t> f, Ali-Akbar </a:t>
            </a:r>
            <a:r>
              <a:rPr lang="en-US" sz="1800" dirty="0" err="1">
                <a:solidFill>
                  <a:srgbClr val="000000"/>
                </a:solidFill>
                <a:latin typeface="Times New Roman" panose="02020603050405020304" pitchFamily="18" charset="0"/>
                <a:cs typeface="Times New Roman" panose="02020603050405020304" pitchFamily="18" charset="0"/>
              </a:rPr>
              <a:t>Haghdoost</a:t>
            </a:r>
            <a:r>
              <a:rPr lang="en-US" sz="1800" dirty="0">
                <a:solidFill>
                  <a:srgbClr val="000000"/>
                </a:solidFill>
                <a:latin typeface="Times New Roman" panose="02020603050405020304" pitchFamily="18" charset="0"/>
                <a:cs typeface="Times New Roman" panose="02020603050405020304" pitchFamily="18" charset="0"/>
              </a:rPr>
              <a:t> </a:t>
            </a:r>
          </a:p>
          <a:p>
            <a:pPr marL="0" indent="0" algn="just" rtl="0">
              <a:buNone/>
            </a:pPr>
            <a:r>
              <a:rPr lang="en-US" sz="1800" dirty="0">
                <a:latin typeface="Times New Roman" panose="02020603050405020304" pitchFamily="18" charset="0"/>
                <a:cs typeface="Times New Roman" panose="02020603050405020304" pitchFamily="18" charset="0"/>
              </a:rPr>
              <a:t>4.1. Principal findings</a:t>
            </a:r>
          </a:p>
          <a:p>
            <a:pPr marL="0" indent="0" algn="just" rtl="0">
              <a:buNone/>
            </a:pPr>
            <a:r>
              <a:rPr lang="en-US" sz="1900" dirty="0">
                <a:latin typeface="Times New Roman" panose="02020603050405020304" pitchFamily="18" charset="0"/>
                <a:cs typeface="Times New Roman" panose="02020603050405020304" pitchFamily="18" charset="0"/>
              </a:rPr>
              <a:t>This study revealed a strong correlation between opium usage and the risk of OCCs. Early onset of opium usage was found to be strongly related with an increased risk of OCCs. However, the relation between O&amp;D use and cancer may be confounded by other risk factors such as age, gender, cigarette smoking, and alcohol use[31], but, after adjusting for confounding factors, including cigarette smoking, education, and diet, the relation between OCC and opioids remained significant in our . Furthermore, a strong dose-response relationship between opium and OCCs was revealed. The current study was carried out in Kerman, Southeastern Iran, where the prevalence of opium use has been estimated to be about 10 % in 15–75 years the population.</a:t>
            </a:r>
          </a:p>
        </p:txBody>
      </p:sp>
    </p:spTree>
    <p:extLst>
      <p:ext uri="{BB962C8B-B14F-4D97-AF65-F5344CB8AC3E}">
        <p14:creationId xmlns:p14="http://schemas.microsoft.com/office/powerpoint/2010/main" val="1522378564"/>
      </p:ext>
    </p:extLst>
  </p:cSld>
  <p:clrMapOvr>
    <a:masterClrMapping/>
  </p:clrMapOvr>
  <p:transition advTm="109920"/>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5CC6-AC2F-7405-2903-7648CF25B299}"/>
              </a:ext>
            </a:extLst>
          </p:cNvPr>
          <p:cNvSpPr>
            <a:spLocks noGrp="1"/>
          </p:cNvSpPr>
          <p:nvPr>
            <p:ph type="title"/>
          </p:nvPr>
        </p:nvSpPr>
        <p:spPr/>
        <p:txBody>
          <a:bodyPr/>
          <a:lstStyle/>
          <a:p>
            <a:r>
              <a:rPr lang="fa-IR" dirty="0"/>
              <a:t>مثال 1) نقاط قوت مطالعه</a:t>
            </a:r>
            <a:endParaRPr lang="en-US" dirty="0"/>
          </a:p>
        </p:txBody>
      </p:sp>
      <p:sp>
        <p:nvSpPr>
          <p:cNvPr id="3" name="Content Placeholder 2">
            <a:extLst>
              <a:ext uri="{FF2B5EF4-FFF2-40B4-BE49-F238E27FC236}">
                <a16:creationId xmlns:a16="http://schemas.microsoft.com/office/drawing/2014/main" id="{EB2A6488-4EDA-4D6C-7C8A-6A4EDB0088DE}"/>
              </a:ext>
            </a:extLst>
          </p:cNvPr>
          <p:cNvSpPr>
            <a:spLocks noGrp="1"/>
          </p:cNvSpPr>
          <p:nvPr>
            <p:ph idx="1"/>
          </p:nvPr>
        </p:nvSpPr>
        <p:spPr>
          <a:xfrm>
            <a:off x="447040" y="1825625"/>
            <a:ext cx="11328400" cy="4351338"/>
          </a:xfrm>
        </p:spPr>
        <p:txBody>
          <a:bodyPr>
            <a:normAutofit/>
          </a:bodyPr>
          <a:lstStyle/>
          <a:p>
            <a:pPr marL="0" indent="0" algn="l" rtl="0">
              <a:buNone/>
            </a:pPr>
            <a:endParaRPr lang="en-US" sz="1800" dirty="0">
              <a:solidFill>
                <a:srgbClr val="000000"/>
              </a:solidFill>
              <a:latin typeface="JJMKI H+ Adv O T 863180fb"/>
              <a:cs typeface="+mj-cs"/>
            </a:endParaRPr>
          </a:p>
          <a:p>
            <a:pPr marL="0" indent="0" algn="l" rtl="0">
              <a:buNone/>
            </a:pPr>
            <a:r>
              <a:rPr lang="en-US" sz="1800" dirty="0">
                <a:latin typeface="Times New Roman" panose="02020603050405020304" pitchFamily="18" charset="0"/>
                <a:cs typeface="Times New Roman" panose="02020603050405020304" pitchFamily="18" charset="0"/>
              </a:rPr>
              <a:t>4.2. Strengths and limitations</a:t>
            </a:r>
            <a:endParaRPr lang="fa-IR" sz="1800" dirty="0">
              <a:latin typeface="Times New Roman" panose="02020603050405020304" pitchFamily="18" charset="0"/>
              <a:cs typeface="Times New Roman" panose="02020603050405020304" pitchFamily="18" charset="0"/>
            </a:endParaRPr>
          </a:p>
          <a:p>
            <a:pPr algn="l" rtl="0"/>
            <a:r>
              <a:rPr lang="en-US" sz="1800" dirty="0">
                <a:latin typeface="Times New Roman" panose="02020603050405020304" pitchFamily="18" charset="0"/>
                <a:cs typeface="Times New Roman" panose="02020603050405020304" pitchFamily="18" charset="0"/>
              </a:rPr>
              <a:t>Our study may have some limitations too. Like other case-control studies, information bias may be a source of biased results. To alleviate this problem, we designed an extensive questionnaire and devised order of the questions such that neither the interviewers nor the participants had any preconceived notion that opium was the main study exposure. Likewise, during the training, we did not emphasize the importance of opium in this study. We also tried to minimize bias using a comprehensive protocol of interviewer training, data collection and monthly reviewing the protocols. </a:t>
            </a:r>
          </a:p>
          <a:p>
            <a:pPr algn="l" rtl="0"/>
            <a:r>
              <a:rPr lang="en-US" sz="1800" dirty="0">
                <a:latin typeface="Times New Roman" panose="02020603050405020304" pitchFamily="18" charset="0"/>
                <a:cs typeface="Times New Roman" panose="02020603050405020304" pitchFamily="18" charset="0"/>
              </a:rPr>
              <a:t>Our study has several strengths, including its large sample size; confirmation of all cases; investigating the association by anatomic subsites; choosing hospital visitor controls, which were opium16; using trained investigators and validated structured questionnaires. The strict control of confounders, by limiting the analyses to never tobacco smokers, is another advantage of this study. Using hospital visitor controls turned out to be the favored option among potential control groups tested in validation study.16 Especially, they showed the most accurate reporting of opium use and also a high response rate.</a:t>
            </a:r>
          </a:p>
        </p:txBody>
      </p:sp>
    </p:spTree>
    <p:extLst>
      <p:ext uri="{BB962C8B-B14F-4D97-AF65-F5344CB8AC3E}">
        <p14:creationId xmlns:p14="http://schemas.microsoft.com/office/powerpoint/2010/main" val="608574573"/>
      </p:ext>
    </p:extLst>
  </p:cSld>
  <p:clrMapOvr>
    <a:masterClrMapping/>
  </p:clrMapOvr>
  <p:transition advTm="109920"/>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5CC6-AC2F-7405-2903-7648CF25B299}"/>
              </a:ext>
            </a:extLst>
          </p:cNvPr>
          <p:cNvSpPr>
            <a:spLocks noGrp="1"/>
          </p:cNvSpPr>
          <p:nvPr>
            <p:ph type="title"/>
          </p:nvPr>
        </p:nvSpPr>
        <p:spPr/>
        <p:txBody>
          <a:bodyPr/>
          <a:lstStyle/>
          <a:p>
            <a:r>
              <a:rPr lang="fa-IR" dirty="0"/>
              <a:t>مثال 1) مقایسه با سایر مطالعات</a:t>
            </a:r>
            <a:endParaRPr lang="en-US" dirty="0"/>
          </a:p>
        </p:txBody>
      </p:sp>
      <p:sp>
        <p:nvSpPr>
          <p:cNvPr id="3" name="Content Placeholder 2">
            <a:extLst>
              <a:ext uri="{FF2B5EF4-FFF2-40B4-BE49-F238E27FC236}">
                <a16:creationId xmlns:a16="http://schemas.microsoft.com/office/drawing/2014/main" id="{EB2A6488-4EDA-4D6C-7C8A-6A4EDB0088DE}"/>
              </a:ext>
            </a:extLst>
          </p:cNvPr>
          <p:cNvSpPr>
            <a:spLocks noGrp="1"/>
          </p:cNvSpPr>
          <p:nvPr>
            <p:ph idx="1"/>
          </p:nvPr>
        </p:nvSpPr>
        <p:spPr>
          <a:xfrm>
            <a:off x="538480" y="1805305"/>
            <a:ext cx="11064240" cy="4351338"/>
          </a:xfrm>
        </p:spPr>
        <p:txBody>
          <a:bodyPr>
            <a:normAutofit/>
          </a:bodyPr>
          <a:lstStyle/>
          <a:p>
            <a:pPr algn="l" rtl="0"/>
            <a:endParaRPr lang="en-US" sz="1900" dirty="0">
              <a:latin typeface="Times New Roman" panose="02020603050405020304" pitchFamily="18" charset="0"/>
              <a:cs typeface="Times New Roman" panose="02020603050405020304" pitchFamily="18" charset="0"/>
            </a:endParaRPr>
          </a:p>
          <a:p>
            <a:pPr algn="l" rtl="0"/>
            <a:r>
              <a:rPr lang="en-US" sz="3200" dirty="0">
                <a:solidFill>
                  <a:srgbClr val="000000"/>
                </a:solidFill>
                <a:latin typeface="Times New Roman" panose="02020603050405020304" pitchFamily="18" charset="0"/>
                <a:cs typeface="Times New Roman" panose="02020603050405020304" pitchFamily="18" charset="0"/>
              </a:rPr>
              <a:t>Opium use and the risk of head and neck squamous cell carcinoma</a:t>
            </a:r>
          </a:p>
          <a:p>
            <a:pPr algn="l" rtl="0"/>
            <a:r>
              <a:rPr lang="en-US" sz="1900" dirty="0">
                <a:latin typeface="Times New Roman" panose="02020603050405020304" pitchFamily="18" charset="0"/>
                <a:cs typeface="Times New Roman" panose="02020603050405020304" pitchFamily="18" charset="0"/>
              </a:rPr>
              <a:t>Our findings of an increased risk of HNSCC are in agreement with those of five prior case-control studies(.6,8-11) The only study that differed was a cross-sectional study of 44 laryngeal cancers. It showed no association of opium dependency and the pattern of laryngeal anatomic regions(22) The overall strong consistency of association is again in favor of a causal relationship. The increased risk of HNSCC associated with opium use varied by subsite. The association was particularly strong for laryngeal cancer, which is consistent with previous literature studies.(6,8-10 )The potential mechanisms for variations across subsites are unclear.</a:t>
            </a:r>
          </a:p>
        </p:txBody>
      </p:sp>
    </p:spTree>
    <p:extLst>
      <p:ext uri="{BB962C8B-B14F-4D97-AF65-F5344CB8AC3E}">
        <p14:creationId xmlns:p14="http://schemas.microsoft.com/office/powerpoint/2010/main" val="389625913"/>
      </p:ext>
    </p:extLst>
  </p:cSld>
  <p:clrMapOvr>
    <a:masterClrMapping/>
  </p:clrMapOvr>
  <p:transition advTm="109920"/>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5CC6-AC2F-7405-2903-7648CF25B299}"/>
              </a:ext>
            </a:extLst>
          </p:cNvPr>
          <p:cNvSpPr>
            <a:spLocks noGrp="1"/>
          </p:cNvSpPr>
          <p:nvPr>
            <p:ph type="title"/>
          </p:nvPr>
        </p:nvSpPr>
        <p:spPr/>
        <p:txBody>
          <a:bodyPr/>
          <a:lstStyle/>
          <a:p>
            <a:r>
              <a:rPr lang="fa-IR" dirty="0"/>
              <a:t>مثال 1) تفسیر نتایج</a:t>
            </a:r>
            <a:endParaRPr lang="en-US" dirty="0"/>
          </a:p>
        </p:txBody>
      </p:sp>
      <p:sp>
        <p:nvSpPr>
          <p:cNvPr id="3" name="Content Placeholder 2">
            <a:extLst>
              <a:ext uri="{FF2B5EF4-FFF2-40B4-BE49-F238E27FC236}">
                <a16:creationId xmlns:a16="http://schemas.microsoft.com/office/drawing/2014/main" id="{EB2A6488-4EDA-4D6C-7C8A-6A4EDB0088DE}"/>
              </a:ext>
            </a:extLst>
          </p:cNvPr>
          <p:cNvSpPr>
            <a:spLocks noGrp="1"/>
          </p:cNvSpPr>
          <p:nvPr>
            <p:ph idx="1"/>
          </p:nvPr>
        </p:nvSpPr>
        <p:spPr>
          <a:xfrm>
            <a:off x="345440" y="1825625"/>
            <a:ext cx="11409680" cy="4750104"/>
          </a:xfrm>
        </p:spPr>
        <p:txBody>
          <a:bodyPr>
            <a:normAutofit/>
          </a:bodyPr>
          <a:lstStyle/>
          <a:p>
            <a:pPr algn="l" rtl="0"/>
            <a:r>
              <a:rPr lang="en-US" sz="3200" dirty="0">
                <a:solidFill>
                  <a:srgbClr val="000000"/>
                </a:solidFill>
                <a:latin typeface="Times New Roman" panose="02020603050405020304" pitchFamily="18" charset="0"/>
                <a:cs typeface="Times New Roman" panose="02020603050405020304" pitchFamily="18" charset="0"/>
              </a:rPr>
              <a:t>Is opium use related to the increased risk of oral cavity cancers? A case-control study in Iran </a:t>
            </a:r>
          </a:p>
          <a:p>
            <a:pPr algn="l"/>
            <a:r>
              <a:rPr lang="en-US" sz="1800" dirty="0">
                <a:solidFill>
                  <a:srgbClr val="000000"/>
                </a:solidFill>
                <a:latin typeface="Times New Roman" panose="02020603050405020304" pitchFamily="18" charset="0"/>
                <a:cs typeface="Times New Roman" panose="02020603050405020304" pitchFamily="18" charset="0"/>
              </a:rPr>
              <a:t>Ahmad Naghibzadeh-Tahami a, Ali </a:t>
            </a:r>
            <a:r>
              <a:rPr lang="en-US" sz="1800" dirty="0" err="1">
                <a:solidFill>
                  <a:srgbClr val="000000"/>
                </a:solidFill>
                <a:latin typeface="Times New Roman" panose="02020603050405020304" pitchFamily="18" charset="0"/>
                <a:cs typeface="Times New Roman" panose="02020603050405020304" pitchFamily="18" charset="0"/>
              </a:rPr>
              <a:t>Karamoozian</a:t>
            </a:r>
            <a:r>
              <a:rPr lang="en-US" sz="1800" dirty="0">
                <a:solidFill>
                  <a:srgbClr val="000000"/>
                </a:solidFill>
                <a:latin typeface="Times New Roman" panose="02020603050405020304" pitchFamily="18" charset="0"/>
                <a:cs typeface="Times New Roman" panose="02020603050405020304" pitchFamily="18" charset="0"/>
              </a:rPr>
              <a:t> b, Abedin </a:t>
            </a:r>
            <a:r>
              <a:rPr lang="en-US" sz="1800" dirty="0" err="1">
                <a:solidFill>
                  <a:srgbClr val="000000"/>
                </a:solidFill>
                <a:latin typeface="Times New Roman" panose="02020603050405020304" pitchFamily="18" charset="0"/>
                <a:cs typeface="Times New Roman" panose="02020603050405020304" pitchFamily="18" charset="0"/>
              </a:rPr>
              <a:t>Iranpour</a:t>
            </a:r>
            <a:r>
              <a:rPr lang="en-US" sz="1800" dirty="0">
                <a:solidFill>
                  <a:srgbClr val="000000"/>
                </a:solidFill>
                <a:latin typeface="Times New Roman" panose="02020603050405020304" pitchFamily="18" charset="0"/>
                <a:cs typeface="Times New Roman" panose="02020603050405020304" pitchFamily="18" charset="0"/>
              </a:rPr>
              <a:t> c, Hosein </a:t>
            </a:r>
            <a:r>
              <a:rPr lang="en-US" sz="1800" dirty="0" err="1">
                <a:solidFill>
                  <a:srgbClr val="000000"/>
                </a:solidFill>
                <a:latin typeface="Times New Roman" panose="02020603050405020304" pitchFamily="18" charset="0"/>
                <a:cs typeface="Times New Roman" panose="02020603050405020304" pitchFamily="18" charset="0"/>
              </a:rPr>
              <a:t>Mirshekarpour</a:t>
            </a:r>
            <a:r>
              <a:rPr lang="en-US" sz="1800" dirty="0">
                <a:solidFill>
                  <a:srgbClr val="000000"/>
                </a:solidFill>
                <a:latin typeface="Times New Roman" panose="02020603050405020304" pitchFamily="18" charset="0"/>
                <a:cs typeface="Times New Roman" panose="02020603050405020304" pitchFamily="18" charset="0"/>
              </a:rPr>
              <a:t> d, Mohamad Javad Zahedi e, Ahmad </a:t>
            </a:r>
            <a:r>
              <a:rPr lang="en-US" sz="1800" dirty="0" err="1">
                <a:solidFill>
                  <a:srgbClr val="000000"/>
                </a:solidFill>
                <a:latin typeface="Times New Roman" panose="02020603050405020304" pitchFamily="18" charset="0"/>
                <a:cs typeface="Times New Roman" panose="02020603050405020304" pitchFamily="18" charset="0"/>
              </a:rPr>
              <a:t>Enhesari</a:t>
            </a:r>
            <a:r>
              <a:rPr lang="en-US" sz="1800" dirty="0">
                <a:solidFill>
                  <a:srgbClr val="000000"/>
                </a:solidFill>
                <a:latin typeface="Times New Roman" panose="02020603050405020304" pitchFamily="18" charset="0"/>
                <a:cs typeface="Times New Roman" panose="02020603050405020304" pitchFamily="18" charset="0"/>
              </a:rPr>
              <a:t> f, Ali-Akbar </a:t>
            </a:r>
            <a:r>
              <a:rPr lang="en-US" sz="1800" dirty="0" err="1">
                <a:solidFill>
                  <a:srgbClr val="000000"/>
                </a:solidFill>
                <a:latin typeface="Times New Roman" panose="02020603050405020304" pitchFamily="18" charset="0"/>
                <a:cs typeface="Times New Roman" panose="02020603050405020304" pitchFamily="18" charset="0"/>
              </a:rPr>
              <a:t>Haghdoost</a:t>
            </a:r>
            <a:r>
              <a:rPr lang="en-US" sz="1800" dirty="0">
                <a:solidFill>
                  <a:srgbClr val="000000"/>
                </a:solidFill>
                <a:latin typeface="Times New Roman" panose="02020603050405020304" pitchFamily="18" charset="0"/>
                <a:cs typeface="Times New Roman" panose="02020603050405020304" pitchFamily="18" charset="0"/>
              </a:rPr>
              <a:t> </a:t>
            </a:r>
          </a:p>
          <a:p>
            <a:pPr marL="0" indent="0" algn="just" rtl="0">
              <a:buNone/>
            </a:pPr>
            <a:r>
              <a:rPr lang="en-US" sz="1800" dirty="0">
                <a:latin typeface="Times New Roman" panose="02020603050405020304" pitchFamily="18" charset="0"/>
                <a:cs typeface="Times New Roman" panose="02020603050405020304" pitchFamily="18" charset="0"/>
              </a:rPr>
              <a:t>4.4. Potential interpretations of findings</a:t>
            </a:r>
            <a:endParaRPr lang="fa-IR" sz="1800" dirty="0">
              <a:latin typeface="Times New Roman" panose="02020603050405020304" pitchFamily="18" charset="0"/>
              <a:cs typeface="Times New Roman" panose="02020603050405020304" pitchFamily="18" charset="0"/>
            </a:endParaRPr>
          </a:p>
          <a:p>
            <a:pPr marL="0" indent="0" algn="just" rtl="0">
              <a:buNone/>
            </a:pPr>
            <a:r>
              <a:rPr lang="en-US" sz="1800" dirty="0">
                <a:latin typeface="Times New Roman" panose="02020603050405020304" pitchFamily="18" charset="0"/>
                <a:cs typeface="Times New Roman" panose="02020603050405020304" pitchFamily="18" charset="0"/>
              </a:rPr>
              <a:t>Regarding O&amp;D carcinogenicity, numerous mechanisms have been proposed. Numerous studies have demonstrated the mutagenic properties of O&amp; D and its alkaloids, such as morphine [33]. Empirical studies have shown that pyrolyzed opium has mutagenic effects on salmonella strains [34]. Additionally, in cultured Syrian hamster </a:t>
            </a:r>
            <a:r>
              <a:rPr lang="en-US" sz="1800" dirty="0" err="1">
                <a:latin typeface="Times New Roman" panose="02020603050405020304" pitchFamily="18" charset="0"/>
                <a:cs typeface="Times New Roman" panose="02020603050405020304" pitchFamily="18" charset="0"/>
              </a:rPr>
              <a:t>embryocells</a:t>
            </a:r>
            <a:r>
              <a:rPr lang="en-US" sz="1800" dirty="0">
                <a:latin typeface="Times New Roman" panose="02020603050405020304" pitchFamily="18" charset="0"/>
                <a:cs typeface="Times New Roman" panose="02020603050405020304" pitchFamily="18" charset="0"/>
              </a:rPr>
              <a:t>, morphine alkaloids and </a:t>
            </a:r>
            <a:r>
              <a:rPr lang="en-US" sz="1800" dirty="0" err="1">
                <a:latin typeface="Times New Roman" panose="02020603050405020304" pitchFamily="18" charset="0"/>
                <a:cs typeface="Times New Roman" panose="02020603050405020304" pitchFamily="18" charset="0"/>
              </a:rPr>
              <a:t>pyrolysates</a:t>
            </a:r>
            <a:r>
              <a:rPr lang="en-US" sz="1800" dirty="0">
                <a:latin typeface="Times New Roman" panose="02020603050405020304" pitchFamily="18" charset="0"/>
                <a:cs typeface="Times New Roman" panose="02020603050405020304" pitchFamily="18" charset="0"/>
              </a:rPr>
              <a:t> have caused morphological alterations and sister chromatid exchange in human lymphocytes [35]. Additionally, they have resulted in malignant alterations whether injected into rats’ gastrointestinal tracts, tracheas, or beneath their skin [34]. Additionally, research has demonstrated that the aromatic hydrocarbons generated when burning opioids may indirectly harm DNA and so activate mutagenesis processes [36]. Further research is necessary since the precise mechanisms by which opioids cause cancer have not yet been determined</a:t>
            </a:r>
            <a:r>
              <a:rPr lang="en-US" sz="1800" b="0" i="0" u="none" strike="noStrike" baseline="0" dirty="0">
                <a:solidFill>
                  <a:srgbClr val="000000"/>
                </a:solidFill>
                <a:latin typeface="Charis SIL"/>
              </a:rPr>
              <a:t>. </a:t>
            </a:r>
            <a:endParaRPr lang="en-US" sz="1800" dirty="0">
              <a:cs typeface="+mj-cs"/>
            </a:endParaRPr>
          </a:p>
        </p:txBody>
      </p:sp>
    </p:spTree>
    <p:extLst>
      <p:ext uri="{BB962C8B-B14F-4D97-AF65-F5344CB8AC3E}">
        <p14:creationId xmlns:p14="http://schemas.microsoft.com/office/powerpoint/2010/main" val="3386785891"/>
      </p:ext>
    </p:extLst>
  </p:cSld>
  <p:clrMapOvr>
    <a:masterClrMapping/>
  </p:clrMapOvr>
  <p:transition advTm="109920"/>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EAA1-3A2C-FA6E-1E50-938CD1BC0908}"/>
              </a:ext>
            </a:extLst>
          </p:cNvPr>
          <p:cNvSpPr>
            <a:spLocks noGrp="1"/>
          </p:cNvSpPr>
          <p:nvPr>
            <p:ph type="title"/>
          </p:nvPr>
        </p:nvSpPr>
        <p:spPr/>
        <p:txBody>
          <a:bodyPr/>
          <a:lstStyle/>
          <a:p>
            <a:r>
              <a:rPr lang="fa-IR" dirty="0"/>
              <a:t>مثال 3) نتیجه‌گیری</a:t>
            </a:r>
            <a:endParaRPr lang="en-US" dirty="0"/>
          </a:p>
        </p:txBody>
      </p:sp>
      <p:sp>
        <p:nvSpPr>
          <p:cNvPr id="3" name="Content Placeholder 2">
            <a:extLst>
              <a:ext uri="{FF2B5EF4-FFF2-40B4-BE49-F238E27FC236}">
                <a16:creationId xmlns:a16="http://schemas.microsoft.com/office/drawing/2014/main" id="{B3D85339-0E4B-3B40-1225-79768501ABF7}"/>
              </a:ext>
            </a:extLst>
          </p:cNvPr>
          <p:cNvSpPr>
            <a:spLocks noGrp="1"/>
          </p:cNvSpPr>
          <p:nvPr>
            <p:ph idx="1"/>
          </p:nvPr>
        </p:nvSpPr>
        <p:spPr>
          <a:xfrm>
            <a:off x="198783" y="3223198"/>
            <a:ext cx="11155017" cy="2592986"/>
          </a:xfrm>
        </p:spPr>
        <p:txBody>
          <a:bodyPr>
            <a:normAutofit/>
          </a:bodyPr>
          <a:lstStyle/>
          <a:p>
            <a:pPr algn="l" rtl="0"/>
            <a:r>
              <a:rPr lang="en-US" sz="2400" dirty="0">
                <a:latin typeface="Times New Roman" panose="02020603050405020304" pitchFamily="18" charset="0"/>
                <a:cs typeface="Times New Roman" panose="02020603050405020304" pitchFamily="18" charset="0"/>
              </a:rPr>
              <a:t>In conclusion, we found evidence of a positive association between opium use and the risk of HNSCC, overall and by most anatomical subsites. These findings as add to studies finding cancers of other such as bladder, esophagus and lung related to opium use, suggesting that opium use is an important carcinogen.</a:t>
            </a:r>
          </a:p>
        </p:txBody>
      </p:sp>
      <p:sp>
        <p:nvSpPr>
          <p:cNvPr id="6" name="TextBox 5">
            <a:extLst>
              <a:ext uri="{FF2B5EF4-FFF2-40B4-BE49-F238E27FC236}">
                <a16:creationId xmlns:a16="http://schemas.microsoft.com/office/drawing/2014/main" id="{46D5ACAC-5C0C-A90E-FF9D-A306FE1E594E}"/>
              </a:ext>
            </a:extLst>
          </p:cNvPr>
          <p:cNvSpPr txBox="1"/>
          <p:nvPr/>
        </p:nvSpPr>
        <p:spPr>
          <a:xfrm>
            <a:off x="980660" y="1690688"/>
            <a:ext cx="10022619" cy="1077218"/>
          </a:xfrm>
          <a:prstGeom prst="rect">
            <a:avLst/>
          </a:prstGeom>
          <a:noFill/>
        </p:spPr>
        <p:txBody>
          <a:bodyPr wrap="square">
            <a:spAutoFit/>
          </a:bodyPr>
          <a:lstStyle/>
          <a:p>
            <a:pPr algn="l" rtl="0"/>
            <a:r>
              <a:rPr lang="en-US" sz="3200" dirty="0">
                <a:solidFill>
                  <a:srgbClr val="000000"/>
                </a:solidFill>
                <a:latin typeface="Times New Roman" panose="02020603050405020304" pitchFamily="18" charset="0"/>
                <a:cs typeface="Times New Roman" panose="02020603050405020304" pitchFamily="18" charset="0"/>
              </a:rPr>
              <a:t>Opium use and the risk of head and neck squamous cell carcinoma</a:t>
            </a:r>
          </a:p>
        </p:txBody>
      </p:sp>
    </p:spTree>
    <p:extLst>
      <p:ext uri="{BB962C8B-B14F-4D97-AF65-F5344CB8AC3E}">
        <p14:creationId xmlns:p14="http://schemas.microsoft.com/office/powerpoint/2010/main" val="369421291"/>
      </p:ext>
    </p:extLst>
  </p:cSld>
  <p:clrMapOvr>
    <a:masterClrMapping/>
  </p:clrMapOvr>
  <p:transition advTm="109920"/>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2880" y="1780216"/>
            <a:ext cx="6184314" cy="5372424"/>
          </a:xfrm>
        </p:spPr>
        <p:txBody>
          <a:bodyPr>
            <a:normAutofit/>
          </a:bodyPr>
          <a:lstStyle/>
          <a:p>
            <a:pPr algn="just" rtl="1"/>
            <a:r>
              <a:rPr lang="fa-IR" dirty="0">
                <a:cs typeface="B Zar" panose="00000400000000000000" pitchFamily="2" charset="-78"/>
              </a:rPr>
              <a:t>ارائه بیش از حد نتایج</a:t>
            </a:r>
          </a:p>
          <a:p>
            <a:pPr algn="just" rtl="1"/>
            <a:r>
              <a:rPr lang="fa-IR" dirty="0">
                <a:cs typeface="B Zar" panose="00000400000000000000" pitchFamily="2" charset="-78"/>
              </a:rPr>
              <a:t>حدس و گمان بی‌جا</a:t>
            </a:r>
          </a:p>
          <a:p>
            <a:pPr algn="just" rtl="1"/>
            <a:r>
              <a:rPr lang="fa-IR" dirty="0">
                <a:cs typeface="B Zar" panose="00000400000000000000" pitchFamily="2" charset="-78"/>
              </a:rPr>
              <a:t>مهم جلوه‌ دادن بیش از حد یافته‌ها</a:t>
            </a:r>
          </a:p>
          <a:p>
            <a:pPr algn="just" rtl="1"/>
            <a:r>
              <a:rPr lang="fa-IR" dirty="0">
                <a:cs typeface="B Zar" panose="00000400000000000000" pitchFamily="2" charset="-78"/>
              </a:rPr>
              <a:t>پرداختن به مباحث مبهم</a:t>
            </a:r>
          </a:p>
          <a:p>
            <a:pPr marL="0" lvl="1" indent="0" algn="just" rtl="1">
              <a:spcBef>
                <a:spcPts val="1000"/>
              </a:spcBef>
              <a:buNone/>
            </a:pPr>
            <a:r>
              <a:rPr lang="en-GB" altLang="en-US" sz="2800" dirty="0">
                <a:latin typeface="Times New Roman" panose="02020603050405020304" pitchFamily="18" charset="0"/>
                <a:cs typeface="Times New Roman" panose="02020603050405020304" pitchFamily="18" charset="0"/>
              </a:rPr>
              <a:t>”</a:t>
            </a:r>
          </a:p>
          <a:p>
            <a:pPr marL="228600" lvl="1" algn="just" rtl="1">
              <a:spcBef>
                <a:spcPts val="1000"/>
              </a:spcBef>
            </a:pPr>
            <a:r>
              <a:rPr lang="fa-IR" sz="2800" dirty="0">
                <a:cs typeface="B Zar" panose="00000400000000000000" pitchFamily="2" charset="-78"/>
              </a:rPr>
              <a:t>نتیجه‌گیری‌ که با داده‌ها همخوانی ندارند</a:t>
            </a:r>
          </a:p>
          <a:p>
            <a:pPr marL="228600" lvl="1" algn="just" rtl="1">
              <a:spcBef>
                <a:spcPts val="1000"/>
              </a:spcBef>
            </a:pPr>
            <a:r>
              <a:rPr lang="fa-IR" sz="2800" dirty="0">
                <a:cs typeface="B Zar" panose="00000400000000000000" pitchFamily="2" charset="-78"/>
              </a:rPr>
              <a:t>تنها افراد مبتدی قصد دارند که تمام مقالات منتشر شده در یک فیلد را رد کنند. </a:t>
            </a:r>
          </a:p>
          <a:p>
            <a:pPr marL="228600" lvl="1" algn="just" rtl="1">
              <a:spcBef>
                <a:spcPts val="1000"/>
              </a:spcBef>
            </a:pPr>
            <a:endParaRPr lang="en-GB" altLang="en-US" sz="2800" dirty="0">
              <a:latin typeface="Times New Roman" panose="02020603050405020304" pitchFamily="18" charset="0"/>
              <a:cs typeface="Times New Roman" panose="02020603050405020304" pitchFamily="18" charset="0"/>
            </a:endParaRPr>
          </a:p>
          <a:p>
            <a:pPr algn="just" rtl="1"/>
            <a:endParaRPr lang="fa-IR" dirty="0">
              <a:cs typeface="B Zar" panose="00000400000000000000" pitchFamily="2" charset="-78"/>
            </a:endParaRPr>
          </a:p>
        </p:txBody>
      </p:sp>
    </p:spTree>
    <p:extLst>
      <p:ext uri="{BB962C8B-B14F-4D97-AF65-F5344CB8AC3E}">
        <p14:creationId xmlns:p14="http://schemas.microsoft.com/office/powerpoint/2010/main" val="18895731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899160" y="1947545"/>
            <a:ext cx="10515600" cy="4351338"/>
          </a:xfrm>
        </p:spPr>
        <p:txBody>
          <a:bodyPr>
            <a:normAutofit/>
          </a:bodyPr>
          <a:lstStyle/>
          <a:p>
            <a:pPr algn="just" rtl="1">
              <a:lnSpc>
                <a:spcPct val="150000"/>
              </a:lnSpc>
            </a:pPr>
            <a:r>
              <a:rPr lang="en-US" sz="2400" dirty="0">
                <a:latin typeface="Times New Roman" panose="02020603050405020304" pitchFamily="18" charset="0"/>
                <a:cs typeface="Times New Roman" panose="02020603050405020304" pitchFamily="18" charset="0"/>
              </a:rPr>
              <a:t>DOI</a:t>
            </a:r>
            <a:r>
              <a:rPr lang="fa-IR" sz="2400" dirty="0">
                <a:cs typeface="B Zar" panose="00000400000000000000" pitchFamily="2" charset="-78"/>
              </a:rPr>
              <a:t> </a:t>
            </a:r>
            <a:r>
              <a:rPr lang="fa-IR" dirty="0">
                <a:cs typeface="B Zar" panose="00000400000000000000" pitchFamily="2" charset="-78"/>
              </a:rPr>
              <a:t>یک کد الفبایی که به‌طور منحصر به فرد به هر منبع توسط یک آژانس ثبت، اختصاص یافته است، تا محتوای منبع را شناسایی کند و یک لینک دائم برای منبع مورد نظر در اینترنت ایجاد کند. </a:t>
            </a:r>
            <a:endParaRPr lang="en-US" dirty="0">
              <a:cs typeface="B Zar" panose="00000400000000000000" pitchFamily="2" charset="-78"/>
            </a:endParaRPr>
          </a:p>
          <a:p>
            <a:pPr algn="just" rtl="1">
              <a:lnSpc>
                <a:spcPct val="150000"/>
              </a:lnSpc>
            </a:pPr>
            <a:endParaRPr lang="fa-IR" dirty="0">
              <a:cs typeface="B Zar" panose="00000400000000000000" pitchFamily="2" charset="-78"/>
            </a:endParaRPr>
          </a:p>
          <a:p>
            <a:pPr algn="just" rtl="1">
              <a:lnSpc>
                <a:spcPct val="150000"/>
              </a:lnSpc>
            </a:pPr>
            <a:r>
              <a:rPr lang="fa-IR" dirty="0">
                <a:cs typeface="B Zar" panose="00000400000000000000" pitchFamily="2" charset="-78"/>
              </a:rPr>
              <a:t>ناشران پس از آن که مقاله به صورت آنلاین منتشر شد یک کد </a:t>
            </a:r>
            <a:r>
              <a:rPr lang="en-US" sz="2400" dirty="0">
                <a:latin typeface="Times New Roman" panose="02020603050405020304" pitchFamily="18" charset="0"/>
                <a:cs typeface="Times New Roman" panose="02020603050405020304" pitchFamily="18" charset="0"/>
              </a:rPr>
              <a:t>DOI</a:t>
            </a:r>
            <a:r>
              <a:rPr lang="fa-IR" sz="2400" dirty="0">
                <a:cs typeface="B Zar" panose="00000400000000000000" pitchFamily="2" charset="-78"/>
              </a:rPr>
              <a:t> </a:t>
            </a:r>
            <a:r>
              <a:rPr lang="fa-IR" dirty="0">
                <a:cs typeface="B Zar" panose="00000400000000000000" pitchFamily="2" charset="-78"/>
              </a:rPr>
              <a:t>برای مقاله ایجاد می‌کنند.</a:t>
            </a:r>
          </a:p>
        </p:txBody>
      </p:sp>
    </p:spTree>
    <p:extLst>
      <p:ext uri="{BB962C8B-B14F-4D97-AF65-F5344CB8AC3E}">
        <p14:creationId xmlns:p14="http://schemas.microsoft.com/office/powerpoint/2010/main" val="16152836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325120" y="1466563"/>
            <a:ext cx="11440160" cy="5123815"/>
          </a:xfrm>
        </p:spPr>
        <p:txBody>
          <a:bodyPr>
            <a:normAutofit/>
          </a:bodyPr>
          <a:lstStyle/>
          <a:p>
            <a:pPr marL="0" indent="0" algn="just" rtl="1">
              <a:lnSpc>
                <a:spcPct val="150000"/>
              </a:lnSpc>
              <a:buNone/>
            </a:pPr>
            <a:r>
              <a:rPr lang="fa-IR" dirty="0">
                <a:cs typeface="B Zar" panose="00000400000000000000" pitchFamily="2" charset="-78"/>
              </a:rPr>
              <a:t>تعارض منافع عبارت است از وجود هر گونه منفعت مالی و غیرمالی که احتمال دارد، نویسنده(گان) را در اظهار صادقانه نظر خود تحت تأثیر قرار دهد. اگرچه تعارض منافع به‌خودی‌خود ایراد اخلاقی برای یک مقاله محسوب نمی‌شود، نویسنده(گان) یک مقاله باید هرگونه تعارض منافع خود را که از نگاه مخاطبان پوشیده است، به جز موارد بدیهی، در متن یا انتهای متن مقاله به‌طور واضح اعلام کنند. از جمله این موارد معرفی واضح منابع و تأمین هزینه‌های پژوهش و نگارش مقاله توسط نویسنده(گان) است.</a:t>
            </a:r>
          </a:p>
          <a:p>
            <a:pPr marL="0" indent="0" algn="just" rtl="1">
              <a:lnSpc>
                <a:spcPct val="150000"/>
              </a:lnSpc>
              <a:buNone/>
            </a:pPr>
            <a:r>
              <a:rPr lang="fa-IR" dirty="0">
                <a:cs typeface="B Zar" panose="00000400000000000000" pitchFamily="2" charset="-78"/>
              </a:rPr>
              <a:t> </a:t>
            </a:r>
            <a:br>
              <a:rPr lang="fa-IR" dirty="0">
                <a:cs typeface="B Zar" panose="00000400000000000000" pitchFamily="2" charset="-78"/>
              </a:rPr>
            </a:br>
            <a:endParaRPr lang="fa-IR" dirty="0">
              <a:cs typeface="B Zar" panose="00000400000000000000" pitchFamily="2" charset="-78"/>
            </a:endParaRPr>
          </a:p>
        </p:txBody>
      </p:sp>
    </p:spTree>
    <p:extLst>
      <p:ext uri="{BB962C8B-B14F-4D97-AF65-F5344CB8AC3E}">
        <p14:creationId xmlns:p14="http://schemas.microsoft.com/office/powerpoint/2010/main" val="34603780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980440" y="2079625"/>
            <a:ext cx="10515600" cy="4351338"/>
          </a:xfrm>
        </p:spPr>
        <p:txBody>
          <a:bodyPr>
            <a:normAutofit/>
          </a:bodyPr>
          <a:lstStyle/>
          <a:p>
            <a:pPr algn="r" rtl="1"/>
            <a:r>
              <a:rPr lang="fa-IR" dirty="0">
                <a:cs typeface="B Zar" panose="00000400000000000000" pitchFamily="2" charset="-78"/>
              </a:rPr>
              <a:t>همکاری موثر و قابل توجه در ایده‌پردازی، طراحی، جمع‌آوری، آنالیز و تفسیر داده‌ها</a:t>
            </a:r>
          </a:p>
          <a:p>
            <a:pPr algn="r" rtl="1"/>
            <a:endParaRPr lang="fa-IR" dirty="0">
              <a:cs typeface="B Zar" panose="00000400000000000000" pitchFamily="2" charset="-78"/>
            </a:endParaRPr>
          </a:p>
          <a:p>
            <a:pPr algn="r" rtl="1"/>
            <a:r>
              <a:rPr lang="fa-IR" dirty="0">
                <a:cs typeface="B Zar" panose="00000400000000000000" pitchFamily="2" charset="-78"/>
              </a:rPr>
              <a:t>همکاری موثر در نگارش، بازبینی نسخه اولیه و مرور نقادانه متن مقاله </a:t>
            </a:r>
          </a:p>
          <a:p>
            <a:pPr algn="r" rtl="1"/>
            <a:endParaRPr lang="fa-IR" dirty="0">
              <a:cs typeface="B Zar" panose="00000400000000000000" pitchFamily="2" charset="-78"/>
            </a:endParaRPr>
          </a:p>
          <a:p>
            <a:pPr algn="r" rtl="1"/>
            <a:r>
              <a:rPr lang="fa-IR" dirty="0">
                <a:cs typeface="B Zar" panose="00000400000000000000" pitchFamily="2" charset="-78"/>
              </a:rPr>
              <a:t>مطالعه و تائید نسخه نهایی مقاله پیش از انتشار</a:t>
            </a:r>
          </a:p>
          <a:p>
            <a:pPr algn="r" rtl="1"/>
            <a:endParaRPr lang="fa-IR" dirty="0">
              <a:cs typeface="B Zar" panose="00000400000000000000" pitchFamily="2" charset="-78"/>
            </a:endParaRPr>
          </a:p>
          <a:p>
            <a:pPr algn="r" rtl="1"/>
            <a:r>
              <a:rPr lang="fa-IR" dirty="0">
                <a:cs typeface="B Zar" panose="00000400000000000000" pitchFamily="2" charset="-78"/>
              </a:rPr>
              <a:t>پاسخگویی در برابر کلیه جنبه‌های پژوهش و مقاله منتج از آن </a:t>
            </a:r>
          </a:p>
          <a:p>
            <a:pPr algn="r" rtl="1"/>
            <a:endParaRPr lang="en-US" sz="2400"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893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5A6E80-C264-0D49-BBBC-667B4D034FB7}"/>
              </a:ext>
            </a:extLst>
          </p:cNvPr>
          <p:cNvSpPr>
            <a:spLocks noGrp="1"/>
          </p:cNvSpPr>
          <p:nvPr>
            <p:ph idx="1"/>
          </p:nvPr>
        </p:nvSpPr>
        <p:spPr>
          <a:xfrm>
            <a:off x="1767840" y="1378584"/>
            <a:ext cx="9779000" cy="4798695"/>
          </a:xfrm>
        </p:spPr>
        <p:txBody>
          <a:bodyPr>
            <a:normAutofit/>
          </a:bodyPr>
          <a:lstStyle/>
          <a:p>
            <a:pPr algn="r" rtl="1"/>
            <a:r>
              <a:rPr lang="en-US" b="1" dirty="0">
                <a:latin typeface="Times New Roman" panose="02020603050405020304" pitchFamily="18" charset="0"/>
                <a:cs typeface="Times New Roman" panose="02020603050405020304" pitchFamily="18" charset="0"/>
              </a:rPr>
              <a:t>Gift Author</a:t>
            </a:r>
          </a:p>
          <a:p>
            <a:pPr marL="0" indent="0" algn="r" rtl="1">
              <a:buNone/>
            </a:pPr>
            <a:r>
              <a:rPr lang="fa-IR" dirty="0">
                <a:solidFill>
                  <a:schemeClr val="accent5"/>
                </a:solidFill>
                <a:latin typeface="Times New Roman" panose="02020603050405020304" pitchFamily="18" charset="0"/>
                <a:cs typeface="B Zar" panose="00000400000000000000" pitchFamily="2" charset="-78"/>
              </a:rPr>
              <a:t>اضافه کردن نام یک فرد به‌عنوان نویسنده در صورتی‌که شرایط نویسنده بودن را نداشته باشد. </a:t>
            </a:r>
            <a:endParaRPr lang="en-US" dirty="0">
              <a:solidFill>
                <a:schemeClr val="accent5"/>
              </a:solidFill>
              <a:latin typeface="Times New Roman" panose="02020603050405020304" pitchFamily="18" charset="0"/>
              <a:cs typeface="B Zar" panose="00000400000000000000" pitchFamily="2" charset="-78"/>
            </a:endParaRPr>
          </a:p>
          <a:p>
            <a:pPr algn="r" rtl="1"/>
            <a:endParaRPr lang="en-US" sz="2400" dirty="0">
              <a:solidFill>
                <a:schemeClr val="accent5"/>
              </a:solidFill>
              <a:latin typeface="Times New Roman" panose="02020603050405020304" pitchFamily="18" charset="0"/>
              <a:cs typeface="B Zar" panose="00000400000000000000" pitchFamily="2" charset="-78"/>
            </a:endParaRPr>
          </a:p>
          <a:p>
            <a:pPr algn="r" rtl="1"/>
            <a:r>
              <a:rPr lang="en-US" b="1" dirty="0">
                <a:latin typeface="Times New Roman" panose="02020603050405020304" pitchFamily="18" charset="0"/>
                <a:cs typeface="Times New Roman" panose="02020603050405020304" pitchFamily="18" charset="0"/>
              </a:rPr>
              <a:t>Guest Author</a:t>
            </a:r>
          </a:p>
          <a:p>
            <a:pPr marL="0" indent="0" algn="r" rtl="1">
              <a:buNone/>
            </a:pPr>
            <a:r>
              <a:rPr lang="fa-IR" dirty="0">
                <a:solidFill>
                  <a:schemeClr val="accent5"/>
                </a:solidFill>
                <a:latin typeface="Times New Roman" panose="02020603050405020304" pitchFamily="18" charset="0"/>
                <a:cs typeface="B Zar" panose="00000400000000000000" pitchFamily="2" charset="-78"/>
              </a:rPr>
              <a:t>اضافه کردن نام یک نویسنده که فاقد شرایط نویسندگی باشد به منظور ارتقای اعتبار مقاله و افزایش احتمال پذیرش</a:t>
            </a:r>
          </a:p>
          <a:p>
            <a:pPr algn="r" rtl="1"/>
            <a:endParaRPr lang="fa-IR" sz="2400" dirty="0">
              <a:solidFill>
                <a:schemeClr val="accent5"/>
              </a:solidFill>
              <a:latin typeface="Times New Roman" panose="02020603050405020304" pitchFamily="18" charset="0"/>
              <a:cs typeface="B Zar" panose="00000400000000000000" pitchFamily="2" charset="-78"/>
            </a:endParaRPr>
          </a:p>
          <a:p>
            <a:pPr algn="r" rtl="1"/>
            <a:r>
              <a:rPr lang="en-US" b="1" dirty="0">
                <a:latin typeface="Times New Roman" panose="02020603050405020304" pitchFamily="18" charset="0"/>
                <a:cs typeface="Times New Roman" panose="02020603050405020304" pitchFamily="18" charset="0"/>
              </a:rPr>
              <a:t>Ghost Author</a:t>
            </a:r>
          </a:p>
          <a:p>
            <a:pPr marL="0" indent="0" algn="r" rtl="1">
              <a:buNone/>
            </a:pPr>
            <a:r>
              <a:rPr lang="fa-IR" dirty="0">
                <a:solidFill>
                  <a:schemeClr val="accent5"/>
                </a:solidFill>
                <a:latin typeface="Times New Roman" panose="02020603050405020304" pitchFamily="18" charset="0"/>
                <a:cs typeface="B Zar" panose="00000400000000000000" pitchFamily="2" charset="-78"/>
              </a:rPr>
              <a:t>حذف نام نویسنده‌ای که واجد شرایط نویسندگی باشد از لیست نویسندگان مقاله </a:t>
            </a:r>
          </a:p>
          <a:p>
            <a:pPr algn="r" rtl="1"/>
            <a:endParaRPr lang="en-US" sz="2400"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38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9140</TotalTime>
  <Words>10607</Words>
  <Application>Microsoft Office PowerPoint</Application>
  <PresentationFormat>Widescreen</PresentationFormat>
  <Paragraphs>729</Paragraphs>
  <Slides>159</Slides>
  <Notes>15</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159</vt:i4>
      </vt:variant>
    </vt:vector>
  </HeadingPairs>
  <TitlesOfParts>
    <vt:vector size="179" baseType="lpstr">
      <vt:lpstr>Charis SIL</vt:lpstr>
      <vt:lpstr>Verdana</vt:lpstr>
      <vt:lpstr>JJMKI H+ Adv O T 863180fb</vt:lpstr>
      <vt:lpstr>Calibri</vt:lpstr>
      <vt:lpstr>Arial</vt:lpstr>
      <vt:lpstr>Times New Roman</vt:lpstr>
      <vt:lpstr>B Zar</vt:lpstr>
      <vt:lpstr>B Titr</vt:lpstr>
      <vt:lpstr>Bookman Old Style</vt:lpstr>
      <vt:lpstr>Calibri Light</vt:lpstr>
      <vt:lpstr>Bz</vt:lpstr>
      <vt:lpstr>Comic Sans MS</vt:lpstr>
      <vt:lpstr>B Zar</vt:lpstr>
      <vt:lpstr>Wingdings</vt:lpstr>
      <vt:lpstr>Courier New</vt:lpstr>
      <vt:lpstr>B Koodak</vt:lpstr>
      <vt:lpstr>Office Theme</vt:lpstr>
      <vt:lpstr>1_Office Theme</vt:lpstr>
      <vt:lpstr>2_Office Theme</vt:lpstr>
      <vt:lpstr>3_Office Theme</vt:lpstr>
      <vt:lpstr>PowerPoint Presentation</vt:lpstr>
      <vt:lpstr>اصول نگارش علمی   (Scientific Writing)</vt:lpstr>
      <vt:lpstr>برای چه می‌نویسیم</vt:lpstr>
      <vt:lpstr>آنچه می‌یابیم و آنچه منتشر می‌کنیم</vt:lpstr>
      <vt:lpstr>انواع نوشتارهای  علمی</vt:lpstr>
      <vt:lpstr>انواع مقالات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Is opium use related to the increased risk of oral cavity cancers? A case-control study in Iran  Ahmad Naghibzadeh-Tahami a, Ali Karamoozian b, Abedin Iranpour c, Hosein Mirshekarpour d, Mohamad Javad Zahedi e, Ahmad Enhesari f, Ali-Akbar Haghdoost </vt:lpstr>
      <vt:lpstr>PowerPoint Presentation</vt:lpstr>
      <vt:lpstr>PowerPoint Presentation</vt:lpstr>
      <vt:lpstr>PowerPoint Presentation</vt:lpstr>
      <vt:lpstr>PowerPoint Presentation</vt:lpstr>
      <vt:lpstr>PowerPoint Presentation</vt:lpstr>
      <vt:lpstr>زمینه مرتبط با شکاف موجود در علم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مثال 1) لیست نمودن مهمترین یافته‌ها</vt:lpstr>
      <vt:lpstr>مثال 1) نقاط قوت مطالعه</vt:lpstr>
      <vt:lpstr>مثال 1) مقایسه با سایر مطالعات</vt:lpstr>
      <vt:lpstr>مثال 1) تفسیر نتایج</vt:lpstr>
      <vt:lpstr>مثال 3) نتیجه‌گیری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Ehsam Mostafavi</dc:creator>
  <cp:lastModifiedBy>ahmad naghibzadeh tahami</cp:lastModifiedBy>
  <cp:revision>530</cp:revision>
  <cp:lastPrinted>2020-09-14T01:27:30Z</cp:lastPrinted>
  <dcterms:created xsi:type="dcterms:W3CDTF">2020-04-21T16:49:02Z</dcterms:created>
  <dcterms:modified xsi:type="dcterms:W3CDTF">2025-05-17T04:45:10Z</dcterms:modified>
</cp:coreProperties>
</file>