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15" r:id="rId1"/>
    <p:sldMasterId id="2147484060" r:id="rId2"/>
  </p:sldMasterIdLst>
  <p:notesMasterIdLst>
    <p:notesMasterId r:id="rId64"/>
  </p:notesMasterIdLst>
  <p:sldIdLst>
    <p:sldId id="953" r:id="rId3"/>
    <p:sldId id="954" r:id="rId4"/>
    <p:sldId id="955" r:id="rId5"/>
    <p:sldId id="956" r:id="rId6"/>
    <p:sldId id="957" r:id="rId7"/>
    <p:sldId id="958" r:id="rId8"/>
    <p:sldId id="959" r:id="rId9"/>
    <p:sldId id="960" r:id="rId10"/>
    <p:sldId id="704" r:id="rId11"/>
    <p:sldId id="932" r:id="rId12"/>
    <p:sldId id="962" r:id="rId13"/>
    <p:sldId id="963" r:id="rId14"/>
    <p:sldId id="964" r:id="rId15"/>
    <p:sldId id="965" r:id="rId16"/>
    <p:sldId id="966" r:id="rId17"/>
    <p:sldId id="967" r:id="rId18"/>
    <p:sldId id="968" r:id="rId19"/>
    <p:sldId id="969" r:id="rId20"/>
    <p:sldId id="970" r:id="rId21"/>
    <p:sldId id="971" r:id="rId22"/>
    <p:sldId id="972" r:id="rId23"/>
    <p:sldId id="973" r:id="rId24"/>
    <p:sldId id="974" r:id="rId25"/>
    <p:sldId id="975" r:id="rId26"/>
    <p:sldId id="976" r:id="rId27"/>
    <p:sldId id="977" r:id="rId28"/>
    <p:sldId id="978" r:id="rId29"/>
    <p:sldId id="979" r:id="rId30"/>
    <p:sldId id="980" r:id="rId31"/>
    <p:sldId id="981" r:id="rId32"/>
    <p:sldId id="982" r:id="rId33"/>
    <p:sldId id="983" r:id="rId34"/>
    <p:sldId id="295" r:id="rId35"/>
    <p:sldId id="422" r:id="rId36"/>
    <p:sldId id="423" r:id="rId37"/>
    <p:sldId id="984" r:id="rId38"/>
    <p:sldId id="985" r:id="rId39"/>
    <p:sldId id="986" r:id="rId40"/>
    <p:sldId id="987" r:id="rId41"/>
    <p:sldId id="988" r:id="rId42"/>
    <p:sldId id="989" r:id="rId43"/>
    <p:sldId id="990" r:id="rId44"/>
    <p:sldId id="991" r:id="rId45"/>
    <p:sldId id="992" r:id="rId46"/>
    <p:sldId id="993" r:id="rId47"/>
    <p:sldId id="994" r:id="rId48"/>
    <p:sldId id="995" r:id="rId49"/>
    <p:sldId id="996" r:id="rId50"/>
    <p:sldId id="997" r:id="rId51"/>
    <p:sldId id="998" r:id="rId52"/>
    <p:sldId id="999" r:id="rId53"/>
    <p:sldId id="1000" r:id="rId54"/>
    <p:sldId id="1001" r:id="rId55"/>
    <p:sldId id="1002" r:id="rId56"/>
    <p:sldId id="1003" r:id="rId57"/>
    <p:sldId id="1004" r:id="rId58"/>
    <p:sldId id="1005" r:id="rId59"/>
    <p:sldId id="1006" r:id="rId60"/>
    <p:sldId id="1007" r:id="rId61"/>
    <p:sldId id="1008" r:id="rId62"/>
    <p:sldId id="1009" r:id="rId63"/>
  </p:sldIdLst>
  <p:sldSz cx="9144000" cy="6858000" type="screen4x3"/>
  <p:notesSz cx="6858000" cy="9144000"/>
  <p:defaultTextStyle>
    <a:defPPr>
      <a:defRPr lang="ar-SA"/>
    </a:defPPr>
    <a:lvl1pPr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0000"/>
    <a:srgbClr val="FF3300"/>
    <a:srgbClr val="6268E0"/>
    <a:srgbClr val="0033CC"/>
    <a:srgbClr val="746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 autoAdjust="0"/>
    <p:restoredTop sz="94682" autoAdjust="0"/>
  </p:normalViewPr>
  <p:slideViewPr>
    <p:cSldViewPr>
      <p:cViewPr>
        <p:scale>
          <a:sx n="80" d="100"/>
          <a:sy n="80" d="100"/>
        </p:scale>
        <p:origin x="157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802D85F-7BD5-4C70-B487-F57A91C76D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9EF9474-7CC1-44DE-B5C8-EB841E4B183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>
            <a:extLst>
              <a:ext uri="{FF2B5EF4-FFF2-40B4-BE49-F238E27FC236}">
                <a16:creationId xmlns:a16="http://schemas.microsoft.com/office/drawing/2014/main" id="{A947CB5B-C408-4FF5-970A-68566EB4CEF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DEA22A84-AE90-4130-8550-D8BE3A5E5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D67F44F-C667-418B-86DB-E4196E6CBAB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F94709-5BCE-4A3E-A556-460812A6EC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D8211F72-E875-4716-BB6A-DCFEE0FE5913}" type="slidenum">
              <a:rPr lang="fa-IR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854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8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32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645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55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22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875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40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9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639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95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4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42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36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0056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748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335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48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3175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59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874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70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389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765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177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186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065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284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450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8635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5103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631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86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9865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159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2989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722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316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0373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0865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1924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74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037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94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5249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552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028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3600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952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398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5968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617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4531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2292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12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546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522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039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هدف ما این است که در محیط و محلی که کار می کنیم مورد احترام اقشار مختلف جامعه بوده و به عنوان یک شرکت نمونه و ارزشمند شناخته شویم برای نیل به این هدف، (میدکو ) به صورت منظم، باز و صادقانه با مردمی که متاثر از فعالیت های ما می باشند ارتباط برقرار کرده و نظرات و ملاحظات آنها را در تصمیماتمان مد نظر قرار می دهیم.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2773E2-503D-43D2-BA7D-CC0E9E48D3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43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>
            <a:extLst>
              <a:ext uri="{FF2B5EF4-FFF2-40B4-BE49-F238E27FC236}">
                <a16:creationId xmlns:a16="http://schemas.microsoft.com/office/drawing/2014/main" id="{09D6B724-873C-4BB9-91ED-7351AB09A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4D8F2DEE-5C9C-4DB0-92B3-7ACF8934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>
            <a:extLst>
              <a:ext uri="{FF2B5EF4-FFF2-40B4-BE49-F238E27FC236}">
                <a16:creationId xmlns:a16="http://schemas.microsoft.com/office/drawing/2014/main" id="{46C97515-D75B-4BD8-BE53-7150D9E2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4FBA37C5-ED6E-4691-AE4B-A9D378738B40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3260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6F29B391-3CA5-4C4E-A1E7-EB26CF62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68854386-762E-452F-9BB8-C4542CD83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571B8A8C-6EED-4805-8920-AB0F0F3E0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39D12D-E3C6-44CA-8491-8119ADBE82A5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54976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5790D4E9-76EC-4618-B863-2B2F77BC0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B77AAA9A-3696-4EB5-949F-A52880D47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E04E7FEB-1589-4805-9552-2672D61B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E5F70-8DE8-4C52-A56C-5F24559E9E9D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868183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8F946AAE-8779-47EF-8236-1026E1820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>
            <a:extLst>
              <a:ext uri="{FF2B5EF4-FFF2-40B4-BE49-F238E27FC236}">
                <a16:creationId xmlns:a16="http://schemas.microsoft.com/office/drawing/2014/main" id="{4633A7EA-3CDA-4F12-829E-5C8D0A50F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>
            <a:extLst>
              <a:ext uri="{FF2B5EF4-FFF2-40B4-BE49-F238E27FC236}">
                <a16:creationId xmlns:a16="http://schemas.microsoft.com/office/drawing/2014/main" id="{46F639AE-C8CB-452E-8A48-5CEAC172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9CEE5-BC27-4D04-A4BA-04BD8AEE5CFE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8158716"/>
      </p:ext>
    </p:extLst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37C5-ED6E-4691-AE4B-A9D378738B40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474073"/>
      </p:ext>
    </p:extLst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8B3E-63A9-4648-9153-B22FA307236B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78434"/>
      </p:ext>
    </p:extLst>
  </p:cSld>
  <p:clrMapOvr>
    <a:masterClrMapping/>
  </p:clrMapOvr>
  <p:transition>
    <p:pull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F275-45A5-4CD6-8E84-E8BD1782779E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728390"/>
      </p:ext>
    </p:extLst>
  </p:cSld>
  <p:clrMapOvr>
    <a:masterClrMapping/>
  </p:clrMapOvr>
  <p:transition>
    <p:pull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8ABCD-BD98-445D-8143-9019EB2607EA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4027203"/>
      </p:ext>
    </p:extLst>
  </p:cSld>
  <p:clrMapOvr>
    <a:masterClrMapping/>
  </p:clrMapOvr>
  <p:transition>
    <p:pull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39977-81C0-4A6C-ACC5-9A20D60AB4E1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967100"/>
      </p:ext>
    </p:extLst>
  </p:cSld>
  <p:clrMapOvr>
    <a:masterClrMapping/>
  </p:clrMapOvr>
  <p:transition>
    <p:pull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A6C48-C33B-4917-806A-CF8FB3AA1848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07717"/>
      </p:ext>
    </p:extLst>
  </p:cSld>
  <p:clrMapOvr>
    <a:masterClrMapping/>
  </p:clrMapOvr>
  <p:transition>
    <p:pull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201A1-CEB2-41A0-9198-7B6348927402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0554091"/>
      </p:ext>
    </p:extLst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0CFAA0E5-503C-40FB-A153-03DBCF8B2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53E90780-68F7-4C71-9026-630D3E3D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BD95B801-3FA1-47BB-9832-7781D7C2F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B8B3E-63A9-4648-9153-B22FA307236B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243809"/>
      </p:ext>
    </p:extLst>
  </p:cSld>
  <p:clrMapOvr>
    <a:masterClrMapping/>
  </p:clrMapOvr>
  <p:transition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1F8D-15A8-41D3-86FE-0242D6566EB2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414217"/>
      </p:ext>
    </p:extLst>
  </p:cSld>
  <p:clrMapOvr>
    <a:masterClrMapping/>
  </p:clrMapOvr>
  <p:transition>
    <p:pull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4DDB6-408B-4BD0-B7FE-4278C2378D97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2310640"/>
      </p:ext>
    </p:extLst>
  </p:cSld>
  <p:clrMapOvr>
    <a:masterClrMapping/>
  </p:clrMapOvr>
  <p:transition>
    <p:pull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D12D-E3C6-44CA-8491-8119ADBE82A5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617761"/>
      </p:ext>
    </p:extLst>
  </p:cSld>
  <p:clrMapOvr>
    <a:masterClrMapping/>
  </p:clrMapOvr>
  <p:transition>
    <p:pull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5F70-8DE8-4C52-A56C-5F24559E9E9D}" type="slidenum">
              <a:rPr lang="fa-IR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844121"/>
      </p:ext>
    </p:extLst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E7EB5-2C31-4BC1-9A54-25CA4CA2E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6F4CB-94DD-46B1-B3C2-9B2CE4B0E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2E40E-CF5A-4CFA-A7E5-B830BBD5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C139F275-45A5-4CD6-8E84-E8BD1782779E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020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12696FEB-855C-4513-B19F-D3EFC6D0B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6374E266-A721-49B0-810C-9023DD60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469C102A-BE40-415D-A543-0802BB45A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8ABCD-BD98-445D-8143-9019EB2607EA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646014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>
            <a:extLst>
              <a:ext uri="{FF2B5EF4-FFF2-40B4-BE49-F238E27FC236}">
                <a16:creationId xmlns:a16="http://schemas.microsoft.com/office/drawing/2014/main" id="{B1CCAB72-3E55-41D3-A5BF-EA56BF13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>
            <a:extLst>
              <a:ext uri="{FF2B5EF4-FFF2-40B4-BE49-F238E27FC236}">
                <a16:creationId xmlns:a16="http://schemas.microsoft.com/office/drawing/2014/main" id="{CA683282-B040-415B-8F89-57CE37A1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>
            <a:extLst>
              <a:ext uri="{FF2B5EF4-FFF2-40B4-BE49-F238E27FC236}">
                <a16:creationId xmlns:a16="http://schemas.microsoft.com/office/drawing/2014/main" id="{B9715C1A-7C25-4DFF-B6DB-ED48B4478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39977-81C0-4A6C-ACC5-9A20D60AB4E1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056503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78974338-D5F1-4585-B26A-BFFA2C7F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>
            <a:extLst>
              <a:ext uri="{FF2B5EF4-FFF2-40B4-BE49-F238E27FC236}">
                <a16:creationId xmlns:a16="http://schemas.microsoft.com/office/drawing/2014/main" id="{459F8011-80D5-4DC8-824A-E46188088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>
            <a:extLst>
              <a:ext uri="{FF2B5EF4-FFF2-40B4-BE49-F238E27FC236}">
                <a16:creationId xmlns:a16="http://schemas.microsoft.com/office/drawing/2014/main" id="{2B6A5F4B-D022-4907-A008-EE3B588E1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A6C48-C33B-4917-806A-CF8FB3AA1848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975893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>
            <a:extLst>
              <a:ext uri="{FF2B5EF4-FFF2-40B4-BE49-F238E27FC236}">
                <a16:creationId xmlns:a16="http://schemas.microsoft.com/office/drawing/2014/main" id="{98B1E2CE-55B4-41C8-A4EC-CC7676B35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>
            <a:extLst>
              <a:ext uri="{FF2B5EF4-FFF2-40B4-BE49-F238E27FC236}">
                <a16:creationId xmlns:a16="http://schemas.microsoft.com/office/drawing/2014/main" id="{4A64EC87-54F3-449D-8EA2-146072C1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14436CD0-A481-47D7-A098-2FEC726BE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201A1-CEB2-41A0-9198-7B6348927402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2264040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CFF79FA1-340C-4461-A883-77FDF4997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DCE8F374-5D17-47A4-929B-F8CD39209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280AB29C-69B4-4BF4-BF85-A54890EC6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1F8D-15A8-41D3-86FE-0242D6566EB2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291295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4">
            <a:extLst>
              <a:ext uri="{FF2B5EF4-FFF2-40B4-BE49-F238E27FC236}">
                <a16:creationId xmlns:a16="http://schemas.microsoft.com/office/drawing/2014/main" id="{A812E24A-C995-4C09-931B-5C6DBC8E717E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0AAB8169-F1B2-4FFC-B7B6-5BA6CD61892C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AF0FC228-EA18-41B3-87CF-EC4FCDF2B342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rtl="0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8AB802DA-60CD-406A-8DC0-D59CA3A15BB2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rtl="0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505DD4D4-33F0-41DD-82EB-08911A093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6C0B5529-B49C-45C4-B2B0-1D938B498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59B8C99B-B4F6-4386-A269-A7E5DFB48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4974DDB6-408B-4BD0-B7FE-4278C2378D97}" type="slidenum">
              <a:rPr lang="fa-IR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842176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B2B7A5A3-8FED-40FB-987A-7DA25BB75947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rtl="0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64CAB57-7C3C-4F0B-BD97-D46D588F0F73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rtl="0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>
            <a:extLst>
              <a:ext uri="{FF2B5EF4-FFF2-40B4-BE49-F238E27FC236}">
                <a16:creationId xmlns:a16="http://schemas.microsoft.com/office/drawing/2014/main" id="{934CBE98-39CF-4345-BD55-C88CA4AEB75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>
            <a:extLst>
              <a:ext uri="{FF2B5EF4-FFF2-40B4-BE49-F238E27FC236}">
                <a16:creationId xmlns:a16="http://schemas.microsoft.com/office/drawing/2014/main" id="{FD2FFA06-F41D-49A2-A666-195E1FAF9F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FC1F7501-C7EA-4110-9EC1-1A2D7766A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1AACC552-7448-40FB-8552-D353ECEEC9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55D0F68-7C3C-4647-99D9-BABAB3E92A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fld id="{478187CC-5FBB-4DF9-A639-5728110AFBC6}" type="slidenum">
              <a:rPr lang="fa-IR" altLang="en-US"/>
              <a:pPr/>
              <a:t>‹#›</a:t>
            </a:fld>
            <a:endParaRPr lang="en-US" altLang="en-US"/>
          </a:p>
        </p:txBody>
      </p:sp>
      <p:grpSp>
        <p:nvGrpSpPr>
          <p:cNvPr id="1033" name="Group 1">
            <a:extLst>
              <a:ext uri="{FF2B5EF4-FFF2-40B4-BE49-F238E27FC236}">
                <a16:creationId xmlns:a16="http://schemas.microsoft.com/office/drawing/2014/main" id="{3C2082F7-91BC-461F-9794-90ED7F7419F5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147D8D1-3176-4BA8-8236-E52B81AF8430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4FA13E9-D2E0-4ADD-A54A-C2DEF5DFEE33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4FBCDC0F-F9D8-44BF-9162-794E8FDFDA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141763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35" name="Line 9">
            <a:extLst>
              <a:ext uri="{FF2B5EF4-FFF2-40B4-BE49-F238E27FC236}">
                <a16:creationId xmlns:a16="http://schemas.microsoft.com/office/drawing/2014/main" id="{46F5C214-8573-4468-9601-14FACE40647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417638"/>
            <a:ext cx="91440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76" r:id="rId2"/>
    <p:sldLayoutId id="214748398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7" r:id="rId9"/>
    <p:sldLayoutId id="2147483982" r:id="rId10"/>
    <p:sldLayoutId id="2147483983" r:id="rId11"/>
    <p:sldLayoutId id="2147483984" r:id="rId12"/>
  </p:sldLayoutIdLst>
  <p:transition>
    <p:pull dir="rd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18" charset="-78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Majalla UI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Majalla UI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Majalla UI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Majalla UI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Majalla UI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187CC-5FBB-4DF9-A639-5728110AFBC6}" type="slidenum">
              <a:rPr lang="fa-IR" altLang="en-US" smtClean="0"/>
              <a:pPr/>
              <a:t>‹#›</a:t>
            </a:fld>
            <a:endParaRPr lang="en-US" altLang="en-US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2BC4743-E614-491B-BF8D-D1321ECAFE0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141763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1288EE85-A3D5-4F4D-9743-79945B1D9A7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417638"/>
            <a:ext cx="91440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3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p:transition>
    <p:pull dir="rd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9.png"/><Relationship Id="rId7" Type="http://schemas.openxmlformats.org/officeDocument/2006/relationships/oleObject" Target="../embeddings/oleObject1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50.wmf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160CC5E-B888-4058-9804-660E1A9AFAC0}"/>
              </a:ext>
            </a:extLst>
          </p:cNvPr>
          <p:cNvSpPr txBox="1"/>
          <p:nvPr/>
        </p:nvSpPr>
        <p:spPr>
          <a:xfrm>
            <a:off x="3591829" y="3064938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sz="2400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0056B0-32D1-428F-8E31-E6A1DFEF42CC}"/>
              </a:ext>
            </a:extLst>
          </p:cNvPr>
          <p:cNvCxnSpPr/>
          <p:nvPr/>
        </p:nvCxnSpPr>
        <p:spPr>
          <a:xfrm>
            <a:off x="2943467" y="3635765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368E699-0C48-4066-94CF-1CF26C099598}"/>
              </a:ext>
            </a:extLst>
          </p:cNvPr>
          <p:cNvCxnSpPr>
            <a:cxnSpLocks/>
          </p:cNvCxnSpPr>
          <p:nvPr/>
        </p:nvCxnSpPr>
        <p:spPr>
          <a:xfrm>
            <a:off x="3542457" y="37573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C51AF58-22A7-4AE1-9556-0DDEEA799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7884" y="3005471"/>
            <a:ext cx="733459" cy="6302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2B9560-837A-4F08-B0D4-B9CE059E8A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6841" y="2955777"/>
            <a:ext cx="746456" cy="679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A83711-5B4C-4232-B2AA-EFAA48C586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93" y="4001515"/>
            <a:ext cx="816428" cy="816428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4" name="Straight Connector 3"/>
          <p:cNvCxnSpPr/>
          <p:nvPr/>
        </p:nvCxnSpPr>
        <p:spPr>
          <a:xfrm flipH="1">
            <a:off x="3881336" y="3878834"/>
            <a:ext cx="1473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01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mph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964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20" name="Picture 4" descr="cpr">
            <a:extLst>
              <a:ext uri="{FF2B5EF4-FFF2-40B4-BE49-F238E27FC236}">
                <a16:creationId xmlns:a16="http://schemas.microsoft.com/office/drawing/2014/main" id="{F7B39247-38AA-4C5C-9645-7F9CF3053C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" y="-209704"/>
            <a:ext cx="4953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artoon366">
            <a:extLst>
              <a:ext uri="{FF2B5EF4-FFF2-40B4-BE49-F238E27FC236}">
                <a16:creationId xmlns:a16="http://schemas.microsoft.com/office/drawing/2014/main" id="{61A66526-107D-44E9-BE09-150C8E102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88" y="1784866"/>
            <a:ext cx="42846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>
            <a:extLst>
              <a:ext uri="{FF2B5EF4-FFF2-40B4-BE49-F238E27FC236}">
                <a16:creationId xmlns:a16="http://schemas.microsoft.com/office/drawing/2014/main" id="{7B97AF29-0334-4E27-8286-278ED2BA5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145" y="540603"/>
            <a:ext cx="46240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800" b="1" dirty="0">
                <a:latin typeface="Arial" panose="020B0604020202020204" pitchFamily="34" charset="0"/>
                <a:cs typeface="B Titr" panose="00000700000000000000" pitchFamily="2" charset="-78"/>
              </a:rPr>
              <a:t>حمايت پايه حياتي</a:t>
            </a:r>
            <a:endParaRPr lang="en-US" altLang="en-US" sz="4800" b="1" dirty="0"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1900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5ED7376A-CD0F-408E-8DF3-3B09F8B43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2638628"/>
            <a:ext cx="8305800" cy="177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61963" indent="-461963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FF0000"/>
              </a:buClr>
              <a:buSzPct val="75000"/>
              <a:buFont typeface="Wingdings" panose="05000000000000000000" pitchFamily="2" charset="2"/>
              <a:buChar char="ü"/>
            </a:pPr>
            <a:r>
              <a:rPr lang="ar-SA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ایست قلبی – تنفسی را چگونه تشخیص دهیم؟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FF0000"/>
              </a:buClr>
              <a:buSzPct val="75000"/>
              <a:buFont typeface="Wingdings" panose="05000000000000000000" pitchFamily="2" charset="2"/>
              <a:buChar char="ü"/>
            </a:pPr>
            <a:r>
              <a:rPr lang="ar-SA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اصول </a:t>
            </a:r>
            <a:r>
              <a:rPr lang="ar-SA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اقدامات پایه حیاتی</a:t>
            </a:r>
            <a:r>
              <a:rPr lang="ar-SA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در قربانی ایست قلبی-تنفسی چیست؟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76048FC7-7328-4C7C-A081-4293557B7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425" y="1114628"/>
            <a:ext cx="5137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آنچه که خواهیم آموخت:</a:t>
            </a:r>
            <a:endParaRPr lang="en-US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69166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7794AA7B-F282-4897-87C6-7D19038BCA89}"/>
              </a:ext>
            </a:extLst>
          </p:cNvPr>
          <p:cNvSpPr txBox="1">
            <a:spLocks noChangeArrowheads="1"/>
          </p:cNvSpPr>
          <p:nvPr/>
        </p:nvSpPr>
        <p:spPr>
          <a:xfrm>
            <a:off x="1371600" y="1899668"/>
            <a:ext cx="6986588" cy="3600450"/>
          </a:xfrm>
          <a:prstGeom prst="rect">
            <a:avLst/>
          </a:prstGeom>
        </p:spPr>
        <p:txBody>
          <a:bodyPr lIns="92075" tIns="46038" rIns="92075" bIns="46038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حمله قلبي</a:t>
            </a:r>
            <a:r>
              <a:rPr lang="fa-IR" altLang="en-US">
                <a:cs typeface="B Lotus" panose="00000400000000000000" pitchFamily="2" charset="-78"/>
              </a:rPr>
              <a:t>(</a:t>
            </a:r>
            <a:r>
              <a:rPr lang="fa-IR" altLang="en-US" sz="2400">
                <a:cs typeface="B Lotus" panose="00000400000000000000" pitchFamily="2" charset="-78"/>
              </a:rPr>
              <a:t>خطرناک ترین حمله قلبی </a:t>
            </a:r>
            <a:r>
              <a:rPr lang="en-US" altLang="en-US" sz="2400">
                <a:solidFill>
                  <a:srgbClr val="FF0000"/>
                </a:solidFill>
                <a:cs typeface="B Lotus" panose="00000400000000000000" pitchFamily="2" charset="-78"/>
              </a:rPr>
              <a:t>Vf </a:t>
            </a:r>
            <a:r>
              <a:rPr lang="fa-IR" altLang="en-US" sz="2400">
                <a:cs typeface="B Lotus" panose="00000400000000000000" pitchFamily="2" charset="-78"/>
              </a:rPr>
              <a:t> است</a:t>
            </a:r>
            <a:r>
              <a:rPr lang="fa-IR" altLang="en-US">
                <a:cs typeface="B Lotus" panose="00000400000000000000" pitchFamily="2" charset="-78"/>
              </a:rPr>
              <a:t>)</a:t>
            </a:r>
            <a:endParaRPr lang="ar-SA" altLang="en-US">
              <a:cs typeface="B Lotus" panose="00000400000000000000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تصادفات </a:t>
            </a:r>
          </a:p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خفگي</a:t>
            </a:r>
          </a:p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برق گرفتگي</a:t>
            </a:r>
          </a:p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سوختگي ها</a:t>
            </a:r>
          </a:p>
          <a:p>
            <a:pPr algn="r" rtl="1" fontAlgn="auto">
              <a:spcAft>
                <a:spcPts val="0"/>
              </a:spcAft>
              <a:buFont typeface="Wingdings 2" panose="05020102010507070707" pitchFamily="18" charset="2"/>
              <a:buBlip>
                <a:blip r:embed="rId4"/>
              </a:buBlip>
            </a:pPr>
            <a:r>
              <a:rPr lang="fa-IR" altLang="en-US">
                <a:cs typeface="B Lotus" panose="00000400000000000000" pitchFamily="2" charset="-78"/>
              </a:rPr>
              <a:t> </a:t>
            </a:r>
            <a:r>
              <a:rPr lang="ar-SA" altLang="en-US">
                <a:cs typeface="B Lotus" panose="00000400000000000000" pitchFamily="2" charset="-78"/>
              </a:rPr>
              <a:t>مسموميت ها </a:t>
            </a:r>
          </a:p>
        </p:txBody>
      </p:sp>
      <p:sp>
        <p:nvSpPr>
          <p:cNvPr id="19" name="Flowchart: Document 18">
            <a:extLst>
              <a:ext uri="{FF2B5EF4-FFF2-40B4-BE49-F238E27FC236}">
                <a16:creationId xmlns:a16="http://schemas.microsoft.com/office/drawing/2014/main" id="{07CE1385-7BAD-4075-9466-65E4F83DE4F8}"/>
              </a:ext>
            </a:extLst>
          </p:cNvPr>
          <p:cNvSpPr/>
          <p:nvPr/>
        </p:nvSpPr>
        <p:spPr>
          <a:xfrm rot="20429445">
            <a:off x="805957" y="1412393"/>
            <a:ext cx="3643338" cy="837938"/>
          </a:xfrm>
          <a:prstGeom prst="flowChartDocument">
            <a:avLst/>
          </a:prstGeom>
          <a:solidFill>
            <a:schemeClr val="bg2">
              <a:lumMod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000" b="1" dirty="0">
                <a:solidFill>
                  <a:srgbClr val="DEF5FA"/>
                </a:solidFill>
                <a:cs typeface="B Lotus" pitchFamily="2" charset="-78"/>
              </a:rPr>
              <a:t>علل ايست قلبي</a:t>
            </a:r>
          </a:p>
        </p:txBody>
      </p:sp>
    </p:spTree>
    <p:extLst>
      <p:ext uri="{BB962C8B-B14F-4D97-AF65-F5344CB8AC3E}">
        <p14:creationId xmlns:p14="http://schemas.microsoft.com/office/powerpoint/2010/main" val="36202447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895EA551-98A3-4093-B74A-8E4C1ACF3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828800"/>
            <a:ext cx="8305800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حفظ مغز</a:t>
            </a:r>
            <a:endParaRPr lang="en-US" altLang="en-US" sz="2800" b="1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حفظ زمان</a:t>
            </a:r>
          </a:p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کاهش عوارض</a:t>
            </a:r>
            <a:endParaRPr lang="en-US" altLang="en-US" sz="2800" b="1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Tx/>
              <a:buSzPct val="75000"/>
              <a:buFont typeface="Wingdings" panose="05000000000000000000" pitchFamily="2" charset="2"/>
              <a:buChar char="t"/>
            </a:pPr>
            <a:endParaRPr lang="en-US" altLang="en-US" sz="2800" b="1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E4C171A9-2E6D-4236-AFD4-33E73F4B3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293" y="796925"/>
            <a:ext cx="24114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اهداف احیا</a:t>
            </a:r>
            <a:endParaRPr lang="en-US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6250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10A88610-DEA1-44E5-AD5B-C7953FA9D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18000" contrast="24000"/>
          </a:blip>
          <a:srcRect l="2837" r="2626" b="5405"/>
          <a:stretch>
            <a:fillRect/>
          </a:stretch>
        </p:blipFill>
        <p:spPr>
          <a:xfrm>
            <a:off x="991169" y="2978151"/>
            <a:ext cx="7161662" cy="2703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438C27F-B4ED-4074-8397-953C80A58A12}"/>
              </a:ext>
            </a:extLst>
          </p:cNvPr>
          <p:cNvSpPr/>
          <p:nvPr/>
        </p:nvSpPr>
        <p:spPr>
          <a:xfrm>
            <a:off x="2590800" y="626821"/>
            <a:ext cx="36830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a-IR" sz="3600" kern="0" dirty="0">
                <a:solidFill>
                  <a:srgbClr val="0000FF"/>
                </a:solidFill>
                <a:latin typeface="Book Antiqua" pitchFamily="18" charset="0"/>
                <a:ea typeface="+mj-ea"/>
                <a:cs typeface="B Titr" pitchFamily="2" charset="-78"/>
              </a:rPr>
              <a:t>زنـــجیره بـــقاء</a:t>
            </a:r>
            <a:endParaRPr lang="en-US" dirty="0">
              <a:latin typeface="Arial" charset="0"/>
              <a:cs typeface="B Titr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51FBFB-A594-40D8-BA67-6928B4FB1833}"/>
              </a:ext>
            </a:extLst>
          </p:cNvPr>
          <p:cNvSpPr/>
          <p:nvPr/>
        </p:nvSpPr>
        <p:spPr>
          <a:xfrm>
            <a:off x="1606550" y="626821"/>
            <a:ext cx="56515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fa-IR" sz="3600" kern="0" dirty="0">
                <a:solidFill>
                  <a:srgbClr val="C00000"/>
                </a:solidFill>
                <a:latin typeface="Book Antiqua" pitchFamily="18" charset="0"/>
                <a:ea typeface="+mj-ea"/>
                <a:cs typeface="+mj-cs"/>
              </a:rPr>
            </a:br>
            <a:br>
              <a:rPr lang="en-US" sz="3600" kern="0" dirty="0">
                <a:solidFill>
                  <a:srgbClr val="C00000"/>
                </a:solidFill>
                <a:latin typeface="Book Antiqua" pitchFamily="18" charset="0"/>
                <a:ea typeface="+mj-ea"/>
                <a:cs typeface="+mj-cs"/>
              </a:rPr>
            </a:br>
            <a:r>
              <a:rPr lang="fa-IR" sz="3600" kern="0" dirty="0">
                <a:solidFill>
                  <a:srgbClr val="C00000"/>
                </a:solidFill>
                <a:latin typeface="Book Antiqua" pitchFamily="18" charset="0"/>
                <a:ea typeface="+mj-ea"/>
                <a:cs typeface="+mj-cs"/>
              </a:rPr>
              <a:t> </a:t>
            </a:r>
            <a:r>
              <a:rPr lang="en-GB" sz="3600" kern="0" dirty="0">
                <a:solidFill>
                  <a:srgbClr val="C00000"/>
                </a:solidFill>
                <a:latin typeface="Book Antiqua" pitchFamily="18" charset="0"/>
                <a:ea typeface="+mj-ea"/>
                <a:cs typeface="+mj-cs"/>
              </a:rPr>
              <a:t>CHAIN OF  SURVIVAL</a:t>
            </a:r>
            <a:endParaRPr lang="en-US" sz="2400" kern="0" dirty="0">
              <a:solidFill>
                <a:srgbClr val="C00000"/>
              </a:solidFill>
              <a:latin typeface="Book Antiqu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615920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A34B44-2C8E-412C-8CCE-5488FA041F9F}"/>
              </a:ext>
            </a:extLst>
          </p:cNvPr>
          <p:cNvSpPr/>
          <p:nvPr/>
        </p:nvSpPr>
        <p:spPr>
          <a:xfrm>
            <a:off x="952617" y="458919"/>
            <a:ext cx="428148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 </a:t>
            </a:r>
            <a:r>
              <a:rPr lang="en-GB" sz="3200" b="1" kern="0" dirty="0">
                <a:solidFill>
                  <a:srgbClr val="0000FF"/>
                </a:solidFill>
                <a:latin typeface="Book Antiqua" pitchFamily="18" charset="0"/>
                <a:cs typeface="B Titr" pitchFamily="2" charset="-78"/>
              </a:rPr>
              <a:t>C</a:t>
            </a:r>
            <a:r>
              <a:rPr lang="en-US" sz="3200" b="1" kern="0" dirty="0" err="1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irculation</a:t>
            </a: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گردش خون  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0E023CF2-B1D7-4265-B997-2EF3D3F64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680" y="935500"/>
            <a:ext cx="69342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 dirty="0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کنترل ضربان قلب (نبض کاروتید) </a:t>
            </a:r>
          </a:p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 dirty="0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انجام ماساژ قلبی</a:t>
            </a:r>
            <a:endParaRPr lang="en-US" altLang="en-US" sz="2000" b="1" dirty="0">
              <a:solidFill>
                <a:srgbClr val="000000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82361F-57CA-473F-90D2-75109A6F6B54}"/>
              </a:ext>
            </a:extLst>
          </p:cNvPr>
          <p:cNvSpPr/>
          <p:nvPr/>
        </p:nvSpPr>
        <p:spPr>
          <a:xfrm>
            <a:off x="952617" y="2364913"/>
            <a:ext cx="31972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 </a:t>
            </a:r>
            <a:r>
              <a:rPr lang="en-US" sz="3200" b="1" kern="0" dirty="0">
                <a:solidFill>
                  <a:srgbClr val="0000FF"/>
                </a:solidFill>
                <a:latin typeface="Book Antiqua" pitchFamily="18" charset="0"/>
                <a:cs typeface="B Titr" pitchFamily="2" charset="-78"/>
              </a:rPr>
              <a:t>A</a:t>
            </a:r>
            <a:r>
              <a:rPr lang="en-US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irway</a:t>
            </a: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راه هوایی 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C70F9C2F-C074-40F7-9295-AE6A00631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067" y="2933238"/>
            <a:ext cx="69342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کنترل راه هوایی</a:t>
            </a:r>
          </a:p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باز نگه داشتن راه هوایی</a:t>
            </a:r>
            <a:endParaRPr lang="en-US" altLang="en-US" sz="2000" b="1">
              <a:solidFill>
                <a:srgbClr val="000000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EEB8A8-F8F7-4EAF-B967-BE7A17A02CD7}"/>
              </a:ext>
            </a:extLst>
          </p:cNvPr>
          <p:cNvSpPr/>
          <p:nvPr/>
        </p:nvSpPr>
        <p:spPr>
          <a:xfrm>
            <a:off x="1111367" y="4319125"/>
            <a:ext cx="303847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 </a:t>
            </a:r>
            <a:r>
              <a:rPr lang="en-US" sz="3200" b="1" kern="0" dirty="0">
                <a:solidFill>
                  <a:srgbClr val="0000FF"/>
                </a:solidFill>
                <a:latin typeface="Book Antiqua" pitchFamily="18" charset="0"/>
                <a:cs typeface="B Titr" pitchFamily="2" charset="-78"/>
              </a:rPr>
              <a:t>B</a:t>
            </a:r>
            <a:r>
              <a:rPr lang="en-US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reathing</a:t>
            </a:r>
            <a:r>
              <a:rPr lang="fa-IR" sz="3200" b="1" kern="0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تنفس 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2F2ADB14-BD51-419F-979A-936A59E3F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542" y="4674725"/>
            <a:ext cx="69342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دهان به دهان</a:t>
            </a:r>
          </a:p>
          <a:p>
            <a:pPr algn="r" rtl="1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fa-IR" altLang="en-US" sz="2000" b="1">
                <a:solidFill>
                  <a:srgbClr val="000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دهان به بینی</a:t>
            </a:r>
            <a:endParaRPr lang="en-US" altLang="en-US" sz="2000" b="1">
              <a:solidFill>
                <a:srgbClr val="000000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237EA4D-8E20-4395-B543-53B4CB5FB4C5}"/>
              </a:ext>
            </a:extLst>
          </p:cNvPr>
          <p:cNvCxnSpPr/>
          <p:nvPr/>
        </p:nvCxnSpPr>
        <p:spPr bwMode="auto">
          <a:xfrm flipH="1" flipV="1">
            <a:off x="2551229" y="2404600"/>
            <a:ext cx="5021263" cy="158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2E0E644-CE34-46CE-B7AF-8C68725DF1FE}"/>
              </a:ext>
            </a:extLst>
          </p:cNvPr>
          <p:cNvCxnSpPr/>
          <p:nvPr/>
        </p:nvCxnSpPr>
        <p:spPr bwMode="auto">
          <a:xfrm flipH="1" flipV="1">
            <a:off x="2551229" y="4295313"/>
            <a:ext cx="5021263" cy="142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8937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33" name="Rectangle 4">
            <a:extLst>
              <a:ext uri="{FF2B5EF4-FFF2-40B4-BE49-F238E27FC236}">
                <a16:creationId xmlns:a16="http://schemas.microsoft.com/office/drawing/2014/main" id="{651948FA-0F91-4ECD-9D6D-3B1BEAE5E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0454" y="2445551"/>
            <a:ext cx="2781300" cy="49212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b="1">
                <a:solidFill>
                  <a:srgbClr val="000000"/>
                </a:solidFill>
                <a:latin typeface="Book Antiqua" panose="020B0604020202020204" pitchFamily="18" charset="0"/>
                <a:cs typeface="Arial" panose="020B0604020202020204" pitchFamily="34" charset="0"/>
              </a:rPr>
              <a:t>Approach safely</a:t>
            </a:r>
            <a:endParaRPr lang="en-US" altLang="en-US" b="1">
              <a:solidFill>
                <a:srgbClr val="000000"/>
              </a:solidFill>
              <a:latin typeface="Book Antiqua" panose="020B0604020202020204" pitchFamily="18" charset="0"/>
              <a:cs typeface="Arial" panose="020B0604020202020204" pitchFamily="34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02784F0C-088A-4E3A-B581-CBD0BDD8F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191" y="3345663"/>
            <a:ext cx="2581275" cy="4937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b="1">
                <a:solidFill>
                  <a:srgbClr val="000000"/>
                </a:solidFill>
                <a:latin typeface="Book Antiqua" panose="020B0604020202020204" pitchFamily="18" charset="0"/>
                <a:cs typeface="Arial" panose="020B0604020202020204" pitchFamily="34" charset="0"/>
              </a:rPr>
              <a:t>Check response</a:t>
            </a:r>
            <a:endParaRPr lang="en-US" altLang="en-US" b="1">
              <a:solidFill>
                <a:srgbClr val="000000"/>
              </a:solidFill>
              <a:latin typeface="Book Antiqua" panose="020B0604020202020204" pitchFamily="18" charset="0"/>
              <a:cs typeface="Arial" panose="020B0604020202020204" pitchFamily="34" charset="0"/>
            </a:endParaRPr>
          </a:p>
        </p:txBody>
      </p:sp>
      <p:sp>
        <p:nvSpPr>
          <p:cNvPr id="35" name="Rectangle 6">
            <a:extLst>
              <a:ext uri="{FF2B5EF4-FFF2-40B4-BE49-F238E27FC236}">
                <a16:creationId xmlns:a16="http://schemas.microsoft.com/office/drawing/2014/main" id="{7AF9A6F6-469E-4769-ACD8-86880436E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4754" y="4250538"/>
            <a:ext cx="2444750" cy="49212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b="1">
                <a:solidFill>
                  <a:srgbClr val="000000"/>
                </a:solidFill>
                <a:latin typeface="Book Antiqua" panose="020B0604020202020204" pitchFamily="18" charset="0"/>
                <a:cs typeface="Arial" panose="020B0604020202020204" pitchFamily="34" charset="0"/>
              </a:rPr>
              <a:t>Shout for help</a:t>
            </a:r>
            <a:endParaRPr lang="en-US" altLang="en-US" b="1">
              <a:solidFill>
                <a:srgbClr val="000000"/>
              </a:solidFill>
              <a:latin typeface="Book Antiqua" panose="020B0604020202020204" pitchFamily="18" charset="0"/>
              <a:cs typeface="Arial" panose="020B0604020202020204" pitchFamily="34" charset="0"/>
            </a:endParaRPr>
          </a:p>
        </p:txBody>
      </p:sp>
      <p:sp>
        <p:nvSpPr>
          <p:cNvPr id="36" name="Rectangle 7">
            <a:extLst>
              <a:ext uri="{FF2B5EF4-FFF2-40B4-BE49-F238E27FC236}">
                <a16:creationId xmlns:a16="http://schemas.microsoft.com/office/drawing/2014/main" id="{C92D6929-EF8C-4A52-B44C-863F1E86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368" y="5308243"/>
            <a:ext cx="3532188" cy="4921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b="1">
                <a:solidFill>
                  <a:srgbClr val="000000"/>
                </a:solidFill>
                <a:latin typeface="Book Antiqua" panose="020B0604020202020204" pitchFamily="18" charset="0"/>
                <a:cs typeface="Arial" panose="020B0604020202020204" pitchFamily="34" charset="0"/>
              </a:rPr>
              <a:t>30 chest compressions</a:t>
            </a:r>
            <a:endParaRPr lang="en-US" altLang="en-US" sz="2800" b="1">
              <a:solidFill>
                <a:srgbClr val="000000"/>
              </a:solidFill>
              <a:latin typeface="Book Antiqua" panose="020B0604020202020204" pitchFamily="18" charset="0"/>
              <a:cs typeface="Arial" panose="020B0604020202020204" pitchFamily="34" charset="0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34D973A4-AB71-4C8B-BC92-5DD83FC47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3618" y="6044843"/>
            <a:ext cx="2608263" cy="4921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b="1">
                <a:solidFill>
                  <a:srgbClr val="000000"/>
                </a:solidFill>
                <a:latin typeface="Book Antiqua" panose="020B0604020202020204" pitchFamily="18" charset="0"/>
                <a:cs typeface="Arial" panose="020B0604020202020204" pitchFamily="34" charset="0"/>
              </a:rPr>
              <a:t>2 rescue breaths</a:t>
            </a:r>
            <a:endParaRPr lang="en-US" altLang="en-US" b="1">
              <a:solidFill>
                <a:srgbClr val="000000"/>
              </a:solidFill>
              <a:latin typeface="Book Antiqua" panose="020B0604020202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2A1C96-2B1D-4483-9E14-4CB4902B6BD7}"/>
              </a:ext>
            </a:extLst>
          </p:cNvPr>
          <p:cNvSpPr txBox="1"/>
          <p:nvPr/>
        </p:nvSpPr>
        <p:spPr>
          <a:xfrm>
            <a:off x="2743200" y="746645"/>
            <a:ext cx="3973055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a-IR" sz="3600" b="1" dirty="0">
                <a:solidFill>
                  <a:srgbClr val="0000FF"/>
                </a:solidFill>
                <a:latin typeface="Book Antiqua" pitchFamily="18" charset="0"/>
                <a:cs typeface="B Titr" pitchFamily="2" charset="-78"/>
              </a:rPr>
              <a:t>احیای قلبی ریوی پایه</a:t>
            </a:r>
          </a:p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Book Antiqua" pitchFamily="18" charset="0"/>
                <a:cs typeface="B Titr" pitchFamily="2" charset="-78"/>
              </a:rPr>
              <a:t>BLS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542242-12D0-4D14-9EDC-BC144B05A9A4}"/>
              </a:ext>
            </a:extLst>
          </p:cNvPr>
          <p:cNvSpPr txBox="1"/>
          <p:nvPr/>
        </p:nvSpPr>
        <p:spPr>
          <a:xfrm>
            <a:off x="1403778" y="2158707"/>
            <a:ext cx="6336443" cy="2677656"/>
          </a:xfrm>
          <a:prstGeom prst="rect">
            <a:avLst/>
          </a:prstGeom>
          <a:ln>
            <a:solidFill>
              <a:srgbClr val="FFFFCC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>
              <a:lnSpc>
                <a:spcPct val="200000"/>
              </a:lnSpc>
              <a:defRPr/>
            </a:pPr>
            <a:r>
              <a:rPr lang="fa-IR" sz="2800" b="1" dirty="0">
                <a:solidFill>
                  <a:srgbClr val="000000"/>
                </a:solidFill>
                <a:cs typeface="B Titr" pitchFamily="2" charset="-78"/>
              </a:rPr>
              <a:t>رویکرد ایمن</a:t>
            </a:r>
          </a:p>
          <a:p>
            <a:pPr algn="r">
              <a:lnSpc>
                <a:spcPct val="200000"/>
              </a:lnSpc>
              <a:defRPr/>
            </a:pPr>
            <a:r>
              <a:rPr lang="fa-IR" sz="2800" b="1" dirty="0">
                <a:solidFill>
                  <a:srgbClr val="000000"/>
                </a:solidFill>
                <a:cs typeface="B Titr" pitchFamily="2" charset="-78"/>
              </a:rPr>
              <a:t>ارزیابی پاسخ</a:t>
            </a:r>
          </a:p>
          <a:p>
            <a:pPr algn="r">
              <a:lnSpc>
                <a:spcPct val="200000"/>
              </a:lnSpc>
              <a:defRPr/>
            </a:pPr>
            <a:r>
              <a:rPr lang="fa-IR" sz="2800" b="1" dirty="0">
                <a:solidFill>
                  <a:srgbClr val="000000"/>
                </a:solidFill>
                <a:cs typeface="B Titr" pitchFamily="2" charset="-78"/>
              </a:rPr>
              <a:t>درخواست کمک</a:t>
            </a:r>
            <a:endParaRPr lang="en-US" sz="2800" b="1" dirty="0">
              <a:solidFill>
                <a:srgbClr val="000000"/>
              </a:solidFill>
              <a:cs typeface="B Titr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95C3183-8D5F-4221-AC3A-EAD04B80A4E8}"/>
              </a:ext>
            </a:extLst>
          </p:cNvPr>
          <p:cNvSpPr/>
          <p:nvPr/>
        </p:nvSpPr>
        <p:spPr>
          <a:xfrm rot="18104871">
            <a:off x="6802926" y="5295846"/>
            <a:ext cx="1590675" cy="928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i="1" u="sng" kern="0" dirty="0">
                <a:solidFill>
                  <a:sysClr val="windowText" lastClr="000000"/>
                </a:solidFill>
                <a:latin typeface="Book Antiqua" pitchFamily="18" charset="0"/>
                <a:cs typeface="Arial" charset="0"/>
              </a:rPr>
              <a:t>(</a:t>
            </a:r>
            <a:r>
              <a:rPr lang="en-GB" sz="4000" b="1" i="1" u="sng" kern="0" dirty="0">
                <a:solidFill>
                  <a:srgbClr val="0000FF"/>
                </a:solidFill>
                <a:latin typeface="Book Antiqua" pitchFamily="18" charset="0"/>
                <a:cs typeface="Arial" charset="0"/>
              </a:rPr>
              <a:t>CAB</a:t>
            </a:r>
            <a:r>
              <a:rPr lang="en-GB" sz="4000" b="1" i="1" u="sng" kern="0" dirty="0">
                <a:solidFill>
                  <a:sysClr val="windowText" lastClr="000000"/>
                </a:solidFill>
                <a:latin typeface="Book Antiqua" pitchFamily="18" charset="0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87627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D60D7133-5387-4083-B0D5-D1815A24AF2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066258" y="-3225438"/>
            <a:ext cx="1371600" cy="9144000"/>
          </a:xfrm>
          <a:prstGeom prst="rect">
            <a:avLst/>
          </a:prstGeom>
          <a:noFill/>
          <a:ln>
            <a:noFill/>
          </a:ln>
        </p:spPr>
        <p:txBody>
          <a:bodyPr rot="10800000" vert="eaVert" wrap="none" anchor="ctr"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6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1-ارزيابي ايمني صحنه</a:t>
            </a:r>
            <a:endParaRPr lang="en-US" altLang="en-US" sz="6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5FF8CE55-A302-4B23-8050-4183D02D0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658" y="2205399"/>
            <a:ext cx="7924800" cy="348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4675" indent="-574675" defTabSz="7381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1090613" indent="-396875" defTabSz="738188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defTabSz="738188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defTabSz="738188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defTabSz="738188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latin typeface="Times New Roman" panose="02020603050405020304" pitchFamily="18" charset="0"/>
                <a:cs typeface="B Nazanin" panose="00000400000000000000" pitchFamily="2" charset="-78"/>
              </a:rPr>
              <a:t>افراد مهاجم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latin typeface="Times New Roman" panose="02020603050405020304" pitchFamily="18" charset="0"/>
                <a:cs typeface="B Nazanin" panose="00000400000000000000" pitchFamily="2" charset="-78"/>
              </a:rPr>
              <a:t>خطر تصادف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latin typeface="Times New Roman" panose="02020603050405020304" pitchFamily="18" charset="0"/>
                <a:cs typeface="B Nazanin" panose="00000400000000000000" pitchFamily="2" charset="-78"/>
              </a:rPr>
              <a:t>برق گرفتگي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latin typeface="Times New Roman" panose="02020603050405020304" pitchFamily="18" charset="0"/>
                <a:cs typeface="B Nazanin" panose="00000400000000000000" pitchFamily="2" charset="-78"/>
              </a:rPr>
              <a:t>گاز گرفتگي يا مواد شيميايي مسموم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latin typeface="Times New Roman" panose="02020603050405020304" pitchFamily="18" charset="0"/>
                <a:cs typeface="B Nazanin" panose="00000400000000000000" pitchFamily="2" charset="-78"/>
              </a:rPr>
              <a:t>غرق شدگي</a:t>
            </a:r>
            <a:endParaRPr lang="en-US" altLang="en-US" sz="28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9891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44444C69-DA11-4F9D-8680-27DDEBB4C15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86200" y="-3596640"/>
            <a:ext cx="1371600" cy="9144000"/>
          </a:xfrm>
          <a:prstGeom prst="rect">
            <a:avLst/>
          </a:prstGeom>
          <a:noFill/>
          <a:ln>
            <a:noFill/>
          </a:ln>
        </p:spPr>
        <p:txBody>
          <a:bodyPr rot="10800000" vert="eaVert" wrap="none" anchor="ctr"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2-ارزيابي پاسخ دهي</a:t>
            </a:r>
            <a:endParaRPr lang="en-US" altLang="en-US" sz="4400" b="1" dirty="0">
              <a:solidFill>
                <a:sysClr val="windowText" lastClr="0000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BF5C147E-548F-442D-A7BE-F87E1B0F8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1828800"/>
            <a:ext cx="45720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39725" indent="-339725" defTabSz="7381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38188" indent="-280988" defTabSz="738188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defTabSz="738188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defTabSz="738188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defTabSz="738188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endParaRPr lang="fa-IR" altLang="en-US" sz="2800" b="1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>
                <a:latin typeface="Times New Roman" panose="02020603050405020304" pitchFamily="18" charset="0"/>
                <a:cs typeface="B Nazanin" panose="00000400000000000000" pitchFamily="2" charset="-78"/>
              </a:rPr>
              <a:t>شانه هاي بيمار را تكان دهيد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>
                <a:latin typeface="Times New Roman" panose="02020603050405020304" pitchFamily="18" charset="0"/>
                <a:cs typeface="B Nazanin" panose="00000400000000000000" pitchFamily="2" charset="-78"/>
              </a:rPr>
              <a:t>او را بلند صدا بزنيد</a:t>
            </a:r>
            <a:endParaRPr lang="en-US" altLang="en-US" sz="280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1" name="Picture 8" descr="shake-shout">
            <a:extLst>
              <a:ext uri="{FF2B5EF4-FFF2-40B4-BE49-F238E27FC236}">
                <a16:creationId xmlns:a16="http://schemas.microsoft.com/office/drawing/2014/main" id="{036CA896-E081-4DC8-83D1-F1E91C655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5746"/>
            <a:ext cx="4238625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5496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32472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12" name="Picture 3" descr="28">
            <a:extLst>
              <a:ext uri="{FF2B5EF4-FFF2-40B4-BE49-F238E27FC236}">
                <a16:creationId xmlns:a16="http://schemas.microsoft.com/office/drawing/2014/main" id="{1A723E67-3F3A-42D9-ADF5-17342DE99A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" b="3754"/>
          <a:stretch/>
        </p:blipFill>
        <p:spPr>
          <a:xfrm>
            <a:off x="1503680" y="838200"/>
            <a:ext cx="6624319" cy="464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183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160CC5E-B888-4058-9804-660E1A9AFAC0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A8C2DC3-4A1D-4736-9E1D-2B7796D24F98}"/>
              </a:ext>
            </a:extLst>
          </p:cNvPr>
          <p:cNvSpPr txBox="1"/>
          <p:nvPr/>
        </p:nvSpPr>
        <p:spPr>
          <a:xfrm>
            <a:off x="2762049" y="4001868"/>
            <a:ext cx="3619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حسن اسماعیل پورمدرس فوریتهای پزشکی </a:t>
            </a:r>
            <a:b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4472C4">
                    <a:lumMod val="75000"/>
                  </a:srgbClr>
                </a:solidFill>
                <a:cs typeface="B Titr" panose="00000700000000000000" pitchFamily="2" charset="-78"/>
              </a:rPr>
              <a:t>کارشناس ارشد مراقبت های ویژه پرستاری</a:t>
            </a:r>
            <a:endParaRPr lang="en-US" dirty="0">
              <a:solidFill>
                <a:srgbClr val="4472C4">
                  <a:lumMod val="75000"/>
                </a:srgbClr>
              </a:solidFill>
              <a:cs typeface="B Titr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308" y="1143000"/>
            <a:ext cx="7886700" cy="2895600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به نام خدایی که بخشاینده وصاحب رحمت است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296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 advClick="0" advTm="2000">
        <p159:morph option="byObjec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DC31CF96-B294-4315-B4AF-33DDE8F8F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727917"/>
            <a:ext cx="32766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98463" indent="-398463" defTabSz="7381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defTabSz="738188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defTabSz="738188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defTabSz="738188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defTabSz="738188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قرار دادن بيمار در</a:t>
            </a:r>
            <a:r>
              <a:rPr lang="ar-SA" altLang="en-US" sz="280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وضعیت طاق باز روی یک سطح سخت</a:t>
            </a:r>
          </a:p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ar-SA" altLang="en-US" sz="280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حداقل حرکات سر و گردن حین برگرداندن</a:t>
            </a:r>
            <a:endParaRPr lang="en-US" altLang="en-US" sz="280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75839D-9398-4CFF-8D14-4C1AD2760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96000" contrast="-100000"/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56" y="1550918"/>
            <a:ext cx="4876800" cy="304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676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2BF0C77B-D5A6-4376-A686-47246BFCF03F}"/>
              </a:ext>
            </a:extLst>
          </p:cNvPr>
          <p:cNvSpPr txBox="1">
            <a:spLocks noChangeArrowheads="1"/>
          </p:cNvSpPr>
          <p:nvPr/>
        </p:nvSpPr>
        <p:spPr>
          <a:xfrm>
            <a:off x="1815966" y="583131"/>
            <a:ext cx="4876800" cy="8000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altLang="ar-SA" sz="4400" i="1" dirty="0">
                <a:solidFill>
                  <a:srgbClr val="C00000"/>
                </a:solidFill>
                <a:cs typeface="B Titr" panose="00000700000000000000" pitchFamily="2" charset="-78"/>
              </a:rPr>
              <a:t>3- کمک خواستن </a:t>
            </a:r>
            <a:endParaRPr lang="en-US" altLang="ar-SA" sz="4400" i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A26CA16-5618-442E-A188-DEFFFA64CFDD}"/>
              </a:ext>
            </a:extLst>
          </p:cNvPr>
          <p:cNvSpPr txBox="1">
            <a:spLocks noChangeArrowheads="1"/>
          </p:cNvSpPr>
          <p:nvPr/>
        </p:nvSpPr>
        <p:spPr>
          <a:xfrm>
            <a:off x="-376678" y="1432960"/>
            <a:ext cx="3541250" cy="1257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ar-SA" b="1" i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Call Fast</a:t>
            </a:r>
            <a:br>
              <a:rPr lang="en-US" altLang="ar-SA" b="1" i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ar-SA" b="1" i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Shout for help</a:t>
            </a:r>
            <a:br>
              <a:rPr lang="en-US" altLang="ar-SA" b="1" i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ar-SA" b="1" i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and Defibrillator</a:t>
            </a:r>
          </a:p>
        </p:txBody>
      </p:sp>
      <p:pic>
        <p:nvPicPr>
          <p:cNvPr id="20" name="Picture 4">
            <a:extLst>
              <a:ext uri="{FF2B5EF4-FFF2-40B4-BE49-F238E27FC236}">
                <a16:creationId xmlns:a16="http://schemas.microsoft.com/office/drawing/2014/main" id="{D08EE94A-661D-4816-8391-202875C66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96" y="2517226"/>
            <a:ext cx="2494102" cy="250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1" name="Picture 5" descr="27">
            <a:extLst>
              <a:ext uri="{FF2B5EF4-FFF2-40B4-BE49-F238E27FC236}">
                <a16:creationId xmlns:a16="http://schemas.microsoft.com/office/drawing/2014/main" id="{522FE79E-99CA-4E6B-84B2-C3CD0FD469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8" r="4334" b="5432"/>
          <a:stretch/>
        </p:blipFill>
        <p:spPr bwMode="auto">
          <a:xfrm>
            <a:off x="3187417" y="1704385"/>
            <a:ext cx="5674628" cy="51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5355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EF1ED7D5-535C-4FFA-BFB5-CB6ADC7A3B42}"/>
              </a:ext>
            </a:extLst>
          </p:cNvPr>
          <p:cNvSpPr txBox="1">
            <a:spLocks noChangeArrowheads="1"/>
          </p:cNvSpPr>
          <p:nvPr/>
        </p:nvSpPr>
        <p:spPr>
          <a:xfrm>
            <a:off x="1409700" y="489466"/>
            <a:ext cx="6324600" cy="8382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 fontAlgn="auto">
              <a:spcAft>
                <a:spcPts val="0"/>
              </a:spcAft>
            </a:pPr>
            <a:r>
              <a:rPr lang="fa-IR" altLang="en-US" sz="4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آیا</a:t>
            </a:r>
            <a:r>
              <a:rPr lang="en-US" altLang="en-US" sz="4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altLang="en-US" sz="4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بررسی  نبض ضرورت دارد یا خیر</a:t>
            </a:r>
            <a:endParaRPr lang="en-GB" altLang="en-US" sz="4000" b="1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22" name="Picture 4" descr="14">
            <a:extLst>
              <a:ext uri="{FF2B5EF4-FFF2-40B4-BE49-F238E27FC236}">
                <a16:creationId xmlns:a16="http://schemas.microsoft.com/office/drawing/2014/main" id="{DBF862A8-C88F-472A-A241-78E9E66EA3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" t="4707" r="4533" b="4961"/>
          <a:stretch/>
        </p:blipFill>
        <p:spPr bwMode="auto">
          <a:xfrm>
            <a:off x="4343400" y="1727552"/>
            <a:ext cx="4343400" cy="47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Image29">
            <a:extLst>
              <a:ext uri="{FF2B5EF4-FFF2-40B4-BE49-F238E27FC236}">
                <a16:creationId xmlns:a16="http://schemas.microsoft.com/office/drawing/2014/main" id="{7E854552-8E55-40D5-AF8E-368294385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79" y="1727552"/>
            <a:ext cx="3505200" cy="312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8443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11" name="Picture 4" descr="Slide47">
            <a:extLst>
              <a:ext uri="{FF2B5EF4-FFF2-40B4-BE49-F238E27FC236}">
                <a16:creationId xmlns:a16="http://schemas.microsoft.com/office/drawing/2014/main" id="{A3483830-2A90-4909-B539-4E27D0C39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9397" y="827819"/>
            <a:ext cx="6478276" cy="489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85093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4C70013-5B7D-4C62-BF77-EE391E0F14C8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583131"/>
            <a:ext cx="4525963" cy="8392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altLang="en-US" sz="4000" dirty="0">
              <a:cs typeface="B Titr" panose="00000700000000000000" pitchFamily="2" charset="-78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24D0743C-8964-4564-B454-BBD578BEFE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r="1127"/>
          <a:stretch/>
        </p:blipFill>
        <p:spPr bwMode="auto">
          <a:xfrm>
            <a:off x="4953000" y="2143049"/>
            <a:ext cx="3961270" cy="281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Image30a">
            <a:extLst>
              <a:ext uri="{FF2B5EF4-FFF2-40B4-BE49-F238E27FC236}">
                <a16:creationId xmlns:a16="http://schemas.microsoft.com/office/drawing/2014/main" id="{E78304BA-7837-46CC-A755-BC1AB7D6E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" y="1611235"/>
            <a:ext cx="4525963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641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id="{69CA7D78-B8DF-4838-92F3-646F96514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238" y="769422"/>
            <a:ext cx="6426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اگر فرد هشيار نيست اما نفس مي كشد :</a:t>
            </a:r>
            <a:endParaRPr lang="en-US" altLang="en-US" sz="3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3453E611-02FD-4CEE-98B6-B290A6F58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0200"/>
            <a:ext cx="8915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04813" indent="-404813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r" rtl="1" eaLnBrk="1" hangingPunct="1">
              <a:spcBef>
                <a:spcPts val="4000"/>
              </a:spcBef>
              <a:buClr>
                <a:srgbClr val="003399"/>
              </a:buClr>
              <a:buSzPct val="75000"/>
              <a:buFont typeface="Monotype Sorts" pitchFamily="2" charset="2"/>
              <a:buChar char="u"/>
            </a:pPr>
            <a:r>
              <a:rPr lang="fa-IR" altLang="en-US" sz="2800" dirty="0">
                <a:latin typeface="Times New Roman" panose="02020603050405020304" pitchFamily="18" charset="0"/>
                <a:cs typeface="B Mitra" panose="00000400000000000000" pitchFamily="2" charset="-78"/>
              </a:rPr>
              <a:t>فرد را در وضعيت به خودآيي(</a:t>
            </a:r>
            <a:r>
              <a:rPr lang="en-US" altLang="en-US" sz="2800" dirty="0">
                <a:latin typeface="Times New Roman" panose="02020603050405020304" pitchFamily="18" charset="0"/>
                <a:cs typeface="B Mitra" panose="00000400000000000000" pitchFamily="2" charset="-78"/>
              </a:rPr>
              <a:t>recovery</a:t>
            </a:r>
            <a:r>
              <a:rPr lang="fa-IR" altLang="en-US" sz="2800" dirty="0">
                <a:latin typeface="Times New Roman" panose="02020603050405020304" pitchFamily="18" charset="0"/>
                <a:cs typeface="B Mitra" panose="00000400000000000000" pitchFamily="2" charset="-78"/>
              </a:rPr>
              <a:t>) قرار دهيد و منتظر رسيدن كمك بمانيد</a:t>
            </a:r>
          </a:p>
          <a:p>
            <a:pPr algn="r" rtl="1" eaLnBrk="1" hangingPunct="1">
              <a:spcBef>
                <a:spcPts val="4000"/>
              </a:spcBef>
              <a:buClr>
                <a:srgbClr val="003399"/>
              </a:buClr>
              <a:buSzPct val="75000"/>
              <a:buFont typeface="Monotype Sorts" pitchFamily="2" charset="2"/>
              <a:buChar char="u"/>
            </a:pPr>
            <a:r>
              <a:rPr lang="fa-IR" altLang="en-US" sz="2800" dirty="0">
                <a:latin typeface="Times New Roman" panose="02020603050405020304" pitchFamily="18" charset="0"/>
                <a:cs typeface="B Mitra" panose="00000400000000000000" pitchFamily="2" charset="-78"/>
              </a:rPr>
              <a:t>اين عمل باعث </a:t>
            </a:r>
            <a:r>
              <a:rPr lang="fa-IR" altLang="en-US" sz="2800" dirty="0">
                <a:latin typeface="Arial" panose="020B0604020202020204" pitchFamily="34" charset="0"/>
                <a:cs typeface="B Mitra" panose="00000400000000000000" pitchFamily="2" charset="-78"/>
              </a:rPr>
              <a:t>کاهش خطر انسداد راه هوایی و جلوگيري از ورود محتویات دهان به داخل راه هوایی مي شود</a:t>
            </a:r>
          </a:p>
        </p:txBody>
      </p:sp>
      <p:sp>
        <p:nvSpPr>
          <p:cNvPr id="21" name="Text Box 9">
            <a:extLst>
              <a:ext uri="{FF2B5EF4-FFF2-40B4-BE49-F238E27FC236}">
                <a16:creationId xmlns:a16="http://schemas.microsoft.com/office/drawing/2014/main" id="{D34E5F4E-463C-43E4-B9B5-6254DB3AD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47" y="3448050"/>
            <a:ext cx="2886075" cy="18097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 eaLnBrk="1" hangingPunct="1">
              <a:buClr>
                <a:srgbClr val="003399"/>
              </a:buClr>
              <a:buSzPct val="75000"/>
              <a:buFont typeface="Monotype Sorts" pitchFamily="2" charset="2"/>
              <a:buNone/>
            </a:pPr>
            <a:r>
              <a:rPr lang="fa-IR" alt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مصدوميني كه مشكوك به آسيب ستون فقرات هستند حتي المقدور نبايد تكان داده شوند </a:t>
            </a:r>
            <a:endParaRPr lang="en-US" altLang="en-US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2" name="Picture 10">
            <a:extLst>
              <a:ext uri="{FF2B5EF4-FFF2-40B4-BE49-F238E27FC236}">
                <a16:creationId xmlns:a16="http://schemas.microsoft.com/office/drawing/2014/main" id="{733A49DD-1751-4B91-AE7F-5D1E52472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892" y="3412958"/>
            <a:ext cx="5113338" cy="33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833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3784DB-50FC-497E-8AC0-C08D53EAE8E0}"/>
              </a:ext>
            </a:extLst>
          </p:cNvPr>
          <p:cNvSpPr txBox="1"/>
          <p:nvPr/>
        </p:nvSpPr>
        <p:spPr>
          <a:xfrm>
            <a:off x="1940719" y="705262"/>
            <a:ext cx="5719762" cy="5155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a-IR" sz="2000" b="1" dirty="0">
                <a:solidFill>
                  <a:srgbClr val="C00000"/>
                </a:solidFill>
                <a:cs typeface="B Titr" pitchFamily="2" charset="-78"/>
              </a:rPr>
              <a:t>در صورت برگشت قربانی، قرار دادن وی در وضعیت ریکاوری</a:t>
            </a:r>
            <a:endParaRPr lang="en-US" sz="2000" b="1" dirty="0">
              <a:solidFill>
                <a:srgbClr val="C00000"/>
              </a:solidFill>
              <a:cs typeface="B Titr" pitchFamily="2" charset="-78"/>
            </a:endParaRPr>
          </a:p>
        </p:txBody>
      </p:sp>
      <p:pic>
        <p:nvPicPr>
          <p:cNvPr id="23" name="Picture 3">
            <a:extLst>
              <a:ext uri="{FF2B5EF4-FFF2-40B4-BE49-F238E27FC236}">
                <a16:creationId xmlns:a16="http://schemas.microsoft.com/office/drawing/2014/main" id="{4BCFABC6-4287-4D61-A399-3CBD1E1D0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1407395"/>
            <a:ext cx="3519488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3B505E5A-6E7D-458A-9B22-ADFE779EC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700" y="1378365"/>
            <a:ext cx="3663950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1025E20D-3452-4D31-85E6-152136809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0" y="4275854"/>
            <a:ext cx="30162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9B1DB63A-2DBC-461A-8D04-DBD88486C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54" y="4572000"/>
            <a:ext cx="423068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506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62B31A9A-7CD1-45C5-8466-48C7D09A9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399" y="1419225"/>
            <a:ext cx="76200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98463" indent="-398463" defTabSz="7381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defTabSz="738188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defTabSz="738188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defTabSz="738188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defTabSz="738188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defTabSz="738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1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>
                <a:latin typeface="Times New Roman" panose="02020603050405020304" pitchFamily="18" charset="0"/>
                <a:cs typeface="B Nazanin" panose="00000400000000000000" pitchFamily="2" charset="-78"/>
              </a:rPr>
              <a:t>شايع ترين علت انسداد راه هوايي در فرد بيهوش زبان بيمار است</a:t>
            </a:r>
            <a:endParaRPr lang="en-US" altLang="en-US" sz="280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BBDF8460-006A-4D18-966D-8E40EA7D0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571634"/>
            <a:ext cx="4216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باز كردن راه هوايي</a:t>
            </a:r>
            <a:endParaRPr lang="en-US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21" name="Picture 9" descr="Case1-7">
            <a:extLst>
              <a:ext uri="{FF2B5EF4-FFF2-40B4-BE49-F238E27FC236}">
                <a16:creationId xmlns:a16="http://schemas.microsoft.com/office/drawing/2014/main" id="{5782B70D-8E98-4C90-B640-4BB23A819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68797"/>
            <a:ext cx="3474435" cy="2386013"/>
          </a:xfrm>
          <a:prstGeom prst="rect">
            <a:avLst/>
          </a:prstGeom>
          <a:noFill/>
          <a:ln w="38100">
            <a:solidFill>
              <a:srgbClr val="FC0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Case1-8b">
            <a:extLst>
              <a:ext uri="{FF2B5EF4-FFF2-40B4-BE49-F238E27FC236}">
                <a16:creationId xmlns:a16="http://schemas.microsoft.com/office/drawing/2014/main" id="{B72182B0-AC87-4C1F-9D22-64F6A251E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36" y="3268797"/>
            <a:ext cx="3237564" cy="2404461"/>
          </a:xfrm>
          <a:prstGeom prst="rect">
            <a:avLst/>
          </a:prstGeom>
          <a:noFill/>
          <a:ln w="38100">
            <a:solidFill>
              <a:srgbClr val="FC0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12">
            <a:extLst>
              <a:ext uri="{FF2B5EF4-FFF2-40B4-BE49-F238E27FC236}">
                <a16:creationId xmlns:a16="http://schemas.microsoft.com/office/drawing/2014/main" id="{3EF65315-6EA1-4FD8-891B-0BDF48380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8304" y="2514600"/>
            <a:ext cx="252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 dirty="0">
                <a:latin typeface="Arial" panose="020B0604020202020204" pitchFamily="34" charset="0"/>
                <a:cs typeface="B Nazanin" panose="00000400000000000000" pitchFamily="2" charset="-78"/>
              </a:rPr>
              <a:t>بعد از باز كردن راه هوايي</a:t>
            </a:r>
            <a:endParaRPr lang="en-US" altLang="en-US" sz="24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8" name="Text Box 11">
            <a:extLst>
              <a:ext uri="{FF2B5EF4-FFF2-40B4-BE49-F238E27FC236}">
                <a16:creationId xmlns:a16="http://schemas.microsoft.com/office/drawing/2014/main" id="{1F164692-67BB-4EC1-A649-BA09F13CC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041" y="2558539"/>
            <a:ext cx="2579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400" dirty="0">
                <a:latin typeface="Arial" panose="020B0604020202020204" pitchFamily="34" charset="0"/>
                <a:cs typeface="B Nazanin" panose="00000400000000000000" pitchFamily="2" charset="-78"/>
              </a:rPr>
              <a:t>قبل از باز كردن راه هوايي</a:t>
            </a:r>
            <a:endParaRPr lang="en-US" altLang="en-US" sz="24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5603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23" name="Rectangle 30">
            <a:extLst>
              <a:ext uri="{FF2B5EF4-FFF2-40B4-BE49-F238E27FC236}">
                <a16:creationId xmlns:a16="http://schemas.microsoft.com/office/drawing/2014/main" id="{7EEC4D6C-8A28-477C-82AF-22155393292A}"/>
              </a:ext>
            </a:extLst>
          </p:cNvPr>
          <p:cNvSpPr txBox="1">
            <a:spLocks noChangeArrowheads="1"/>
          </p:cNvSpPr>
          <p:nvPr/>
        </p:nvSpPr>
        <p:spPr>
          <a:xfrm>
            <a:off x="2836068" y="780116"/>
            <a:ext cx="3471863" cy="584200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altLang="en-US" sz="3200" dirty="0">
                <a:solidFill>
                  <a:srgbClr val="C00000"/>
                </a:solidFill>
                <a:latin typeface="Book Antiqua" pitchFamily="18" charset="0"/>
              </a:rPr>
              <a:t>OPEN AIRWAY</a:t>
            </a:r>
            <a:endParaRPr lang="en-GB" altLang="en-US" sz="2000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24" name="Picture 79">
            <a:extLst>
              <a:ext uri="{FF2B5EF4-FFF2-40B4-BE49-F238E27FC236}">
                <a16:creationId xmlns:a16="http://schemas.microsoft.com/office/drawing/2014/main" id="{5D7841B5-FD5F-4FBB-984F-9D560C2C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94" y="1467252"/>
            <a:ext cx="2397125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3">
            <a:extLst>
              <a:ext uri="{FF2B5EF4-FFF2-40B4-BE49-F238E27FC236}">
                <a16:creationId xmlns:a16="http://schemas.microsoft.com/office/drawing/2014/main" id="{77D35237-8E19-4517-9742-06E705CE8CE6}"/>
              </a:ext>
            </a:extLst>
          </p:cNvPr>
          <p:cNvGrpSpPr>
            <a:grpSpLocks/>
          </p:cNvGrpSpPr>
          <p:nvPr/>
        </p:nvGrpSpPr>
        <p:grpSpPr bwMode="auto">
          <a:xfrm>
            <a:off x="3380877" y="1978819"/>
            <a:ext cx="5649912" cy="3481387"/>
            <a:chOff x="240" y="1152"/>
            <a:chExt cx="5520" cy="2990"/>
          </a:xfrm>
        </p:grpSpPr>
        <p:pic>
          <p:nvPicPr>
            <p:cNvPr id="26" name="Picture 4" descr="8-1a">
              <a:extLst>
                <a:ext uri="{FF2B5EF4-FFF2-40B4-BE49-F238E27FC236}">
                  <a16:creationId xmlns:a16="http://schemas.microsoft.com/office/drawing/2014/main" id="{97629CDC-FEB8-4453-9536-FD070ED9A3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" y="1152"/>
              <a:ext cx="3472" cy="20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712C196D-5A6F-4F7E-9DAA-1E5423A5F7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2112"/>
              <a:ext cx="3168" cy="2030"/>
              <a:chOff x="2592" y="2112"/>
              <a:chExt cx="3168" cy="2030"/>
            </a:xfrm>
          </p:grpSpPr>
          <p:pic>
            <p:nvPicPr>
              <p:cNvPr id="30" name="Picture 6" descr="8-1b">
                <a:extLst>
                  <a:ext uri="{FF2B5EF4-FFF2-40B4-BE49-F238E27FC236}">
                    <a16:creationId xmlns:a16="http://schemas.microsoft.com/office/drawing/2014/main" id="{5AEE08FF-00D6-4300-8F0D-08FEAF3A64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92" y="2112"/>
                <a:ext cx="3168" cy="203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31" name="Text Box 7">
                <a:extLst>
                  <a:ext uri="{FF2B5EF4-FFF2-40B4-BE49-F238E27FC236}">
                    <a16:creationId xmlns:a16="http://schemas.microsoft.com/office/drawing/2014/main" id="{46855AF8-3792-462E-935C-3FDEF92FD6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5499" y="3630"/>
                <a:ext cx="387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cs-CZ" sz="800" kern="0">
                    <a:solidFill>
                      <a:sysClr val="windowText" lastClr="000000"/>
                    </a:solidFill>
                    <a:latin typeface="Arial Black" pitchFamily="34" charset="0"/>
                  </a:rPr>
                  <a:t>Campbell</a:t>
                </a:r>
              </a:p>
            </p:txBody>
          </p:sp>
        </p:grpSp>
      </p:grp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0378761F-58E1-4EAB-98B9-265949DB7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906221"/>
              </p:ext>
            </p:extLst>
          </p:nvPr>
        </p:nvGraphicFramePr>
        <p:xfrm>
          <a:off x="3515031" y="4452928"/>
          <a:ext cx="228282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3809524" imgH="3115110" progId="PBrush">
                  <p:embed/>
                </p:oleObj>
              </mc:Choice>
              <mc:Fallback>
                <p:oleObj name="Bitmap Image" r:id="rId7" imgW="3809524" imgH="3115110" progId="PBrush">
                  <p:embed/>
                  <p:pic>
                    <p:nvPicPr>
                      <p:cNvPr id="24581" name="Object 10">
                        <a:extLst>
                          <a:ext uri="{FF2B5EF4-FFF2-40B4-BE49-F238E27FC236}">
                            <a16:creationId xmlns:a16="http://schemas.microsoft.com/office/drawing/2014/main" id="{D409283F-8963-47AF-A68B-ACFFF8903D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5031" y="4452928"/>
                        <a:ext cx="2282825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3984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19" name="Picture 3" descr="22">
            <a:extLst>
              <a:ext uri="{FF2B5EF4-FFF2-40B4-BE49-F238E27FC236}">
                <a16:creationId xmlns:a16="http://schemas.microsoft.com/office/drawing/2014/main" id="{B71C3A36-E188-4F1A-AB95-4AD9881F01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" t="1338" r="3172" b="1579"/>
          <a:stretch/>
        </p:blipFill>
        <p:spPr>
          <a:xfrm>
            <a:off x="2667000" y="616409"/>
            <a:ext cx="4267200" cy="59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0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113107" y="3136612"/>
            <a:ext cx="29177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E22B00"/>
                </a:solidFill>
                <a:cs typeface="B Titr" panose="00000700000000000000" pitchFamily="2" charset="-78"/>
              </a:rPr>
              <a:t>اورژانس های شایع</a:t>
            </a:r>
            <a:endParaRPr lang="en-US" sz="3200" dirty="0">
              <a:solidFill>
                <a:srgbClr val="E22B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C25D39-52DA-42EA-A0AD-1A322A31FF15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ACE614-52EF-4647-AF5F-21B00DE6D82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274C71-6F03-4CE6-A91E-97011F0DCDAD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090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4E3DD5D8-B6E3-4D6B-A6FF-C048A5B74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862" y="704697"/>
            <a:ext cx="3724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دادن تنفس كمكي</a:t>
            </a:r>
            <a:endParaRPr lang="en-US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10" name="Picture 8" descr="Mouth to Mouth">
            <a:extLst>
              <a:ext uri="{FF2B5EF4-FFF2-40B4-BE49-F238E27FC236}">
                <a16:creationId xmlns:a16="http://schemas.microsoft.com/office/drawing/2014/main" id="{B94E1860-7C9A-4CBE-B3D1-E9AC8E054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256" y="2209800"/>
            <a:ext cx="5297488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7570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65D94C4E-B587-40A8-8230-76DE77A4F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504" y="990600"/>
            <a:ext cx="6398992" cy="42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770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pic>
        <p:nvPicPr>
          <p:cNvPr id="9" name="Picture 2" descr="17">
            <a:extLst>
              <a:ext uri="{FF2B5EF4-FFF2-40B4-BE49-F238E27FC236}">
                <a16:creationId xmlns:a16="http://schemas.microsoft.com/office/drawing/2014/main" id="{928E08EA-0453-442E-B8B5-A558A494D1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8897" r="808" b="5877"/>
          <a:stretch/>
        </p:blipFill>
        <p:spPr bwMode="auto">
          <a:xfrm>
            <a:off x="1503680" y="762000"/>
            <a:ext cx="6386658" cy="485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394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2AE970A9-F582-4D8D-B7E1-A7563938A7B5}"/>
              </a:ext>
            </a:extLst>
          </p:cNvPr>
          <p:cNvSpPr/>
          <p:nvPr/>
        </p:nvSpPr>
        <p:spPr>
          <a:xfrm rot="10800000">
            <a:off x="2219701" y="3570937"/>
            <a:ext cx="4984968" cy="2429813"/>
          </a:xfrm>
          <a:prstGeom prst="triangle">
            <a:avLst>
              <a:gd name="adj" fmla="val 49779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9717E35-C22A-4EF2-9FFE-218A13EA343C}"/>
              </a:ext>
            </a:extLst>
          </p:cNvPr>
          <p:cNvCxnSpPr>
            <a:cxnSpLocks/>
          </p:cNvCxnSpPr>
          <p:nvPr/>
        </p:nvCxnSpPr>
        <p:spPr>
          <a:xfrm>
            <a:off x="2295387" y="3570938"/>
            <a:ext cx="48374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0D9E0C3-759D-4AB8-AFF3-E2574B78CC7A}"/>
              </a:ext>
            </a:extLst>
          </p:cNvPr>
          <p:cNvCxnSpPr>
            <a:cxnSpLocks/>
          </p:cNvCxnSpPr>
          <p:nvPr/>
        </p:nvCxnSpPr>
        <p:spPr>
          <a:xfrm flipH="1">
            <a:off x="3730033" y="2908356"/>
            <a:ext cx="2003516" cy="0"/>
          </a:xfrm>
          <a:prstGeom prst="line">
            <a:avLst/>
          </a:prstGeom>
          <a:ln w="285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C2B37EA-D1DB-4826-B01E-4CDD66FD7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96" y="4201971"/>
            <a:ext cx="1078377" cy="1078377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BEACBB-6BDD-46C0-9C71-E7B06282819F}"/>
              </a:ext>
            </a:extLst>
          </p:cNvPr>
          <p:cNvCxnSpPr>
            <a:cxnSpLocks/>
          </p:cNvCxnSpPr>
          <p:nvPr/>
        </p:nvCxnSpPr>
        <p:spPr>
          <a:xfrm flipH="1">
            <a:off x="3667689" y="2968631"/>
            <a:ext cx="21311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5BD07A99-BA2C-4487-B55F-BEE62F2B1C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618" y="2876008"/>
            <a:ext cx="743800" cy="6302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04DC97B-EE23-4765-8928-1651E8A230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4166" y="2892042"/>
            <a:ext cx="743800" cy="67998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A524943-B707-484A-82E2-CA71AA96C70D}"/>
              </a:ext>
            </a:extLst>
          </p:cNvPr>
          <p:cNvSpPr txBox="1"/>
          <p:nvPr/>
        </p:nvSpPr>
        <p:spPr>
          <a:xfrm>
            <a:off x="3417840" y="3758965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واحد آموزش و سرمایه انسانی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C5179-C120-42AA-B2CA-B4B4E281FBBB}"/>
              </a:ext>
            </a:extLst>
          </p:cNvPr>
          <p:cNvSpPr txBox="1"/>
          <p:nvPr/>
        </p:nvSpPr>
        <p:spPr>
          <a:xfrm>
            <a:off x="3591829" y="3064938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sz="2400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2096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425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1">
            <a:extLst>
              <a:ext uri="{FF2B5EF4-FFF2-40B4-BE49-F238E27FC236}">
                <a16:creationId xmlns:a16="http://schemas.microsoft.com/office/drawing/2014/main" id="{6CD3EA94-16FC-440D-BAC4-7CD3A3801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>
              <a:spcBef>
                <a:spcPct val="0"/>
              </a:spcBef>
              <a:buClrTx/>
              <a:buSzTx/>
              <a:buFontTx/>
              <a:buNone/>
            </a:pPr>
            <a:fld id="{41E9BCA7-42A5-4CF0-B7FF-17F04D687BB1}" type="slidenum">
              <a:rPr lang="fa-IR" altLang="en-US" sz="1400">
                <a:latin typeface="Arial" panose="020B0604020202020204" pitchFamily="34" charset="0"/>
                <a:cs typeface="Arial" panose="020B0604020202020204" pitchFamily="34" charset="0"/>
              </a:rPr>
              <a:pPr rtl="1"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r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160CC5E-B888-4058-9804-660E1A9AFAC0}"/>
              </a:ext>
            </a:extLst>
          </p:cNvPr>
          <p:cNvSpPr txBox="1"/>
          <p:nvPr/>
        </p:nvSpPr>
        <p:spPr>
          <a:xfrm>
            <a:off x="3591829" y="3064938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sz="2400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0056B0-32D1-428F-8E31-E6A1DFEF42CC}"/>
              </a:ext>
            </a:extLst>
          </p:cNvPr>
          <p:cNvCxnSpPr/>
          <p:nvPr/>
        </p:nvCxnSpPr>
        <p:spPr>
          <a:xfrm>
            <a:off x="2943467" y="3635765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368E699-0C48-4066-94CF-1CF26C099598}"/>
              </a:ext>
            </a:extLst>
          </p:cNvPr>
          <p:cNvCxnSpPr>
            <a:cxnSpLocks/>
          </p:cNvCxnSpPr>
          <p:nvPr/>
        </p:nvCxnSpPr>
        <p:spPr>
          <a:xfrm>
            <a:off x="3542457" y="37573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C51AF58-22A7-4AE1-9556-0DDEEA799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7884" y="3005471"/>
            <a:ext cx="733459" cy="6302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2B9560-837A-4F08-B0D4-B9CE059E8A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6841" y="2955777"/>
            <a:ext cx="746456" cy="679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A83711-5B4C-4232-B2AA-EFAA48C586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93" y="4001515"/>
            <a:ext cx="816428" cy="816428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4" name="Straight Connector 3"/>
          <p:cNvCxnSpPr/>
          <p:nvPr/>
        </p:nvCxnSpPr>
        <p:spPr>
          <a:xfrm flipH="1">
            <a:off x="3881336" y="3878834"/>
            <a:ext cx="1473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60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mph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964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160CC5E-B888-4058-9804-660E1A9AFAC0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0056B0-32D1-428F-8E31-E6A1DFEF42C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0BEA5-2BC9-4F58-861F-B746587EA8E0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A8C2DC3-4A1D-4736-9E1D-2B7796D24F98}"/>
              </a:ext>
            </a:extLst>
          </p:cNvPr>
          <p:cNvSpPr txBox="1"/>
          <p:nvPr/>
        </p:nvSpPr>
        <p:spPr>
          <a:xfrm>
            <a:off x="2762049" y="4001868"/>
            <a:ext cx="3619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حسن اسماعیل پورمدرس فوریتهای پزشکی </a:t>
            </a:r>
            <a:b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4472C4">
                    <a:lumMod val="75000"/>
                  </a:srgbClr>
                </a:solidFill>
                <a:cs typeface="B Titr" panose="00000700000000000000" pitchFamily="2" charset="-78"/>
              </a:rPr>
              <a:t>کارشناس ارشد مراقبت های ویژه پرستاری</a:t>
            </a:r>
            <a:endParaRPr lang="en-US" dirty="0">
              <a:solidFill>
                <a:srgbClr val="4472C4">
                  <a:lumMod val="75000"/>
                </a:srgbClr>
              </a:solidFill>
              <a:cs typeface="B Titr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308" y="1143000"/>
            <a:ext cx="7886700" cy="2895600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به نام خدایی که بخشاینده وصاحب رحمت است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1749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 advClick="0" advTm="2000">
        <p159:morph option="byObjec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113107" y="3136612"/>
            <a:ext cx="29177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E22B00"/>
                </a:solidFill>
                <a:cs typeface="B Titr" panose="00000700000000000000" pitchFamily="2" charset="-78"/>
              </a:rPr>
              <a:t>اورژانس های شایع</a:t>
            </a:r>
            <a:endParaRPr lang="en-US" sz="3200" dirty="0">
              <a:solidFill>
                <a:srgbClr val="E22B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C25D39-52DA-42EA-A0AD-1A322A31FF15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ACE614-52EF-4647-AF5F-21B00DE6D82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274C71-6F03-4CE6-A91E-97011F0DCDAD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589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2406984" y="3136612"/>
            <a:ext cx="4330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پیشگیری از بیماری های قلبی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947F52-A2F1-4C71-843C-4E0473DA1C19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27775D7-FB01-4EEB-9027-18FB13A2D48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643378-AB34-4795-9B56-636D2F4383DD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68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2406984" y="3136612"/>
            <a:ext cx="4330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پیشگیری از بیماری های قلبی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947F52-A2F1-4C71-843C-4E0473DA1C19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27775D7-FB01-4EEB-9027-18FB13A2D48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643378-AB34-4795-9B56-636D2F4383DD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5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580382" y="3136612"/>
            <a:ext cx="198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خون‌ریزی‌ها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7AA67A-4906-47B9-9FD2-475CBD8141C6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AAAD2F-60BE-4593-8572-FA30442C89A5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1629F02-C336-4DFF-9666-70E5DC1C1CC9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089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2446257" y="3136612"/>
            <a:ext cx="42514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آسیب‌های عضلانی و اسکلتی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1646AE-45E3-4833-A8DD-25FB17827C9C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9A300E-C1A9-4C89-A6F8-DBAF9BC13269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6B6D86-96C1-4D44-980D-21281B7C8D6E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749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888514" y="3136612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احیا پایه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AB9B9-9C5E-4209-BA0A-07186226F22F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D0B8A-E4C8-4685-AF43-67F36B1847FA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59E19A-BDB2-44F3-9E0E-F92642C0FD9A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044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4151852" y="3228945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احیا پایه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F65C48-E94E-48CE-9A3A-097A050E8BAE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7E9302-E1E2-48B6-A016-3BB100293514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9E4B53-3703-4AD4-A8EA-0E00C1DE08F2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294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70270A-9A0F-4D6E-888F-FF28113BFC70}"/>
              </a:ext>
            </a:extLst>
          </p:cNvPr>
          <p:cNvSpPr txBox="1"/>
          <p:nvPr/>
        </p:nvSpPr>
        <p:spPr>
          <a:xfrm>
            <a:off x="3869724" y="3128918"/>
            <a:ext cx="14045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33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احیا پایه</a:t>
            </a:r>
            <a:endParaRPr lang="en-US" sz="33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C1E9BD-0EAA-416F-84B3-9C4DA6ED6348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CC61D83-A829-495E-A9AD-BE54F0EBCDFE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12986B-BECC-49FE-B829-110F9C8007AC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729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58882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BFF8EA0-3150-4BD6-B6B6-954A084315EA}"/>
              </a:ext>
            </a:extLst>
          </p:cNvPr>
          <p:cNvSpPr txBox="1"/>
          <p:nvPr/>
        </p:nvSpPr>
        <p:spPr>
          <a:xfrm>
            <a:off x="8179341" y="12013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ar-SA"/>
            </a:defPPr>
            <a:lvl1pPr>
              <a:defRPr>
                <a:solidFill>
                  <a:prstClr val="black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احیا پایه</a:t>
            </a:r>
            <a:endParaRPr lang="en-US" dirty="0"/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40CA3EA6-F350-4F94-95A3-1207430D3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936" y="2971800"/>
            <a:ext cx="6588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اقدامات اوليه در برخورد با انسداد راه هوايي</a:t>
            </a:r>
            <a:endParaRPr lang="en-US" altLang="en-US" sz="3200" b="1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C618D3-D2B9-4F06-9708-4529914BA0C9}"/>
              </a:ext>
            </a:extLst>
          </p:cNvPr>
          <p:cNvSpPr txBox="1"/>
          <p:nvPr/>
        </p:nvSpPr>
        <p:spPr>
          <a:xfrm>
            <a:off x="2515988" y="931902"/>
            <a:ext cx="411202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33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33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0633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44B1C5-AACD-4744-AD18-8037470B947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0B6218E-6BFF-42DF-B4B3-9663505FD9ED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7">
            <a:extLst>
              <a:ext uri="{FF2B5EF4-FFF2-40B4-BE49-F238E27FC236}">
                <a16:creationId xmlns:a16="http://schemas.microsoft.com/office/drawing/2014/main" id="{48ADBDCF-5E61-4D3E-85EF-AEB93A00E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850" y="609601"/>
            <a:ext cx="4940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عوامل انسداد راه هوایی</a:t>
            </a:r>
            <a:endParaRPr lang="en-US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B58023-624E-4222-9199-A698F02ED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0175" y="1600200"/>
            <a:ext cx="45561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18288" bIns="45720" numCol="1" anchor="t" anchorCtr="0" compatLnSpc="1">
            <a:prstTxWarp prst="textNoShape">
              <a:avLst/>
            </a:prstTxWarp>
          </a:bodyPr>
          <a:lstStyle>
            <a:lvl1pPr marL="0" marR="45720" indent="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5938" indent="-515938" algn="justLow" rtl="1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fa-IR" altLang="en-US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كودكان: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هنگام خوردن یا بازی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در حضور والدین یا مراقب کودک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مايعات در شيرخواران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ar-SA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بادکنک، اشیاء ریز</a:t>
            </a: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‏‏ </a:t>
            </a:r>
            <a:r>
              <a:rPr lang="ar-SA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و مواد غذایی </a:t>
            </a: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(</a:t>
            </a:r>
            <a:r>
              <a:rPr lang="ar-SA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هات داگ، آب نباتهای گرد، آجیل و انگور)  در کودکان</a:t>
            </a:r>
            <a:endParaRPr lang="en-US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3FFEE2F-6D86-436A-ADAB-30D88052144D}"/>
              </a:ext>
            </a:extLst>
          </p:cNvPr>
          <p:cNvSpPr txBox="1">
            <a:spLocks noChangeArrowheads="1"/>
          </p:cNvSpPr>
          <p:nvPr/>
        </p:nvSpPr>
        <p:spPr>
          <a:xfrm>
            <a:off x="-37699" y="1524000"/>
            <a:ext cx="3930650" cy="4114800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5938" indent="-515938" algn="justLow" defTabSz="1031875" rtl="1" eaLnBrk="1" hangingPunct="1">
              <a:lnSpc>
                <a:spcPct val="130000"/>
              </a:lnSpc>
            </a:pPr>
            <a:r>
              <a:rPr lang="fa-IR" altLang="en-US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بزرگسالان: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هنگام خوردن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در جمع يا تنهايي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لقمه به هم چسبيده</a:t>
            </a:r>
            <a:endParaRPr lang="en-US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AF1AC3-173D-49D0-88BE-58BA2ED32F01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8882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6">
            <a:extLst>
              <a:ext uri="{FF2B5EF4-FFF2-40B4-BE49-F238E27FC236}">
                <a16:creationId xmlns:a16="http://schemas.microsoft.com/office/drawing/2014/main" id="{F3211685-4653-4CA2-8E5D-48F9C509C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8388" y="697659"/>
            <a:ext cx="48498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علایم  انسداد راه هوایی</a:t>
            </a:r>
            <a:endParaRPr lang="en-US" altLang="en-US" sz="44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FFCA9FF3-C05C-4BD4-A2F3-120D67DB8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13734"/>
            <a:ext cx="4038600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18288" bIns="45720" numCol="1" anchor="t" anchorCtr="0" compatLnSpc="1">
            <a:prstTxWarp prst="textNoShape">
              <a:avLst/>
            </a:prstTxWarp>
          </a:bodyPr>
          <a:lstStyle>
            <a:lvl1pPr marL="0" marR="45720" indent="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5938" indent="-515938" algn="justLow" rtl="1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fa-IR" altLang="en-US" b="1" dirty="0">
                <a:solidFill>
                  <a:schemeClr val="bg1"/>
                </a:solidFill>
                <a:cs typeface="B Titr" panose="00000700000000000000" pitchFamily="2" charset="-78"/>
              </a:rPr>
              <a:t>انسداد کامل: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Mitra" panose="00000400000000000000" pitchFamily="2" charset="-78"/>
              </a:rPr>
              <a:t>سرفه بی صدا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Mitra" panose="00000400000000000000" pitchFamily="2" charset="-78"/>
              </a:rPr>
              <a:t>قطع تکلم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Mitra" panose="00000400000000000000" pitchFamily="2" charset="-78"/>
              </a:rPr>
              <a:t>کبودی</a:t>
            </a:r>
          </a:p>
          <a:p>
            <a:pPr marL="1031875" lvl="1" indent="-346075" algn="justLow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cs typeface="B Mitra" panose="00000400000000000000" pitchFamily="2" charset="-78"/>
              </a:rPr>
              <a:t>قطع تنفس</a:t>
            </a:r>
            <a:endParaRPr lang="en-US" altLang="en-US" sz="2800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marL="515938" indent="-515938" algn="justLow" rtl="1" eaLnBrk="1" hangingPunct="1">
              <a:lnSpc>
                <a:spcPct val="130000"/>
              </a:lnSpc>
            </a:pPr>
            <a:endParaRPr lang="en-US" altLang="en-US" dirty="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5DC106EA-96EE-4779-B016-53F6E8D42AF9}"/>
              </a:ext>
            </a:extLst>
          </p:cNvPr>
          <p:cNvSpPr txBox="1">
            <a:spLocks noChangeArrowheads="1"/>
          </p:cNvSpPr>
          <p:nvPr/>
        </p:nvSpPr>
        <p:spPr>
          <a:xfrm>
            <a:off x="4648200" y="2313734"/>
            <a:ext cx="4038600" cy="443388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5938" indent="-515938" algn="justLow" defTabSz="1031875" rtl="1" eaLnBrk="1" hangingPunct="1">
              <a:lnSpc>
                <a:spcPct val="130000"/>
              </a:lnSpc>
            </a:pPr>
            <a:r>
              <a:rPr lang="fa-IR" altLang="en-US" b="1">
                <a:solidFill>
                  <a:schemeClr val="bg1"/>
                </a:solidFill>
                <a:cs typeface="B Titr" panose="00000700000000000000" pitchFamily="2" charset="-78"/>
              </a:rPr>
              <a:t>انسداد ناقص</a:t>
            </a:r>
            <a:r>
              <a:rPr lang="fa-IR" altLang="en-US" b="1">
                <a:solidFill>
                  <a:schemeClr val="bg1"/>
                </a:solidFill>
                <a:cs typeface="Titr" pitchFamily="2" charset="0"/>
              </a:rPr>
              <a:t>: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>
                <a:solidFill>
                  <a:schemeClr val="bg1"/>
                </a:solidFill>
                <a:cs typeface="B Mitra" panose="00000400000000000000" pitchFamily="2" charset="-78"/>
              </a:rPr>
              <a:t>سرفه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>
                <a:solidFill>
                  <a:schemeClr val="bg1"/>
                </a:solidFill>
                <a:cs typeface="B Mitra" panose="00000400000000000000" pitchFamily="2" charset="-78"/>
              </a:rPr>
              <a:t>تنگی نفس</a:t>
            </a:r>
          </a:p>
          <a:p>
            <a:pPr marL="1031875" lvl="1" indent="-293688" algn="justLow" defTabSz="1031875" rtl="1" eaLnBrk="1" hangingPunct="1">
              <a:lnSpc>
                <a:spcPct val="130000"/>
              </a:lnSpc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>
                <a:solidFill>
                  <a:schemeClr val="bg1"/>
                </a:solidFill>
                <a:cs typeface="B Mitra" panose="00000400000000000000" pitchFamily="2" charset="-78"/>
              </a:rPr>
              <a:t>خس خس سینه</a:t>
            </a:r>
            <a:endParaRPr lang="en-US" altLang="en-US" sz="280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F370A3-B2F4-4B06-99B2-0A0096333018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DB9B32B-D49D-428C-A014-DE92DB19C59B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D994B39-CC39-4A5E-ACE0-A3689BEFAC79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45175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7">
            <a:extLst>
              <a:ext uri="{FF2B5EF4-FFF2-40B4-BE49-F238E27FC236}">
                <a16:creationId xmlns:a16="http://schemas.microsoft.com/office/drawing/2014/main" id="{B91ADBF3-A886-4749-BC86-6A1A40FC0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277" y="762000"/>
            <a:ext cx="27670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44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علامت خفگي</a:t>
            </a:r>
            <a:endParaRPr lang="en-US" altLang="en-US" sz="44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22366E98-3180-4F6E-BA03-0989BA328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583" y="1905000"/>
            <a:ext cx="3200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DFDABF-CCD6-4DFC-ADAD-AEA2040BDDC1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447DDE-CDB2-4BC3-BB66-0E45D3DF549C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E96B8F2-2869-484E-B0DA-6CB058EDEAB2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359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45">
            <a:extLst>
              <a:ext uri="{FF2B5EF4-FFF2-40B4-BE49-F238E27FC236}">
                <a16:creationId xmlns:a16="http://schemas.microsoft.com/office/drawing/2014/main" id="{EF92744F-2F14-4145-832E-9091AE031C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12436" r="4665" b="3609"/>
          <a:stretch/>
        </p:blipFill>
        <p:spPr bwMode="auto">
          <a:xfrm>
            <a:off x="1119553" y="685800"/>
            <a:ext cx="6904894" cy="472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4ED755-F1A8-4467-B9D5-2D95A7642ADB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2F0269-36E9-4A34-9FE4-AC3DCBB95DAF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E9DC0E4-0918-4C44-998F-9D486B958F5A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04555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580382" y="3136612"/>
            <a:ext cx="198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خون‌ریزی‌ها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7AA67A-4906-47B9-9FD2-475CBD8141C6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AAAD2F-60BE-4593-8572-FA30442C89A5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1629F02-C336-4DFF-9666-70E5DC1C1CC9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229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48">
            <a:extLst>
              <a:ext uri="{FF2B5EF4-FFF2-40B4-BE49-F238E27FC236}">
                <a16:creationId xmlns:a16="http://schemas.microsoft.com/office/drawing/2014/main" id="{05D09576-6FBD-4A70-8873-B2303AB2B4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" t="7607" r="4446" b="3336"/>
          <a:stretch/>
        </p:blipFill>
        <p:spPr bwMode="auto">
          <a:xfrm>
            <a:off x="1186353" y="704697"/>
            <a:ext cx="6771294" cy="4743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E45D3E-65E1-400B-9051-805F293FE775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15C82DA-26ED-4A06-A98E-46FC2658D713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C498A10-CFB0-4E3A-92CE-EBBEB71443F7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3126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bec17">
            <a:extLst>
              <a:ext uri="{FF2B5EF4-FFF2-40B4-BE49-F238E27FC236}">
                <a16:creationId xmlns:a16="http://schemas.microsoft.com/office/drawing/2014/main" id="{2266158C-D939-49A8-BB7E-56290E107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1572" y="1859509"/>
            <a:ext cx="2800428" cy="3462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9CAAFE2-9017-4C61-98A4-21B258A9C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577335"/>
            <a:ext cx="357505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ar-S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B Titr" pitchFamily="2" charset="-78"/>
              </a:rPr>
              <a:t>انجام مانورهایملیچ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B Titr" pitchFamily="2" charset="-78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84C8E458-53D6-42D5-82D7-C26CF11A69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71815"/>
              </p:ext>
            </p:extLst>
          </p:nvPr>
        </p:nvGraphicFramePr>
        <p:xfrm>
          <a:off x="5090902" y="1948747"/>
          <a:ext cx="3115711" cy="3283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3552381" imgH="2685714" progId="Paint.Picture">
                  <p:embed/>
                </p:oleObj>
              </mc:Choice>
              <mc:Fallback>
                <p:oleObj name="Bitmap Image" r:id="rId5" imgW="3552381" imgH="2685714" progId="Paint.Picture">
                  <p:embed/>
                  <p:pic>
                    <p:nvPicPr>
                      <p:cNvPr id="36868" name="Object 5">
                        <a:extLst>
                          <a:ext uri="{FF2B5EF4-FFF2-40B4-BE49-F238E27FC236}">
                            <a16:creationId xmlns:a16="http://schemas.microsoft.com/office/drawing/2014/main" id="{325F39E1-E460-4C3C-A20E-388D1D8F14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0902" y="1948747"/>
                        <a:ext cx="3115711" cy="32837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627989-DBDB-43AF-B35D-35C56BE4185A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1109985-7077-405A-8B06-222D800271C0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7C590E1-B2EB-4406-B43B-B41FA2C2B15E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80450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6">
            <a:extLst>
              <a:ext uri="{FF2B5EF4-FFF2-40B4-BE49-F238E27FC236}">
                <a16:creationId xmlns:a16="http://schemas.microsoft.com/office/drawing/2014/main" id="{5F6D4681-4F8C-441F-99A1-4E9AD024F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075" y="694928"/>
            <a:ext cx="5911850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 در فرد هشيار</a:t>
            </a:r>
            <a:endParaRPr lang="en-US" altLang="en-US" sz="3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  <a:p>
            <a:pPr algn="ctr" rt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(</a:t>
            </a:r>
            <a:r>
              <a:rPr lang="fa-IR" altLang="en-US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عدم توان</a:t>
            </a:r>
            <a:r>
              <a:rPr lang="ar-SA" altLang="en-US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سرفه يا تكلم)</a:t>
            </a:r>
            <a:endParaRPr lang="en-US" alt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DB56ED18-3047-4926-BDC2-875588043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5325" y="2170387"/>
            <a:ext cx="4343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1150938" indent="-354013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صورتي كه فرد قادر به تنفس يا سرفه نيست مانور هايمليخ را انجام دهيد.</a:t>
            </a:r>
          </a:p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 رفع نشدن انسداد مانور را تا هر چند نوبت و تا زماني كه فرد هشيار است تكرار كنيد.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1" name="Picture 7" descr="Image23">
            <a:extLst>
              <a:ext uri="{FF2B5EF4-FFF2-40B4-BE49-F238E27FC236}">
                <a16:creationId xmlns:a16="http://schemas.microsoft.com/office/drawing/2014/main" id="{B4BE3EF2-0C63-4A3E-A5A6-A81CCDB35B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" b="5634"/>
          <a:stretch/>
        </p:blipFill>
        <p:spPr bwMode="auto">
          <a:xfrm>
            <a:off x="1337654" y="2511744"/>
            <a:ext cx="3339411" cy="312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EA4BA7-9714-4E4E-B0BF-C1FABB4DA260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A089DA-82E1-43F3-87FA-2F923E706BC6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F08BDAF-8036-4E2D-8B6D-BE0A2118C4CD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30107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7">
            <a:extLst>
              <a:ext uri="{FF2B5EF4-FFF2-40B4-BE49-F238E27FC236}">
                <a16:creationId xmlns:a16="http://schemas.microsoft.com/office/drawing/2014/main" id="{F6D4245A-15D8-4847-914B-B0F813FD0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305" y="2590800"/>
            <a:ext cx="43434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4488" indent="-3444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2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Mitra" panose="00000400000000000000" pitchFamily="2" charset="-78"/>
              </a:rPr>
              <a:t>در افراد خيلي چاق يا مادران باردار مانور هايمليخ با فشار بر سينه انجام  مي شود.</a:t>
            </a:r>
          </a:p>
          <a:p>
            <a:pPr algn="justLow" rtl="1">
              <a:lnSpc>
                <a:spcPct val="120000"/>
              </a:lnSpc>
              <a:spcBef>
                <a:spcPct val="0"/>
              </a:spcBef>
              <a:spcAft>
                <a:spcPts val="20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Mitra" panose="00000400000000000000" pitchFamily="2" charset="-78"/>
              </a:rPr>
              <a:t>در شيرخوران زير يك سال از اين مانور استفاده نكنيد.</a:t>
            </a:r>
          </a:p>
        </p:txBody>
      </p:sp>
      <p:pic>
        <p:nvPicPr>
          <p:cNvPr id="12" name="Picture 4" descr="Image26">
            <a:extLst>
              <a:ext uri="{FF2B5EF4-FFF2-40B4-BE49-F238E27FC236}">
                <a16:creationId xmlns:a16="http://schemas.microsoft.com/office/drawing/2014/main" id="{22E1014D-AEC1-4439-AAD0-F3343B5DB6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t="1574" r="6602" b="7031"/>
          <a:stretch/>
        </p:blipFill>
        <p:spPr bwMode="auto">
          <a:xfrm>
            <a:off x="1213171" y="2399972"/>
            <a:ext cx="2895600" cy="327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0">
            <a:extLst>
              <a:ext uri="{FF2B5EF4-FFF2-40B4-BE49-F238E27FC236}">
                <a16:creationId xmlns:a16="http://schemas.microsoft.com/office/drawing/2014/main" id="{96928735-6CC0-4210-A28A-DFF73C6C4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380" y="654312"/>
            <a:ext cx="59118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 در فرد هشيار</a:t>
            </a: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  <a:p>
            <a:pPr algn="ctr" rt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(</a:t>
            </a:r>
            <a:r>
              <a:rPr lang="fa-IR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عدم توان</a:t>
            </a:r>
            <a:r>
              <a:rPr lang="ar-SA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سرفه يا تكلم)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5DC718-AE4B-4547-BEC0-4C36F9814FE0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5F22AFA-AE8E-4858-9932-635D7D2917D4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135EADA-38C8-4CD8-B26E-89EFBEA04705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76760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6">
            <a:extLst>
              <a:ext uri="{FF2B5EF4-FFF2-40B4-BE49-F238E27FC236}">
                <a16:creationId xmlns:a16="http://schemas.microsoft.com/office/drawing/2014/main" id="{AC2A96AE-B6BE-41BC-AE77-F6E25D2EA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1400" y="762000"/>
            <a:ext cx="602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</a:t>
            </a:r>
            <a:r>
              <a:rPr lang="fa-IR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در فرد بزرگسال بيهوش</a:t>
            </a:r>
            <a:r>
              <a:rPr lang="ar-SA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73373730-4335-4B8E-AF4D-639FEA6EA6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9340" y="1585835"/>
            <a:ext cx="37338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4488" indent="-3444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812800" indent="-354013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20000"/>
              </a:lnSpc>
              <a:spcBef>
                <a:spcPct val="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(ادامه):</a:t>
            </a:r>
          </a:p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 مشاهده جسم خارجي، با دو انگشت سعي در خارج كردن آن كنيد.</a:t>
            </a:r>
          </a:p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براي اين كار چندان مجاز به تأخير وقت نيستيد.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1" name="Picture 4" descr="Image25a">
            <a:extLst>
              <a:ext uri="{FF2B5EF4-FFF2-40B4-BE49-F238E27FC236}">
                <a16:creationId xmlns:a16="http://schemas.microsoft.com/office/drawing/2014/main" id="{D9BD62D9-786F-468B-88B1-30C97F6592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1" t="7003"/>
          <a:stretch/>
        </p:blipFill>
        <p:spPr bwMode="auto">
          <a:xfrm>
            <a:off x="1168399" y="2778015"/>
            <a:ext cx="3202454" cy="280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609A3CF-3D8A-4941-86C2-A44C228D4D45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B2E7ED5-E604-4B1C-84E3-2041663D6714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107F7B7-05A2-434A-A415-FC2C5870543D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58600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6">
            <a:extLst>
              <a:ext uri="{FF2B5EF4-FFF2-40B4-BE49-F238E27FC236}">
                <a16:creationId xmlns:a16="http://schemas.microsoft.com/office/drawing/2014/main" id="{1FE41461-36DC-4805-9CB6-0629904D2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" y="660762"/>
            <a:ext cx="7597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 </a:t>
            </a:r>
            <a:r>
              <a:rPr lang="fa-IR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در فرد بزرگسال بيهوش </a:t>
            </a: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03AF8F32-6451-453D-9523-671A5526B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1828800"/>
            <a:ext cx="37338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4488" indent="-344488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812800" indent="-354013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justLow" rtl="1">
              <a:lnSpc>
                <a:spcPct val="120000"/>
              </a:lnSpc>
              <a:spcBef>
                <a:spcPct val="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t"/>
            </a:pPr>
            <a:r>
              <a:rPr lang="fa-IR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(ادامه):</a:t>
            </a:r>
          </a:p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  عدم مشاهده جسم خارجي، با مانور  سر عقب-چانه بالا راه هوايي را باز كنيد.</a:t>
            </a:r>
          </a:p>
          <a:p>
            <a:pPr lvl="1" algn="justLow" rtl="1">
              <a:lnSpc>
                <a:spcPct val="120000"/>
              </a:lnSpc>
              <a:spcBef>
                <a:spcPts val="200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به بيمار 2 بار تنفس دهيد.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2" name="Picture 10">
            <a:extLst>
              <a:ext uri="{FF2B5EF4-FFF2-40B4-BE49-F238E27FC236}">
                <a16:creationId xmlns:a16="http://schemas.microsoft.com/office/drawing/2014/main" id="{52134001-741A-4394-A042-5804DA7C2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28" y="2071333"/>
            <a:ext cx="3505200" cy="32893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C19DD9-E9A1-4412-94F3-CC75B23B96FC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899D3F3-BEC7-4D5F-83F1-25DA211232BB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FF6F025-299F-42F4-8859-971C5FE39407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17104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Image25a">
            <a:extLst>
              <a:ext uri="{FF2B5EF4-FFF2-40B4-BE49-F238E27FC236}">
                <a16:creationId xmlns:a16="http://schemas.microsoft.com/office/drawing/2014/main" id="{8A6E7A31-4ACC-49F8-BCDB-FE7FA0427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733541"/>
            <a:ext cx="2362200" cy="2038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2ADAB4A2-A0D1-42A3-8227-B0E8814E4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640" y="4147974"/>
            <a:ext cx="2245360" cy="2106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Case1-8b">
            <a:extLst>
              <a:ext uri="{FF2B5EF4-FFF2-40B4-BE49-F238E27FC236}">
                <a16:creationId xmlns:a16="http://schemas.microsoft.com/office/drawing/2014/main" id="{A57F0A8F-8446-46F4-A837-311615DDB3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748" y="775567"/>
            <a:ext cx="2667000" cy="231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Left Arrow 9">
            <a:extLst>
              <a:ext uri="{FF2B5EF4-FFF2-40B4-BE49-F238E27FC236}">
                <a16:creationId xmlns:a16="http://schemas.microsoft.com/office/drawing/2014/main" id="{667B2DF0-994E-42D7-921F-78CFDBDF3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95" y="1510506"/>
            <a:ext cx="977900" cy="484188"/>
          </a:xfrm>
          <a:prstGeom prst="leftArrow">
            <a:avLst>
              <a:gd name="adj1" fmla="val 50000"/>
              <a:gd name="adj2" fmla="val 5002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own Arrow 10">
            <a:extLst>
              <a:ext uri="{FF2B5EF4-FFF2-40B4-BE49-F238E27FC236}">
                <a16:creationId xmlns:a16="http://schemas.microsoft.com/office/drawing/2014/main" id="{F9A0B94D-FFFC-4424-8A6E-EF7826B1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3880" y="3197937"/>
            <a:ext cx="484188" cy="838200"/>
          </a:xfrm>
          <a:prstGeom prst="downArrow">
            <a:avLst>
              <a:gd name="adj1" fmla="val 50000"/>
              <a:gd name="adj2" fmla="val 50043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ight Arrow 11">
            <a:extLst>
              <a:ext uri="{FF2B5EF4-FFF2-40B4-BE49-F238E27FC236}">
                <a16:creationId xmlns:a16="http://schemas.microsoft.com/office/drawing/2014/main" id="{7483D7DA-4F7C-47A6-A5D9-A080F383A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95" y="4959170"/>
            <a:ext cx="977900" cy="484188"/>
          </a:xfrm>
          <a:prstGeom prst="rightArrow">
            <a:avLst>
              <a:gd name="adj1" fmla="val 50000"/>
              <a:gd name="adj2" fmla="val 5002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Up Arrow 12">
            <a:extLst>
              <a:ext uri="{FF2B5EF4-FFF2-40B4-BE49-F238E27FC236}">
                <a16:creationId xmlns:a16="http://schemas.microsoft.com/office/drawing/2014/main" id="{77CB75D7-AF15-4B4C-818E-649D560C2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7025" y="2971799"/>
            <a:ext cx="484188" cy="838200"/>
          </a:xfrm>
          <a:prstGeom prst="upArrow">
            <a:avLst>
              <a:gd name="adj1" fmla="val 50000"/>
              <a:gd name="adj2" fmla="val 50043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BDD875E9-7CD2-49C3-8DA3-9BA1BE574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536" y="3139983"/>
            <a:ext cx="25295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تا رفع انسداد يا رسيدن كمك </a:t>
            </a:r>
            <a:endParaRPr lang="en-GB" altLang="en-US" sz="28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3">
            <a:extLst>
              <a:ext uri="{FF2B5EF4-FFF2-40B4-BE49-F238E27FC236}">
                <a16:creationId xmlns:a16="http://schemas.microsoft.com/office/drawing/2014/main" id="{37EDAA3E-B9A8-49E7-AA24-198A78901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244" y="4021815"/>
            <a:ext cx="2063750" cy="202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0FDBEE-0040-4794-AF8D-4E3E56FA41D8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0D11A73-7162-413F-A070-F271048F590D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A6EC8A6-B609-4C20-B8CD-88C200C24F27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87484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47">
            <a:extLst>
              <a:ext uri="{FF2B5EF4-FFF2-40B4-BE49-F238E27FC236}">
                <a16:creationId xmlns:a16="http://schemas.microsoft.com/office/drawing/2014/main" id="{2D7A1168-2FA3-45C2-9810-2C666E861C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3119" r="2970" b="3809"/>
          <a:stretch/>
        </p:blipFill>
        <p:spPr bwMode="auto">
          <a:xfrm>
            <a:off x="1447800" y="838199"/>
            <a:ext cx="6858000" cy="483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ight Arrow 2">
            <a:extLst>
              <a:ext uri="{FF2B5EF4-FFF2-40B4-BE49-F238E27FC236}">
                <a16:creationId xmlns:a16="http://schemas.microsoft.com/office/drawing/2014/main" id="{025E4E54-8F3F-4F1A-B8B7-F30A167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177440"/>
            <a:ext cx="769620" cy="19240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Curved Left Arrow 4">
            <a:extLst>
              <a:ext uri="{FF2B5EF4-FFF2-40B4-BE49-F238E27FC236}">
                <a16:creationId xmlns:a16="http://schemas.microsoft.com/office/drawing/2014/main" id="{86C8D408-2FF0-405C-B324-0636C9CE0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2486" y="4223287"/>
            <a:ext cx="384810" cy="962025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Bent-Up Arrow 5">
            <a:extLst>
              <a:ext uri="{FF2B5EF4-FFF2-40B4-BE49-F238E27FC236}">
                <a16:creationId xmlns:a16="http://schemas.microsoft.com/office/drawing/2014/main" id="{C719F3E7-813A-4959-A0B3-AAB129B02BA1}"/>
              </a:ext>
            </a:extLst>
          </p:cNvPr>
          <p:cNvSpPr/>
          <p:nvPr/>
        </p:nvSpPr>
        <p:spPr bwMode="auto">
          <a:xfrm flipH="1">
            <a:off x="2782887" y="4704299"/>
            <a:ext cx="448945" cy="769620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charset="0"/>
              <a:cs typeface="Arial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18DB6EF-BEB1-4FC3-BBA7-FFD263724D30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BC3688-ACA2-4BD4-96E9-FA366BAAC083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C10753E-7DDB-454A-9CEB-A56706553698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99841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6">
            <a:extLst>
              <a:ext uri="{FF2B5EF4-FFF2-40B4-BE49-F238E27FC236}">
                <a16:creationId xmlns:a16="http://schemas.microsoft.com/office/drawing/2014/main" id="{4B17C6B0-AC09-4FDE-BD73-20DE3AAD5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8456" y="521181"/>
            <a:ext cx="6961187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 در </a:t>
            </a:r>
            <a:r>
              <a:rPr lang="fa-IR" altLang="en-US" sz="36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شيرخوار</a:t>
            </a:r>
            <a:r>
              <a:rPr lang="ar-SA" altLang="en-US" sz="36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ه</a:t>
            </a:r>
            <a:r>
              <a:rPr lang="fa-IR" altLang="en-US" sz="36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و</a:t>
            </a:r>
            <a:r>
              <a:rPr lang="ar-SA" altLang="en-US" sz="36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شيار</a:t>
            </a:r>
            <a:endParaRPr lang="en-US" altLang="en-US" sz="360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  <a:p>
            <a:pPr algn="ctr" rt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280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(بدون توان تنفس يا گريه)</a:t>
            </a:r>
            <a:endParaRPr lang="en-US" altLang="en-US" sz="280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CA600C9C-C7AF-4253-A4A0-D07BE48AB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362200"/>
            <a:ext cx="37338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812800" indent="-354013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كودك را مطابق تصوير وضعيت داده 5 ضربه به پشت ضربه وارد كنيد صورت مشاهده جسم خارجي، با دو انگشت سعي در خارج كردن آن كنيد.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0" name="Picture 3" descr="Image32a">
            <a:extLst>
              <a:ext uri="{FF2B5EF4-FFF2-40B4-BE49-F238E27FC236}">
                <a16:creationId xmlns:a16="http://schemas.microsoft.com/office/drawing/2014/main" id="{97639843-EE30-4FFD-AECE-843F045A8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506" y="2435514"/>
            <a:ext cx="3548633" cy="32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DCEF60E-8EA3-41FD-96F6-5458D225978E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686544-8827-45A1-8864-56E0C6CB04FA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7ED9EC8-5623-4F93-884E-FA8EB4F8DC8A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6587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6">
            <a:extLst>
              <a:ext uri="{FF2B5EF4-FFF2-40B4-BE49-F238E27FC236}">
                <a16:creationId xmlns:a16="http://schemas.microsoft.com/office/drawing/2014/main" id="{E2B399B9-1301-4461-8DC1-B291C11CB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701" y="572075"/>
            <a:ext cx="6960560" cy="114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</a:t>
            </a:r>
            <a:r>
              <a:rPr lang="fa-IR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در شيرخوار هوشيار</a:t>
            </a:r>
          </a:p>
          <a:p>
            <a:pPr algn="ctr" rt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fa-IR" altLang="en-US" sz="28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(بدون توان تنفس يا گريه)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FF96B075-56C4-4559-B9DD-A7D3BBDCA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2289691"/>
            <a:ext cx="37338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812800" indent="-354013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سپس كودك را به پشت برگردانده و با دو انگشت خود 5 بار استخوان جناغ را به داخل فشار دهيد.</a:t>
            </a:r>
          </a:p>
          <a:p>
            <a:pPr lvl="1" algn="justLow" rtl="1">
              <a:lnSpc>
                <a:spcPct val="110000"/>
              </a:lnSpc>
              <a:spcBef>
                <a:spcPct val="0"/>
              </a:spcBef>
              <a:spcAft>
                <a:spcPts val="700"/>
              </a:spcAft>
              <a:buClr>
                <a:srgbClr val="0033CC"/>
              </a:buClr>
              <a:buSzPct val="75000"/>
              <a:buFont typeface="Wingdings" panose="05000000000000000000" pitchFamily="2" charset="2"/>
              <a:buChar char="×"/>
            </a:pPr>
            <a:r>
              <a:rPr lang="fa-I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ضربه به پشت و فشار سينه به طور متوالي تا خروج جسم خارجي يا بيهوش شدن كودك ادامه مي يابد.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22" name="Picture 4" descr="Image32b">
            <a:extLst>
              <a:ext uri="{FF2B5EF4-FFF2-40B4-BE49-F238E27FC236}">
                <a16:creationId xmlns:a16="http://schemas.microsoft.com/office/drawing/2014/main" id="{74F1413C-C9FF-4C63-866B-D827AE452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680" y="2639545"/>
            <a:ext cx="3762068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3B77731-CFF4-475C-8B9A-9575D2E75954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6F60A9-B4B5-4942-8837-7108B6A5A6DE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A402BC2-465C-462F-994A-D1115F00A409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8251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2446257" y="3136612"/>
            <a:ext cx="42514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آسیب‌های عضلانی و اسکلتی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1646AE-45E3-4833-A8DD-25FB17827C9C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9A300E-C1A9-4C89-A6F8-DBAF9BC13269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6B6D86-96C1-4D44-980D-21281B7C8D6E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068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4879DC8-E68D-4046-B122-1C062B8C6E9B}"/>
              </a:ext>
            </a:extLst>
          </p:cNvPr>
          <p:cNvSpPr/>
          <p:nvPr/>
        </p:nvSpPr>
        <p:spPr>
          <a:xfrm>
            <a:off x="-3505200" y="4876800"/>
            <a:ext cx="6512560" cy="1981200"/>
          </a:xfrm>
          <a:prstGeom prst="triangle">
            <a:avLst>
              <a:gd name="adj" fmla="val 49625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4CCA89-EF1E-4157-9564-50B041DD6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8" y="5673258"/>
            <a:ext cx="988341" cy="988341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77A5DB-F33B-48DE-AB81-583FE97B3ADB}"/>
              </a:ext>
            </a:extLst>
          </p:cNvPr>
          <p:cNvCxnSpPr>
            <a:cxnSpLocks/>
          </p:cNvCxnSpPr>
          <p:nvPr/>
        </p:nvCxnSpPr>
        <p:spPr>
          <a:xfrm flipH="1" flipV="1">
            <a:off x="1" y="5048096"/>
            <a:ext cx="3007359" cy="180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 descr="Image32a">
            <a:extLst>
              <a:ext uri="{FF2B5EF4-FFF2-40B4-BE49-F238E27FC236}">
                <a16:creationId xmlns:a16="http://schemas.microsoft.com/office/drawing/2014/main" id="{AF2A09E1-5809-4746-A7CA-9843E738C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171" y="2182579"/>
            <a:ext cx="2482362" cy="224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Image32b">
            <a:extLst>
              <a:ext uri="{FF2B5EF4-FFF2-40B4-BE49-F238E27FC236}">
                <a16:creationId xmlns:a16="http://schemas.microsoft.com/office/drawing/2014/main" id="{0B519949-9B8F-4644-8A0C-C6FA87E1F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33" y="2291523"/>
            <a:ext cx="2514600" cy="202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Image28">
            <a:extLst>
              <a:ext uri="{FF2B5EF4-FFF2-40B4-BE49-F238E27FC236}">
                <a16:creationId xmlns:a16="http://schemas.microsoft.com/office/drawing/2014/main" id="{2074E30A-6B2D-4D10-AF98-C2EF3AFDA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309" y="2182579"/>
            <a:ext cx="2347849" cy="2136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09266-B0CA-4712-8958-8CF326C54D87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0DD837-6300-40B8-AC59-138F233F5B87}"/>
              </a:ext>
            </a:extLst>
          </p:cNvPr>
          <p:cNvCxnSpPr>
            <a:cxnSpLocks/>
          </p:cNvCxnSpPr>
          <p:nvPr/>
        </p:nvCxnSpPr>
        <p:spPr>
          <a:xfrm>
            <a:off x="4211858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4438482-D06D-4756-A807-54B015646AB8}"/>
              </a:ext>
            </a:extLst>
          </p:cNvPr>
          <p:cNvSpPr txBox="1"/>
          <p:nvPr/>
        </p:nvSpPr>
        <p:spPr>
          <a:xfrm>
            <a:off x="6462525" y="72330"/>
            <a:ext cx="25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انسداد راه هوایی (خفگی)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id="{6BB123CF-3E51-4FFA-B358-7AF82D19C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761" y="819835"/>
            <a:ext cx="68964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 rtl="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 rtl="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 rtl="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 rtl="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 rtl="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ar-SA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رفع انسداد راه هوایی</a:t>
            </a:r>
            <a:r>
              <a:rPr lang="fa-IR" altLang="en-US" sz="3600" dirty="0">
                <a:solidFill>
                  <a:schemeClr val="bg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 در شيرخوار بیهوش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A86D99-0011-4C8A-A3DA-299DB1E82FD1}"/>
              </a:ext>
            </a:extLst>
          </p:cNvPr>
          <p:cNvSpPr txBox="1"/>
          <p:nvPr/>
        </p:nvSpPr>
        <p:spPr>
          <a:xfrm>
            <a:off x="8382000" y="2166676"/>
            <a:ext cx="31290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8B86F7-34AC-44B5-A9DF-6BA37F799378}"/>
              </a:ext>
            </a:extLst>
          </p:cNvPr>
          <p:cNvSpPr txBox="1"/>
          <p:nvPr/>
        </p:nvSpPr>
        <p:spPr>
          <a:xfrm>
            <a:off x="6034151" y="2186501"/>
            <a:ext cx="31290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B5A165-6F54-44FC-95AC-9A2CB8D0098A}"/>
              </a:ext>
            </a:extLst>
          </p:cNvPr>
          <p:cNvSpPr txBox="1"/>
          <p:nvPr/>
        </p:nvSpPr>
        <p:spPr>
          <a:xfrm>
            <a:off x="3325158" y="2250295"/>
            <a:ext cx="31290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604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2AE970A9-F582-4D8D-B7E1-A7563938A7B5}"/>
              </a:ext>
            </a:extLst>
          </p:cNvPr>
          <p:cNvSpPr/>
          <p:nvPr/>
        </p:nvSpPr>
        <p:spPr>
          <a:xfrm rot="10800000">
            <a:off x="2219701" y="3570937"/>
            <a:ext cx="4984968" cy="2429813"/>
          </a:xfrm>
          <a:prstGeom prst="triangle">
            <a:avLst>
              <a:gd name="adj" fmla="val 49779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9717E35-C22A-4EF2-9FFE-218A13EA343C}"/>
              </a:ext>
            </a:extLst>
          </p:cNvPr>
          <p:cNvCxnSpPr>
            <a:cxnSpLocks/>
          </p:cNvCxnSpPr>
          <p:nvPr/>
        </p:nvCxnSpPr>
        <p:spPr>
          <a:xfrm>
            <a:off x="2295387" y="3570938"/>
            <a:ext cx="48374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0D9E0C3-759D-4AB8-AFF3-E2574B78CC7A}"/>
              </a:ext>
            </a:extLst>
          </p:cNvPr>
          <p:cNvCxnSpPr>
            <a:cxnSpLocks/>
          </p:cNvCxnSpPr>
          <p:nvPr/>
        </p:nvCxnSpPr>
        <p:spPr>
          <a:xfrm flipH="1">
            <a:off x="3730033" y="2908356"/>
            <a:ext cx="2003516" cy="0"/>
          </a:xfrm>
          <a:prstGeom prst="line">
            <a:avLst/>
          </a:prstGeom>
          <a:ln w="285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C2B37EA-D1DB-4826-B01E-4CDD66FD7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96" y="4201971"/>
            <a:ext cx="1078377" cy="1078377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BEACBB-6BDD-46C0-9C71-E7B06282819F}"/>
              </a:ext>
            </a:extLst>
          </p:cNvPr>
          <p:cNvCxnSpPr>
            <a:cxnSpLocks/>
          </p:cNvCxnSpPr>
          <p:nvPr/>
        </p:nvCxnSpPr>
        <p:spPr>
          <a:xfrm flipH="1">
            <a:off x="3667689" y="2968631"/>
            <a:ext cx="21311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5BD07A99-BA2C-4487-B55F-BEE62F2B1C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618" y="2876008"/>
            <a:ext cx="743800" cy="6302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04DC97B-EE23-4765-8928-1651E8A230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4166" y="2892042"/>
            <a:ext cx="743800" cy="67998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A524943-B707-484A-82E2-CA71AA96C70D}"/>
              </a:ext>
            </a:extLst>
          </p:cNvPr>
          <p:cNvSpPr txBox="1"/>
          <p:nvPr/>
        </p:nvSpPr>
        <p:spPr>
          <a:xfrm>
            <a:off x="3417840" y="3758965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واحد آموزش و سرمایه انسانی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C5179-C120-42AA-B2CA-B4B4E281FBBB}"/>
              </a:ext>
            </a:extLst>
          </p:cNvPr>
          <p:cNvSpPr txBox="1"/>
          <p:nvPr/>
        </p:nvSpPr>
        <p:spPr>
          <a:xfrm>
            <a:off x="3591829" y="3064938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sz="2400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79366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425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3888514" y="3136612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rgbClr val="FF3300"/>
                </a:solidFill>
                <a:cs typeface="B Titr" panose="00000700000000000000" pitchFamily="2" charset="-78"/>
              </a:rPr>
              <a:t>احیا پایه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AB9B9-9C5E-4209-BA0A-07186226F22F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D0B8A-E4C8-4685-AF43-67F36B1847FA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59E19A-BDB2-44F3-9E0E-F92642C0FD9A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633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88228C-D0EA-49B7-9D67-F8A1CCE3B41F}"/>
              </a:ext>
            </a:extLst>
          </p:cNvPr>
          <p:cNvSpPr txBox="1"/>
          <p:nvPr/>
        </p:nvSpPr>
        <p:spPr>
          <a:xfrm>
            <a:off x="4151852" y="3228945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احیا پایه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9D771-6EE2-44E3-82E7-7A26FEDE0E83}"/>
              </a:ext>
            </a:extLst>
          </p:cNvPr>
          <p:cNvSpPr txBox="1"/>
          <p:nvPr/>
        </p:nvSpPr>
        <p:spPr>
          <a:xfrm>
            <a:off x="6849520" y="22860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prstClr val="black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اورژانس های شایع</a:t>
            </a:r>
            <a:endParaRPr lang="en-US" sz="2000" dirty="0">
              <a:solidFill>
                <a:prstClr val="black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5DF00-23C0-4999-851F-CFA64B38D18D}"/>
              </a:ext>
            </a:extLst>
          </p:cNvPr>
          <p:cNvSpPr txBox="1"/>
          <p:nvPr/>
        </p:nvSpPr>
        <p:spPr>
          <a:xfrm>
            <a:off x="947636" y="2286000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پیشگیری از بیماری های قلبی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51FB1E-3C88-4DEF-99D5-CE5A736A0621}"/>
              </a:ext>
            </a:extLst>
          </p:cNvPr>
          <p:cNvSpPr txBox="1"/>
          <p:nvPr/>
        </p:nvSpPr>
        <p:spPr>
          <a:xfrm>
            <a:off x="7065925" y="44387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خون‌ریزی‌ها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D1D053-9599-43FB-9C6A-2D23CBDDFE28}"/>
              </a:ext>
            </a:extLst>
          </p:cNvPr>
          <p:cNvSpPr txBox="1"/>
          <p:nvPr/>
        </p:nvSpPr>
        <p:spPr>
          <a:xfrm>
            <a:off x="902751" y="4438709"/>
            <a:ext cx="2411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IranNastaliq" panose="02000503000000020003" pitchFamily="2" charset="0"/>
                <a:cs typeface="IranNastaliq" panose="02000503000000020003" pitchFamily="2" charset="0"/>
              </a:defRPr>
            </a:lvl1pPr>
          </a:lstStyle>
          <a:p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آسیب‌های عضلانی و اسکلتی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F65C48-E94E-48CE-9A3A-097A050E8BAE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7E9302-E1E2-48B6-A016-3BB100293514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9E4B53-3703-4AD4-A8EA-0E00C1DE08F2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1343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6D8489-B2B3-4CC9-8034-FF49A5274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6201264"/>
            <a:ext cx="504344" cy="4724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99030-6AAE-426D-82E6-656788C94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" y="6156004"/>
            <a:ext cx="524544" cy="52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6AF0F2-E876-4B12-AA1F-C0A1CD3B2D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6149123"/>
            <a:ext cx="524544" cy="524544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AE5203-ED1B-4ADD-ABDE-7E5BCEDCE8C4}"/>
              </a:ext>
            </a:extLst>
          </p:cNvPr>
          <p:cNvCxnSpPr>
            <a:cxnSpLocks/>
          </p:cNvCxnSpPr>
          <p:nvPr/>
        </p:nvCxnSpPr>
        <p:spPr>
          <a:xfrm flipH="1">
            <a:off x="228600" y="6019800"/>
            <a:ext cx="2015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70270A-9A0F-4D6E-888F-FF28113BFC70}"/>
              </a:ext>
            </a:extLst>
          </p:cNvPr>
          <p:cNvSpPr txBox="1"/>
          <p:nvPr/>
        </p:nvSpPr>
        <p:spPr>
          <a:xfrm>
            <a:off x="3869724" y="3128918"/>
            <a:ext cx="14045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33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احیا پایه</a:t>
            </a:r>
            <a:endParaRPr lang="en-US" sz="33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C1E9BD-0EAA-416F-84B3-9C4DA6ED6348}"/>
              </a:ext>
            </a:extLst>
          </p:cNvPr>
          <p:cNvSpPr txBox="1"/>
          <p:nvPr/>
        </p:nvSpPr>
        <p:spPr>
          <a:xfrm>
            <a:off x="7284636" y="130938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prstClr val="black"/>
                </a:solidFill>
                <a:cs typeface="B Titr" panose="00000700000000000000" pitchFamily="2" charset="-78"/>
              </a:rPr>
              <a:t>فوریت های پزشکی</a:t>
            </a:r>
            <a:endParaRPr lang="en-US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CC61D83-A829-495E-A9AD-BE54F0EBCDFE}"/>
              </a:ext>
            </a:extLst>
          </p:cNvPr>
          <p:cNvCxnSpPr/>
          <p:nvPr/>
        </p:nvCxnSpPr>
        <p:spPr>
          <a:xfrm>
            <a:off x="5486400" y="533400"/>
            <a:ext cx="3541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12986B-BECC-49FE-B829-110F9C8007AC}"/>
              </a:ext>
            </a:extLst>
          </p:cNvPr>
          <p:cNvCxnSpPr>
            <a:cxnSpLocks/>
          </p:cNvCxnSpPr>
          <p:nvPr/>
        </p:nvCxnSpPr>
        <p:spPr>
          <a:xfrm>
            <a:off x="4953000" y="304800"/>
            <a:ext cx="226514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685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3155</TotalTime>
  <Words>5369</Words>
  <Application>Microsoft Office PowerPoint</Application>
  <PresentationFormat>On-screen Show (4:3)</PresentationFormat>
  <Paragraphs>342</Paragraphs>
  <Slides>61</Slides>
  <Notes>59</Notes>
  <HiddenSlides>0</HiddenSlides>
  <MMClips>0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84" baseType="lpstr">
      <vt:lpstr>Arial</vt:lpstr>
      <vt:lpstr>Calibri</vt:lpstr>
      <vt:lpstr>Traditional Arabic</vt:lpstr>
      <vt:lpstr>Constantia</vt:lpstr>
      <vt:lpstr>Majalla UI</vt:lpstr>
      <vt:lpstr>Wingdings 2</vt:lpstr>
      <vt:lpstr>Times New Roman</vt:lpstr>
      <vt:lpstr>B Titr</vt:lpstr>
      <vt:lpstr>B Nazanin</vt:lpstr>
      <vt:lpstr>Wingdings</vt:lpstr>
      <vt:lpstr>B Lotus</vt:lpstr>
      <vt:lpstr>Book Antiqua</vt:lpstr>
      <vt:lpstr>Arial Black</vt:lpstr>
      <vt:lpstr>B Mitra</vt:lpstr>
      <vt:lpstr>Monotype Sorts</vt:lpstr>
      <vt:lpstr>Titr</vt:lpstr>
      <vt:lpstr>Mashq Jadiid</vt:lpstr>
      <vt:lpstr>B Arshia</vt:lpstr>
      <vt:lpstr>Andalus</vt:lpstr>
      <vt:lpstr>Flow</vt:lpstr>
      <vt:lpstr>Office Theme</vt:lpstr>
      <vt:lpstr>Bitmap Image</vt:lpstr>
      <vt:lpstr>Paintbrush Picture</vt:lpstr>
      <vt:lpstr>PowerPoint Presentation</vt:lpstr>
      <vt:lpstr>به نام خدایی که بخشاینده وصاحب رحمت است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به نام خدایی که بخشاینده وصاحب رحمت است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Saber</cp:lastModifiedBy>
  <cp:revision>228</cp:revision>
  <dcterms:created xsi:type="dcterms:W3CDTF">2005-11-12T16:13:11Z</dcterms:created>
  <dcterms:modified xsi:type="dcterms:W3CDTF">2021-02-09T08:14:22Z</dcterms:modified>
</cp:coreProperties>
</file>