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1" r:id="rId1"/>
  </p:sldMasterIdLst>
  <p:notesMasterIdLst>
    <p:notesMasterId r:id="rId68"/>
  </p:notesMasterIdLst>
  <p:handoutMasterIdLst>
    <p:handoutMasterId r:id="rId69"/>
  </p:handoutMasterIdLst>
  <p:sldIdLst>
    <p:sldId id="287" r:id="rId2"/>
    <p:sldId id="289" r:id="rId3"/>
    <p:sldId id="745" r:id="rId4"/>
    <p:sldId id="697" r:id="rId5"/>
    <p:sldId id="698" r:id="rId6"/>
    <p:sldId id="700" r:id="rId7"/>
    <p:sldId id="701" r:id="rId8"/>
    <p:sldId id="702" r:id="rId9"/>
    <p:sldId id="704" r:id="rId10"/>
    <p:sldId id="931" r:id="rId11"/>
    <p:sldId id="932" r:id="rId12"/>
    <p:sldId id="933" r:id="rId13"/>
    <p:sldId id="934" r:id="rId14"/>
    <p:sldId id="935" r:id="rId15"/>
    <p:sldId id="936" r:id="rId16"/>
    <p:sldId id="937" r:id="rId17"/>
    <p:sldId id="987" r:id="rId18"/>
    <p:sldId id="938" r:id="rId19"/>
    <p:sldId id="940" r:id="rId20"/>
    <p:sldId id="941" r:id="rId21"/>
    <p:sldId id="942" r:id="rId22"/>
    <p:sldId id="943" r:id="rId23"/>
    <p:sldId id="944" r:id="rId24"/>
    <p:sldId id="945" r:id="rId25"/>
    <p:sldId id="946" r:id="rId26"/>
    <p:sldId id="947" r:id="rId27"/>
    <p:sldId id="948" r:id="rId28"/>
    <p:sldId id="949" r:id="rId29"/>
    <p:sldId id="950" r:id="rId30"/>
    <p:sldId id="988" r:id="rId31"/>
    <p:sldId id="951" r:id="rId32"/>
    <p:sldId id="953" r:id="rId33"/>
    <p:sldId id="954" r:id="rId34"/>
    <p:sldId id="955" r:id="rId35"/>
    <p:sldId id="956" r:id="rId36"/>
    <p:sldId id="957" r:id="rId37"/>
    <p:sldId id="958" r:id="rId38"/>
    <p:sldId id="959" r:id="rId39"/>
    <p:sldId id="960" r:id="rId40"/>
    <p:sldId id="961" r:id="rId41"/>
    <p:sldId id="962" r:id="rId42"/>
    <p:sldId id="963" r:id="rId43"/>
    <p:sldId id="964" r:id="rId44"/>
    <p:sldId id="965" r:id="rId45"/>
    <p:sldId id="966" r:id="rId46"/>
    <p:sldId id="968" r:id="rId47"/>
    <p:sldId id="967" r:id="rId48"/>
    <p:sldId id="969" r:id="rId49"/>
    <p:sldId id="970" r:id="rId50"/>
    <p:sldId id="971" r:id="rId51"/>
    <p:sldId id="972" r:id="rId52"/>
    <p:sldId id="973" r:id="rId53"/>
    <p:sldId id="974" r:id="rId54"/>
    <p:sldId id="975" r:id="rId55"/>
    <p:sldId id="976" r:id="rId56"/>
    <p:sldId id="977" r:id="rId57"/>
    <p:sldId id="978" r:id="rId58"/>
    <p:sldId id="979" r:id="rId59"/>
    <p:sldId id="980" r:id="rId60"/>
    <p:sldId id="981" r:id="rId61"/>
    <p:sldId id="982" r:id="rId62"/>
    <p:sldId id="983" r:id="rId63"/>
    <p:sldId id="984" r:id="rId64"/>
    <p:sldId id="985" r:id="rId65"/>
    <p:sldId id="986" r:id="rId66"/>
    <p:sldId id="295" r:id="rId6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FF00"/>
    <a:srgbClr val="3333FF"/>
    <a:srgbClr val="FF9900"/>
    <a:srgbClr val="00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52" autoAdjust="0"/>
    <p:restoredTop sz="94180" autoAdjust="0"/>
  </p:normalViewPr>
  <p:slideViewPr>
    <p:cSldViewPr>
      <p:cViewPr varScale="1">
        <p:scale>
          <a:sx n="69" d="100"/>
          <a:sy n="69" d="100"/>
        </p:scale>
        <p:origin x="-129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>
        <p:scale>
          <a:sx n="100" d="100"/>
          <a:sy n="100" d="100"/>
        </p:scale>
        <p:origin x="-876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xmlns="" id="{F10D12BB-41EA-448A-A391-998ED18D92B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7" name="Rectangle 3">
            <a:extLst>
              <a:ext uri="{FF2B5EF4-FFF2-40B4-BE49-F238E27FC236}">
                <a16:creationId xmlns:a16="http://schemas.microsoft.com/office/drawing/2014/main" xmlns="" id="{722294AE-A411-4AA6-9E56-1B8B8CDFE73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>
            <a:extLst>
              <a:ext uri="{FF2B5EF4-FFF2-40B4-BE49-F238E27FC236}">
                <a16:creationId xmlns:a16="http://schemas.microsoft.com/office/drawing/2014/main" xmlns="" id="{CB49C5A0-E4DD-4FAA-AEE6-779155A8C1B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9" name="Rectangle 5">
            <a:extLst>
              <a:ext uri="{FF2B5EF4-FFF2-40B4-BE49-F238E27FC236}">
                <a16:creationId xmlns:a16="http://schemas.microsoft.com/office/drawing/2014/main" xmlns="" id="{E6782BCC-ECED-4DBD-A3F7-556D79486DD8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01A8319E-D9AD-4351-8574-60E414471E12}" type="slidenum">
              <a:rPr lang="ar-SA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xmlns="" id="{97DFB2B2-C18F-442E-99ED-B0737446431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xmlns="" id="{4F92A5EF-6A71-490F-A6AC-88DE890020FD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6" name="Rectangle 4">
            <a:extLst>
              <a:ext uri="{FF2B5EF4-FFF2-40B4-BE49-F238E27FC236}">
                <a16:creationId xmlns:a16="http://schemas.microsoft.com/office/drawing/2014/main" xmlns="" id="{64ECD546-A0DA-4CF8-BDD5-70AD3D8BF80D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5" name="Rectangle 5">
            <a:extLst>
              <a:ext uri="{FF2B5EF4-FFF2-40B4-BE49-F238E27FC236}">
                <a16:creationId xmlns:a16="http://schemas.microsoft.com/office/drawing/2014/main" xmlns="" id="{E11A4837-0705-41A3-92A7-92864CB128A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5606" name="Rectangle 6">
            <a:extLst>
              <a:ext uri="{FF2B5EF4-FFF2-40B4-BE49-F238E27FC236}">
                <a16:creationId xmlns:a16="http://schemas.microsoft.com/office/drawing/2014/main" xmlns="" id="{92104679-E7E5-4C80-AA5C-5ED59CA56EE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7" name="Rectangle 7">
            <a:extLst>
              <a:ext uri="{FF2B5EF4-FFF2-40B4-BE49-F238E27FC236}">
                <a16:creationId xmlns:a16="http://schemas.microsoft.com/office/drawing/2014/main" xmlns="" id="{C8C7D742-C6C4-4FA7-AA89-FE1FA8502BC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2FD95403-EEBB-4AFD-A6FF-C41781E06BCB}" type="slidenum">
              <a:rPr lang="ar-SA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187160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98548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3266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421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0739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7144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1977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3968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29912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>
                <a:solidFill>
                  <a:prstClr val="black"/>
                </a:solidFill>
              </a:rPr>
              <a:pPr/>
              <a:t>17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13135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4975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4143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546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8156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59452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99140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16556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598211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23987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12040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66298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47216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8668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63896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>
                <a:solidFill>
                  <a:prstClr val="black"/>
                </a:solidFill>
              </a:rPr>
              <a:pPr/>
              <a:t>30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209167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26708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992646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650778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32356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45139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06923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36464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43130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9318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98655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64604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4666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45560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81318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83704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85447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087437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061960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86970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8013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524930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75940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108739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488770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5201676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711403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588598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564209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948789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11884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5102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546914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151770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877367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374900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506172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32143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08610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0065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5222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0398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433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E379C24-AF7A-4E79-A754-1A770C494A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1C69239E-773A-424A-8DE8-251DA5FAA0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9335B18-D371-4568-832B-A0C577E244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EBBE1A6-FD0A-4F32-85D4-B5B63B3C7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46975AF-3AD0-4D83-AE9C-94352EF4F2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8E29D-59B5-4D20-9A6D-D936862AFFED}" type="slidenum">
              <a:rPr lang="ar-SA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300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E24FC9F-8DE4-45BC-962F-0D4FCD952C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A8DD69A5-6E06-40FB-9E1D-1F8DCA6609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0DFA1E8-1539-42B2-A508-98DCF71654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7687691-9C6B-4A77-937A-2FE84B6645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FD94AC0-B5CD-4360-B3BE-7F5D80BD86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ABDB8-9BBE-4701-9E88-382C9EFE693B}" type="slidenum">
              <a:rPr lang="ar-SA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0461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CE596126-DC2F-4D4E-8CBB-DF307CC3B0F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275FDD01-207A-4A5C-897A-DA503A390B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1BAD3A7-E1E5-41B0-9D41-10C7B47DB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58ACD5A-64C3-47D1-B695-A333627830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6399AD8-53D5-4076-ACE0-A89326B91D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2D907-E8D3-4B52-9BE5-8E65450CACC7}" type="slidenum">
              <a:rPr lang="ar-SA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64696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E4131F7-7E01-432C-8DF5-AC2A0D8E7C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BD5AA2E-2BD8-4BFE-BBBA-4F45CAF0BD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418559B-3389-444C-88E3-A734223F6D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18ADAD2-59C6-4729-A4B2-DFAC1AC37D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A1934A1-5D5F-4541-B088-41856676FC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76879-7332-4C9B-9B1E-C6D57E1465D3}" type="slidenum">
              <a:rPr lang="ar-SA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7110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39B7BFB-B732-4CBE-B25E-97DC1251E0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9BBFF3C4-E1A6-4E9E-AF6E-4C75CB5FE0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BB70928-8267-4122-8850-4C341A356C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CBFD3A3-291F-49A7-AEBC-81A35A6C16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A7C934A-5AC2-43DA-8B9B-B6EDB70C61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30344-7D70-44E8-80E7-8C5E39583C99}" type="slidenum">
              <a:rPr lang="ar-SA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38713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18CCDA0-0828-401C-818C-A5E370C20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76B783F-06DB-4CA6-B39E-A3D94BAC7E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DE4B6A7C-8734-4FA9-9A77-EACFF1DC9D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2837E6A-B823-405E-B78D-BFB4F22690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896AA36E-5F96-4E6C-93F7-2B9AF9F70C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E8E7B29E-818E-4A15-A70C-F4FAEA1CE3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658D6-80F9-4C52-BA0F-9C1B78D59230}" type="slidenum">
              <a:rPr lang="ar-SA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9754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87E3C4C-9AA0-49C6-A700-69AD6B51F3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6B6F682-D581-44BE-9D8F-EBE5F2C140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9731CD36-E1DF-4467-A9F8-B60FF0F16E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9C248238-E402-402D-B986-D111AD75BF8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E3E4BBC2-EB33-40AA-B9AE-51619E0EA5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9A872DB8-99CA-479D-9205-17C5DA792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5136882B-C0D3-4DDE-9FA7-4F2AEBA4FB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1DE5B82F-D97B-4999-A503-B1E93F6819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C8CA5-C9AB-4B1C-82C3-994ECAAC68C4}" type="slidenum">
              <a:rPr lang="ar-SA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35194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1B4549E-AC50-4301-A693-4587A80B31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7FEDF073-1CFA-4292-B3AB-5F6368F75F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209E8EBB-57E8-4A91-AF7A-E2684CBC26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5CBED26-99EE-4B33-ACF9-726E05FC6A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BD65C-41F5-4D72-8B65-0248E3713E5A}" type="slidenum">
              <a:rPr lang="ar-SA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521973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2BD3E5A9-B303-4861-AD75-3EF00DBA15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C98BB4AE-8495-429D-BB2A-26A8E333C2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F1A3ACBD-4BE6-4599-A889-AB0EE5C826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3D9A-0EC3-4C2C-9F83-6194EBF09105}" type="slidenum">
              <a:rPr lang="ar-SA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770534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C136182-0C3A-43A0-819F-69C51580A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EEF6D92-686F-4AFA-810D-ACF9A57185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92122CB-D11D-4080-8AF6-BED91CF323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8DA8E96-4985-490A-8470-EAE76388DD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B17763F-5CD0-4645-98B6-934C796ECC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8E9E630E-30F5-4D86-A0A1-4259F89B48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9C751-8B21-4852-8A7F-3BD2B8A35E14}" type="slidenum">
              <a:rPr lang="ar-SA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1075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2A5361B-26B9-4BD7-B85B-3EA4D984F3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74C53619-9964-4735-BF89-77DED08331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3FB442D6-2AD4-4E3D-910F-211529E6D1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83A446E-0A1F-4D50-801C-6CAFBAAE39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8E34923C-B714-4730-AD24-E4826C8E1C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D80D273-72F9-48F1-9D92-5BF2C9806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B4DE2-7E17-40FB-B8F1-DA7B62710C35}" type="slidenum">
              <a:rPr lang="ar-SA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55334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9D8F02A2-DB9E-46BF-B8EC-4B6A7BDC40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27438F6-F21D-4CA0-AE28-9218B3FE7F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20E2884-067E-421D-87B4-3D806A4344B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A491563-920F-4521-89A1-8A0F9F65DBD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98C3B3F-9024-4E98-ACB4-EA656B6609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B34A95-6749-4DBF-8C4C-A59E13D7B9C3}" type="slidenum">
              <a:rPr lang="ar-SA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33236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  <p:sldLayoutId id="2147483799" r:id="rId8"/>
    <p:sldLayoutId id="2147483800" r:id="rId9"/>
    <p:sldLayoutId id="2147483801" r:id="rId10"/>
    <p:sldLayoutId id="2147483802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gif"/><Relationship Id="rId4" Type="http://schemas.openxmlformats.org/officeDocument/2006/relationships/image" Target="../media/image2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gi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jpeg"/><Relationship Id="rId4" Type="http://schemas.openxmlformats.org/officeDocument/2006/relationships/hyperlink" Target="http://www.hbl.com.au/news/news200105/CouchDude.jpg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6.xml"/><Relationship Id="rId7" Type="http://schemas.openxmlformats.org/officeDocument/2006/relationships/image" Target="../media/image41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0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8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wm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w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9.gif"/><Relationship Id="rId4" Type="http://schemas.openxmlformats.org/officeDocument/2006/relationships/image" Target="../media/image48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3160CC5E-B888-4058-9804-660E1A9AFAC0}"/>
              </a:ext>
            </a:extLst>
          </p:cNvPr>
          <p:cNvSpPr txBox="1"/>
          <p:nvPr/>
        </p:nvSpPr>
        <p:spPr>
          <a:xfrm>
            <a:off x="3686700" y="3051420"/>
            <a:ext cx="18630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400" dirty="0">
                <a:cs typeface="B Titr" panose="00000700000000000000" pitchFamily="2" charset="-78"/>
              </a:rPr>
              <a:t>کمک های اولیه</a:t>
            </a:r>
            <a:endParaRPr lang="en-US" sz="2400" dirty="0">
              <a:cs typeface="B Titr" panose="000007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xmlns="" id="{5C0056B0-32D1-428F-8E31-E6A1DFEF42CC}"/>
              </a:ext>
            </a:extLst>
          </p:cNvPr>
          <p:cNvCxnSpPr/>
          <p:nvPr/>
        </p:nvCxnSpPr>
        <p:spPr>
          <a:xfrm>
            <a:off x="2943467" y="3635765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xmlns="" id="{8368E699-0C48-4066-94CF-1CF26C099598}"/>
              </a:ext>
            </a:extLst>
          </p:cNvPr>
          <p:cNvCxnSpPr>
            <a:cxnSpLocks/>
          </p:cNvCxnSpPr>
          <p:nvPr/>
        </p:nvCxnSpPr>
        <p:spPr>
          <a:xfrm>
            <a:off x="3542457" y="37573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9C51AF58-22A7-4AE1-9556-0DDEEA7992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67884" y="3005471"/>
            <a:ext cx="733459" cy="63029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E62B9560-837A-4F08-B0D4-B9CE059E8AD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26841" y="2955777"/>
            <a:ext cx="746456" cy="67998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DDA83711-5B4C-4232-B2AA-EFAA48C586E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9993" y="4001515"/>
            <a:ext cx="816428" cy="816428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4" name="Straight Connector 3"/>
          <p:cNvCxnSpPr/>
          <p:nvPr/>
        </p:nvCxnSpPr>
        <p:spPr>
          <a:xfrm flipH="1">
            <a:off x="3881336" y="3878834"/>
            <a:ext cx="147374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9057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mph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 override="childStyle"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A964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9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4851ED5-0ED3-4303-885E-F33EF572D56E}"/>
              </a:ext>
            </a:extLst>
          </p:cNvPr>
          <p:cNvSpPr txBox="1"/>
          <p:nvPr/>
        </p:nvSpPr>
        <p:spPr>
          <a:xfrm>
            <a:off x="6522636" y="130938"/>
            <a:ext cx="2515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پیشگیری از بیماری های قلبی</a:t>
            </a:r>
            <a:endParaRPr lang="en-US" dirty="0">
              <a:cs typeface="B Titr" panose="000007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4191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4" descr="FG21_02B">
            <a:extLst>
              <a:ext uri="{FF2B5EF4-FFF2-40B4-BE49-F238E27FC236}">
                <a16:creationId xmlns:a16="http://schemas.microsoft.com/office/drawing/2014/main" xmlns="" id="{D7226373-14F9-46C4-B802-6CE68E114A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206" y="775429"/>
            <a:ext cx="7621587" cy="508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Isosceles Triangle 17">
            <a:extLst>
              <a:ext uri="{FF2B5EF4-FFF2-40B4-BE49-F238E27FC236}">
                <a16:creationId xmlns:a16="http://schemas.microsoft.com/office/drawing/2014/main" xmlns="" id="{46ADAF02-675B-4C28-B265-2BFF1170FFE7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C5F0FE26-339E-416B-A107-3D8A470EED6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41A3BC4F-4AB7-4202-A0F1-AAC73B2088E7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81820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4851ED5-0ED3-4303-885E-F33EF572D56E}"/>
              </a:ext>
            </a:extLst>
          </p:cNvPr>
          <p:cNvSpPr txBox="1"/>
          <p:nvPr/>
        </p:nvSpPr>
        <p:spPr>
          <a:xfrm>
            <a:off x="6522636" y="130938"/>
            <a:ext cx="2515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پیشگیری از بیماری های قلبی</a:t>
            </a:r>
            <a:endParaRPr lang="en-US" dirty="0">
              <a:cs typeface="B Titr" panose="000007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4191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2" descr="heartbeat">
            <a:extLst>
              <a:ext uri="{FF2B5EF4-FFF2-40B4-BE49-F238E27FC236}">
                <a16:creationId xmlns:a16="http://schemas.microsoft.com/office/drawing/2014/main" xmlns="" id="{99AA43AE-2406-4143-BB74-D26E9E1F9ED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1352550"/>
            <a:ext cx="4152900" cy="4152900"/>
          </a:xfrm>
          <a:prstGeom prst="rect">
            <a:avLst/>
          </a:prstGeom>
        </p:spPr>
      </p:pic>
      <p:sp>
        <p:nvSpPr>
          <p:cNvPr id="19" name="Isosceles Triangle 18">
            <a:extLst>
              <a:ext uri="{FF2B5EF4-FFF2-40B4-BE49-F238E27FC236}">
                <a16:creationId xmlns:a16="http://schemas.microsoft.com/office/drawing/2014/main" xmlns="" id="{B01612C9-C4EC-4E74-987A-BC519C15470A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624DCA4-636B-4C92-8963-D090960C109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F260686F-AC1E-4EED-A973-AB472A59CEFD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47842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4851ED5-0ED3-4303-885E-F33EF572D56E}"/>
              </a:ext>
            </a:extLst>
          </p:cNvPr>
          <p:cNvSpPr txBox="1"/>
          <p:nvPr/>
        </p:nvSpPr>
        <p:spPr>
          <a:xfrm>
            <a:off x="6522636" y="130938"/>
            <a:ext cx="2515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پیشگیری از بیماری های قلبی</a:t>
            </a:r>
            <a:endParaRPr lang="en-US" dirty="0">
              <a:cs typeface="B Titr" panose="000007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4191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xmlns="" id="{B01612C9-C4EC-4E74-987A-BC519C15470A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624DCA4-636B-4C92-8963-D090960C1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F260686F-AC1E-4EED-A973-AB472A59CEFD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3">
            <a:extLst>
              <a:ext uri="{FF2B5EF4-FFF2-40B4-BE49-F238E27FC236}">
                <a16:creationId xmlns:a16="http://schemas.microsoft.com/office/drawing/2014/main" xmlns="" id="{5480A703-9803-4156-A98E-806DCA4EEF53}"/>
              </a:ext>
            </a:extLst>
          </p:cNvPr>
          <p:cNvSpPr txBox="1">
            <a:spLocks noChangeArrowheads="1"/>
          </p:cNvSpPr>
          <p:nvPr/>
        </p:nvSpPr>
        <p:spPr>
          <a:xfrm>
            <a:off x="628650" y="1273635"/>
            <a:ext cx="7886700" cy="44040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Low" rtl="1"/>
            <a:r>
              <a:rPr lang="fa-IR" altLang="en-US" sz="2800" b="1" dirty="0">
                <a:cs typeface="B Nazanin" panose="00000400000000000000" pitchFamily="2" charset="-78"/>
              </a:rPr>
              <a:t>آنچه که به اختصار در مورد بیماری های مادر زادی می توان گفت این است که این بیماری ها قابل پیشگیری نمی باشند. ولی چون فاقد علامت هستند، وظیفه والدین و پزشکان کشف ،بیمار یابی و درمان به موقع آنهاست.</a:t>
            </a:r>
          </a:p>
          <a:p>
            <a:pPr algn="justLow" rtl="1"/>
            <a:r>
              <a:rPr lang="fa-IR" altLang="en-US" sz="2800" b="1" dirty="0">
                <a:cs typeface="B Nazanin" panose="00000400000000000000" pitchFamily="2" charset="-78"/>
              </a:rPr>
              <a:t>در مورد بیماری های رماتیسمی فقط اشاره می نمایم که کاملا قابل پیشگیری اند و علت آنها   « گلودردهای » دوران کودکی است که به درستی در مان نشده اند ،که   در سنین بالا تر خود را نشان می دهند.</a:t>
            </a:r>
            <a:endParaRPr lang="en-US" altLang="en-US" sz="28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614273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4851ED5-0ED3-4303-885E-F33EF572D56E}"/>
              </a:ext>
            </a:extLst>
          </p:cNvPr>
          <p:cNvSpPr txBox="1"/>
          <p:nvPr/>
        </p:nvSpPr>
        <p:spPr>
          <a:xfrm>
            <a:off x="6522636" y="130938"/>
            <a:ext cx="2515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پیشگیری از بیماری های قلبی</a:t>
            </a:r>
            <a:endParaRPr lang="en-US" dirty="0">
              <a:cs typeface="B Titr" panose="000007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4191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xmlns="" id="{B01612C9-C4EC-4E74-987A-BC519C15470A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624DCA4-636B-4C92-8963-D090960C1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F260686F-AC1E-4EED-A973-AB472A59CEFD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2">
            <a:extLst>
              <a:ext uri="{FF2B5EF4-FFF2-40B4-BE49-F238E27FC236}">
                <a16:creationId xmlns:a16="http://schemas.microsoft.com/office/drawing/2014/main" xmlns="" id="{12A7AC7E-DBEF-44BB-BA6C-DE72CC5391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19299" y="663714"/>
            <a:ext cx="510539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 rtl="1">
              <a:spcBef>
                <a:spcPct val="20000"/>
              </a:spcBef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fa-IR" sz="4000" b="0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B Titr" panose="00000700000000000000" pitchFamily="2" charset="-78"/>
              </a:rPr>
              <a:t>آناتومی بیرونی قلب</a:t>
            </a:r>
            <a:endParaRPr lang="en-US" sz="4000" b="0" dirty="0"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B Titr" panose="00000700000000000000" pitchFamily="2" charset="-78"/>
            </a:endParaRPr>
          </a:p>
        </p:txBody>
      </p:sp>
      <p:pic>
        <p:nvPicPr>
          <p:cNvPr id="12" name="Picture 7">
            <a:extLst>
              <a:ext uri="{FF2B5EF4-FFF2-40B4-BE49-F238E27FC236}">
                <a16:creationId xmlns:a16="http://schemas.microsoft.com/office/drawing/2014/main" xmlns="" id="{0134F5B0-63C1-4F53-ADB5-5836190FBB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05"/>
          <a:stretch>
            <a:fillRect/>
          </a:stretch>
        </p:blipFill>
        <p:spPr bwMode="auto">
          <a:xfrm>
            <a:off x="1425110" y="1641182"/>
            <a:ext cx="6293775" cy="411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930470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utoUpdateAnimBg="0" advAuto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4851ED5-0ED3-4303-885E-F33EF572D56E}"/>
              </a:ext>
            </a:extLst>
          </p:cNvPr>
          <p:cNvSpPr txBox="1"/>
          <p:nvPr/>
        </p:nvSpPr>
        <p:spPr>
          <a:xfrm>
            <a:off x="6522636" y="130938"/>
            <a:ext cx="2515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پیشگیری از بیماری های قلبی</a:t>
            </a:r>
            <a:endParaRPr lang="en-US" dirty="0">
              <a:cs typeface="B Titr" panose="000007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4191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xmlns="" id="{B01612C9-C4EC-4E74-987A-BC519C15470A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624DCA4-636B-4C92-8963-D090960C1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F260686F-AC1E-4EED-A973-AB472A59CEFD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2" descr="Fig 15-3">
            <a:extLst>
              <a:ext uri="{FF2B5EF4-FFF2-40B4-BE49-F238E27FC236}">
                <a16:creationId xmlns:a16="http://schemas.microsoft.com/office/drawing/2014/main" xmlns="" id="{EAB3DE70-AE6F-4F36-A74E-361108EFF4F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" b="5394"/>
          <a:stretch/>
        </p:blipFill>
        <p:spPr bwMode="auto">
          <a:xfrm>
            <a:off x="1315720" y="1179143"/>
            <a:ext cx="6512560" cy="4499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912749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4851ED5-0ED3-4303-885E-F33EF572D56E}"/>
              </a:ext>
            </a:extLst>
          </p:cNvPr>
          <p:cNvSpPr txBox="1"/>
          <p:nvPr/>
        </p:nvSpPr>
        <p:spPr>
          <a:xfrm>
            <a:off x="6522636" y="130938"/>
            <a:ext cx="2515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پیشگیری از بیماری های قلبی</a:t>
            </a:r>
            <a:endParaRPr lang="en-US" dirty="0">
              <a:cs typeface="B Titr" panose="000007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4191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xmlns="" id="{B01612C9-C4EC-4E74-987A-BC519C15470A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624DCA4-636B-4C92-8963-D090960C1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F260686F-AC1E-4EED-A973-AB472A59CEFD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2">
            <a:extLst>
              <a:ext uri="{FF2B5EF4-FFF2-40B4-BE49-F238E27FC236}">
                <a16:creationId xmlns:a16="http://schemas.microsoft.com/office/drawing/2014/main" xmlns="" id="{685DA36A-F754-4C43-AE77-53E70F9DDC03}"/>
              </a:ext>
            </a:extLst>
          </p:cNvPr>
          <p:cNvSpPr txBox="1">
            <a:spLocks noChangeArrowheads="1"/>
          </p:cNvSpPr>
          <p:nvPr/>
        </p:nvSpPr>
        <p:spPr>
          <a:xfrm>
            <a:off x="628650" y="673736"/>
            <a:ext cx="7886700" cy="65912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a-IR" sz="3600" dirty="0">
                <a:cs typeface="B Titr" panose="00000700000000000000" pitchFamily="2" charset="-78"/>
              </a:rPr>
              <a:t>عروق کرونر قلب (از روبرو و پشت )</a:t>
            </a:r>
            <a:endParaRPr lang="en-US" sz="3600" dirty="0">
              <a:cs typeface="B Titr" panose="00000700000000000000" pitchFamily="2" charset="-78"/>
            </a:endParaRPr>
          </a:p>
        </p:txBody>
      </p:sp>
      <p:pic>
        <p:nvPicPr>
          <p:cNvPr id="11" name="Picture 4" descr="Fig">
            <a:extLst>
              <a:ext uri="{FF2B5EF4-FFF2-40B4-BE49-F238E27FC236}">
                <a16:creationId xmlns:a16="http://schemas.microsoft.com/office/drawing/2014/main" xmlns="" id="{4C6EDA79-C969-4D20-B154-88910667981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83" b="8824"/>
          <a:stretch/>
        </p:blipFill>
        <p:spPr>
          <a:xfrm>
            <a:off x="1066800" y="1770796"/>
            <a:ext cx="3375025" cy="3768981"/>
          </a:xfrm>
          <a:prstGeom prst="rect">
            <a:avLst/>
          </a:prstGeom>
        </p:spPr>
      </p:pic>
      <p:pic>
        <p:nvPicPr>
          <p:cNvPr id="12" name="Picture 5" descr="Fig">
            <a:extLst>
              <a:ext uri="{FF2B5EF4-FFF2-40B4-BE49-F238E27FC236}">
                <a16:creationId xmlns:a16="http://schemas.microsoft.com/office/drawing/2014/main" xmlns="" id="{2EDF073C-0156-4161-ADCF-F949181CAD5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82" b="5882"/>
          <a:stretch/>
        </p:blipFill>
        <p:spPr bwMode="auto">
          <a:xfrm>
            <a:off x="5471532" y="1697851"/>
            <a:ext cx="3375025" cy="3841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993656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4851ED5-0ED3-4303-885E-F33EF572D56E}"/>
              </a:ext>
            </a:extLst>
          </p:cNvPr>
          <p:cNvSpPr txBox="1"/>
          <p:nvPr/>
        </p:nvSpPr>
        <p:spPr>
          <a:xfrm>
            <a:off x="6522636" y="130938"/>
            <a:ext cx="2515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پیشگیری از بیماری های قلبی</a:t>
            </a:r>
            <a:endParaRPr lang="en-US" dirty="0">
              <a:cs typeface="B Titr" panose="000007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4191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xmlns="" id="{B01612C9-C4EC-4E74-987A-BC519C15470A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624DCA4-636B-4C92-8963-D090960C1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F260686F-AC1E-4EED-A973-AB472A59CEFD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3" descr="Coronary anatomy 3 no label">
            <a:extLst>
              <a:ext uri="{FF2B5EF4-FFF2-40B4-BE49-F238E27FC236}">
                <a16:creationId xmlns:a16="http://schemas.microsoft.com/office/drawing/2014/main" xmlns="" id="{16D1D836-5F45-4913-83DC-1745F3CB94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1591344"/>
            <a:ext cx="39370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Text Box 14">
            <a:extLst>
              <a:ext uri="{FF2B5EF4-FFF2-40B4-BE49-F238E27FC236}">
                <a16:creationId xmlns:a16="http://schemas.microsoft.com/office/drawing/2014/main" xmlns="" id="{9694E719-4247-4B5D-BBCF-A716D56857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77000" y="2048544"/>
            <a:ext cx="15049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r" rtl="1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l" rtl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0">
                <a:latin typeface="Arial" panose="020B0604020202020204" pitchFamily="34" charset="0"/>
              </a:rPr>
              <a:t>Left Main CA</a:t>
            </a:r>
          </a:p>
        </p:txBody>
      </p:sp>
      <p:sp>
        <p:nvSpPr>
          <p:cNvPr id="43" name="Text Box 15">
            <a:extLst>
              <a:ext uri="{FF2B5EF4-FFF2-40B4-BE49-F238E27FC236}">
                <a16:creationId xmlns:a16="http://schemas.microsoft.com/office/drawing/2014/main" xmlns="" id="{9F955A04-9755-4270-92B2-78781653D4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2810544"/>
            <a:ext cx="1263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r" rtl="1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l" rtl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0">
                <a:latin typeface="Arial" panose="020B0604020202020204" pitchFamily="34" charset="0"/>
              </a:rPr>
              <a:t>Circumflex</a:t>
            </a:r>
          </a:p>
        </p:txBody>
      </p:sp>
      <p:sp>
        <p:nvSpPr>
          <p:cNvPr id="44" name="Text Box 16">
            <a:extLst>
              <a:ext uri="{FF2B5EF4-FFF2-40B4-BE49-F238E27FC236}">
                <a16:creationId xmlns:a16="http://schemas.microsoft.com/office/drawing/2014/main" xmlns="" id="{D43094DF-FC11-4E79-88BB-98B6B19943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6200" y="6391944"/>
            <a:ext cx="30797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r" rtl="1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l" rtl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0">
                <a:latin typeface="Arial" panose="020B0604020202020204" pitchFamily="34" charset="0"/>
              </a:rPr>
              <a:t>Left Anterior Descending CA</a:t>
            </a:r>
          </a:p>
        </p:txBody>
      </p:sp>
      <p:sp>
        <p:nvSpPr>
          <p:cNvPr id="45" name="Text Box 17">
            <a:extLst>
              <a:ext uri="{FF2B5EF4-FFF2-40B4-BE49-F238E27FC236}">
                <a16:creationId xmlns:a16="http://schemas.microsoft.com/office/drawing/2014/main" xmlns="" id="{7785A21B-20F5-4D06-B120-40C958EAA8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43400" y="5858544"/>
            <a:ext cx="10985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r" rtl="1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l" rtl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0">
                <a:latin typeface="Arial" panose="020B0604020202020204" pitchFamily="34" charset="0"/>
              </a:rPr>
              <a:t>Right CA</a:t>
            </a:r>
          </a:p>
        </p:txBody>
      </p:sp>
      <p:sp>
        <p:nvSpPr>
          <p:cNvPr id="46" name="Line 18">
            <a:extLst>
              <a:ext uri="{FF2B5EF4-FFF2-40B4-BE49-F238E27FC236}">
                <a16:creationId xmlns:a16="http://schemas.microsoft.com/office/drawing/2014/main" xmlns="" id="{CA0ED591-AD31-4790-A3C7-2295F2E3B40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105400" y="4639344"/>
            <a:ext cx="381000" cy="12192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7" name="Line 19">
            <a:extLst>
              <a:ext uri="{FF2B5EF4-FFF2-40B4-BE49-F238E27FC236}">
                <a16:creationId xmlns:a16="http://schemas.microsoft.com/office/drawing/2014/main" xmlns="" id="{34D1E760-06CB-43CB-8DD9-08BFBD5A7E1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410200" y="5096544"/>
            <a:ext cx="1219200" cy="13716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" name="Line 20">
            <a:extLst>
              <a:ext uri="{FF2B5EF4-FFF2-40B4-BE49-F238E27FC236}">
                <a16:creationId xmlns:a16="http://schemas.microsoft.com/office/drawing/2014/main" xmlns="" id="{3D4C45F8-E26E-4739-BC9F-43D0187FF21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010400" y="3115344"/>
            <a:ext cx="381000" cy="6858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" name="Line 21">
            <a:extLst>
              <a:ext uri="{FF2B5EF4-FFF2-40B4-BE49-F238E27FC236}">
                <a16:creationId xmlns:a16="http://schemas.microsoft.com/office/drawing/2014/main" xmlns="" id="{B4A448CD-5B48-46CC-87B1-B02DA20D7A2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248400" y="2353344"/>
            <a:ext cx="533400" cy="12192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" name="Text Box 22">
            <a:extLst>
              <a:ext uri="{FF2B5EF4-FFF2-40B4-BE49-F238E27FC236}">
                <a16:creationId xmlns:a16="http://schemas.microsoft.com/office/drawing/2014/main" xmlns="" id="{8935AA2D-4CF3-409F-A545-31C8768BC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5200" y="6315744"/>
            <a:ext cx="18478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r" rtl="1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l" rtl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0">
                <a:latin typeface="Arial" panose="020B0604020202020204" pitchFamily="34" charset="0"/>
              </a:rPr>
              <a:t>Marginal Branch</a:t>
            </a:r>
          </a:p>
        </p:txBody>
      </p:sp>
      <p:sp>
        <p:nvSpPr>
          <p:cNvPr id="51" name="Line 23">
            <a:extLst>
              <a:ext uri="{FF2B5EF4-FFF2-40B4-BE49-F238E27FC236}">
                <a16:creationId xmlns:a16="http://schemas.microsoft.com/office/drawing/2014/main" xmlns="" id="{8CB0B685-2DE8-4D2E-A503-E75A1BFC190F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934200" y="5020344"/>
            <a:ext cx="685800" cy="12954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52" name="Picture 2" descr="Coronary artery anatomy">
            <a:extLst>
              <a:ext uri="{FF2B5EF4-FFF2-40B4-BE49-F238E27FC236}">
                <a16:creationId xmlns:a16="http://schemas.microsoft.com/office/drawing/2014/main" xmlns="" id="{3A8E46D8-2323-46F8-9CB5-425DB85D8E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48" y="1981200"/>
            <a:ext cx="4038395" cy="3028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Rectangle 5">
            <a:extLst>
              <a:ext uri="{FF2B5EF4-FFF2-40B4-BE49-F238E27FC236}">
                <a16:creationId xmlns:a16="http://schemas.microsoft.com/office/drawing/2014/main" xmlns="" id="{0603140E-EBBA-4DCA-9253-1622F6CF5B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44012" y="4650550"/>
            <a:ext cx="880188" cy="32610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>
            <a:lvl1pPr algn="r" rtl="1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l" rtl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fa-IR" altLang="en-US" sz="2000"/>
          </a:p>
        </p:txBody>
      </p:sp>
      <p:sp>
        <p:nvSpPr>
          <p:cNvPr id="55" name="Rectangle 6">
            <a:extLst>
              <a:ext uri="{FF2B5EF4-FFF2-40B4-BE49-F238E27FC236}">
                <a16:creationId xmlns:a16="http://schemas.microsoft.com/office/drawing/2014/main" xmlns="" id="{B7A6614D-4C42-4093-9ABE-9AFE15DEE8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6444" y="4381346"/>
            <a:ext cx="838200" cy="3048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>
            <a:lvl1pPr algn="r" rtl="1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l" rtl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fa-IR" altLang="en-US" sz="2000"/>
          </a:p>
        </p:txBody>
      </p:sp>
      <p:sp>
        <p:nvSpPr>
          <p:cNvPr id="53" name="Line 4">
            <a:extLst>
              <a:ext uri="{FF2B5EF4-FFF2-40B4-BE49-F238E27FC236}">
                <a16:creationId xmlns:a16="http://schemas.microsoft.com/office/drawing/2014/main" xmlns="" id="{013D59BA-3694-4CCF-8666-FC1F5CE5F719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546950" y="3258670"/>
            <a:ext cx="0" cy="1503676"/>
          </a:xfrm>
          <a:prstGeom prst="line">
            <a:avLst/>
          </a:prstGeom>
          <a:noFill/>
          <a:ln w="76200">
            <a:solidFill>
              <a:srgbClr val="DDDDDD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" name="Rectangle 7">
            <a:extLst>
              <a:ext uri="{FF2B5EF4-FFF2-40B4-BE49-F238E27FC236}">
                <a16:creationId xmlns:a16="http://schemas.microsoft.com/office/drawing/2014/main" xmlns="" id="{E41227A7-DD83-4E47-8443-7A93C29A4E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16800" y="4065434"/>
            <a:ext cx="1143969" cy="69691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>
            <a:lvl1pPr algn="r" rtl="1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l" rtl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fa-IR" altLang="en-US" sz="2000"/>
          </a:p>
        </p:txBody>
      </p:sp>
      <p:sp>
        <p:nvSpPr>
          <p:cNvPr id="57" name="Text Box 8">
            <a:extLst>
              <a:ext uri="{FF2B5EF4-FFF2-40B4-BE49-F238E27FC236}">
                <a16:creationId xmlns:a16="http://schemas.microsoft.com/office/drawing/2014/main" xmlns="" id="{D32B34C7-E0C3-461A-A213-D945D35C05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09854" y="4676622"/>
            <a:ext cx="9366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r" rtl="1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l" rtl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a-IR" altLang="en-US" sz="1800" dirty="0">
                <a:latin typeface="Arial" panose="020B0604020202020204" pitchFamily="34" charset="0"/>
                <a:cs typeface="B Nazanin" panose="00000400000000000000" pitchFamily="2" charset="-78"/>
              </a:rPr>
              <a:t>لایه داخلی</a:t>
            </a:r>
            <a:endParaRPr lang="en-US" altLang="en-US" sz="1800" dirty="0"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58" name="Text Box 9">
            <a:extLst>
              <a:ext uri="{FF2B5EF4-FFF2-40B4-BE49-F238E27FC236}">
                <a16:creationId xmlns:a16="http://schemas.microsoft.com/office/drawing/2014/main" xmlns="" id="{18DF42FD-2685-4AAA-95DC-1CC516A2DE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19400" y="4027180"/>
            <a:ext cx="100380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r" rtl="1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l" rtl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a-IR" altLang="en-US" sz="1800" dirty="0">
                <a:latin typeface="Arial" panose="020B0604020202020204" pitchFamily="34" charset="0"/>
                <a:cs typeface="B Nazanin" panose="00000400000000000000" pitchFamily="2" charset="-78"/>
              </a:rPr>
              <a:t>لایه خارجی</a:t>
            </a:r>
            <a:endParaRPr lang="en-US" altLang="en-US" sz="1800" dirty="0"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59" name="Text Box 10">
            <a:extLst>
              <a:ext uri="{FF2B5EF4-FFF2-40B4-BE49-F238E27FC236}">
                <a16:creationId xmlns:a16="http://schemas.microsoft.com/office/drawing/2014/main" xmlns="" id="{DCB03F0C-24B5-4A2F-BC23-942C2EFF15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8017" y="4384451"/>
            <a:ext cx="90963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r" rtl="1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l" rtl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a-IR" altLang="en-US" sz="1800" dirty="0">
                <a:latin typeface="Arial" panose="020B0604020202020204" pitchFamily="34" charset="0"/>
                <a:cs typeface="B Nazanin" panose="00000400000000000000" pitchFamily="2" charset="-78"/>
              </a:rPr>
              <a:t>لایه میانی</a:t>
            </a:r>
            <a:endParaRPr lang="en-US" altLang="en-US" sz="1800" dirty="0"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60" name="Line 11">
            <a:extLst>
              <a:ext uri="{FF2B5EF4-FFF2-40B4-BE49-F238E27FC236}">
                <a16:creationId xmlns:a16="http://schemas.microsoft.com/office/drawing/2014/main" xmlns="" id="{FDB78C0D-7EDE-4C91-A3CA-856B76EB3512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819400" y="3304197"/>
            <a:ext cx="8555" cy="1146175"/>
          </a:xfrm>
          <a:prstGeom prst="line">
            <a:avLst/>
          </a:prstGeom>
          <a:noFill/>
          <a:ln w="76200">
            <a:solidFill>
              <a:srgbClr val="DDDDDD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" name="Line 12">
            <a:extLst>
              <a:ext uri="{FF2B5EF4-FFF2-40B4-BE49-F238E27FC236}">
                <a16:creationId xmlns:a16="http://schemas.microsoft.com/office/drawing/2014/main" xmlns="" id="{453D6431-4C3C-498B-AF19-F07546FE28B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123130" y="3270123"/>
            <a:ext cx="14740" cy="821588"/>
          </a:xfrm>
          <a:prstGeom prst="line">
            <a:avLst/>
          </a:prstGeom>
          <a:noFill/>
          <a:ln w="76200">
            <a:solidFill>
              <a:srgbClr val="DDDDDD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" name="Rectangle 24">
            <a:extLst>
              <a:ext uri="{FF2B5EF4-FFF2-40B4-BE49-F238E27FC236}">
                <a16:creationId xmlns:a16="http://schemas.microsoft.com/office/drawing/2014/main" xmlns="" id="{CCFFEAC0-BEE3-4221-8C89-5CA828DCF5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0544" y="1295400"/>
            <a:ext cx="2971800" cy="6858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>
            <a:lvl1pPr algn="r" rtl="1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rtl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a-IR" altLang="en-US" sz="2800" b="0" dirty="0">
                <a:latin typeface="Arial" panose="020B0604020202020204" pitchFamily="34" charset="0"/>
                <a:cs typeface="B Titr" panose="00000700000000000000" pitchFamily="2" charset="-78"/>
              </a:rPr>
              <a:t>لایه های مختلف یک رگ</a:t>
            </a:r>
            <a:endParaRPr lang="en-US" altLang="en-US" sz="2800" b="0" dirty="0">
              <a:latin typeface="Arial" panose="020B0604020202020204" pitchFamily="34" charset="0"/>
              <a:cs typeface="B Titr" panose="00000700000000000000" pitchFamily="2" charset="-78"/>
            </a:endParaRPr>
          </a:p>
        </p:txBody>
      </p:sp>
      <p:sp>
        <p:nvSpPr>
          <p:cNvPr id="63" name="Text Box 13">
            <a:extLst>
              <a:ext uri="{FF2B5EF4-FFF2-40B4-BE49-F238E27FC236}">
                <a16:creationId xmlns:a16="http://schemas.microsoft.com/office/drawing/2014/main" xmlns="" id="{54357831-77FE-4EA8-B0AD-2AA04D5CDB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5400" y="519463"/>
            <a:ext cx="65532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r" rtl="1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a-IR" altLang="en-US" dirty="0">
                <a:solidFill>
                  <a:srgbClr val="FF3300"/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رگ های طبیعی قلب –آناتومی رگ</a:t>
            </a:r>
            <a:endParaRPr lang="en-US" altLang="en-US" dirty="0">
              <a:solidFill>
                <a:srgbClr val="FF3300"/>
              </a:solidFill>
              <a:latin typeface="Arial" panose="020B060402020202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7326190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4851ED5-0ED3-4303-885E-F33EF572D56E}"/>
              </a:ext>
            </a:extLst>
          </p:cNvPr>
          <p:cNvSpPr txBox="1"/>
          <p:nvPr/>
        </p:nvSpPr>
        <p:spPr>
          <a:xfrm>
            <a:off x="6522636" y="130938"/>
            <a:ext cx="2515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solidFill>
                  <a:prstClr val="black"/>
                </a:solidFill>
                <a:cs typeface="B Titr" panose="00000700000000000000" pitchFamily="2" charset="-78"/>
              </a:rPr>
              <a:t>پیشگیری از بیماری های قلبی</a:t>
            </a:r>
            <a:endParaRPr lang="en-US" dirty="0">
              <a:solidFill>
                <a:prstClr val="black"/>
              </a:solidFill>
              <a:cs typeface="B Titr" panose="000007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4191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xmlns="" id="{B01612C9-C4EC-4E74-987A-BC519C15470A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624DCA4-636B-4C92-8963-D090960C1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F260686F-AC1E-4EED-A973-AB472A59CEFD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2">
            <a:extLst>
              <a:ext uri="{FF2B5EF4-FFF2-40B4-BE49-F238E27FC236}">
                <a16:creationId xmlns:a16="http://schemas.microsoft.com/office/drawing/2014/main" xmlns="" id="{C1DFED38-E879-4D70-9522-23B32B477BE6}"/>
              </a:ext>
            </a:extLst>
          </p:cNvPr>
          <p:cNvSpPr txBox="1">
            <a:spLocks noChangeArrowheads="1"/>
          </p:cNvSpPr>
          <p:nvPr/>
        </p:nvSpPr>
        <p:spPr>
          <a:xfrm>
            <a:off x="151766" y="685800"/>
            <a:ext cx="8839199" cy="533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a-IR" sz="2800" dirty="0">
                <a:solidFill>
                  <a:prstClr val="black"/>
                </a:solidFill>
                <a:cs typeface="B Titr" panose="00000700000000000000" pitchFamily="2" charset="-78"/>
              </a:rPr>
              <a:t>از رسوب رشته های چربی –ایجاد تصلب الشرائین تا انسداد کامل رگ </a:t>
            </a:r>
            <a:endParaRPr lang="en-US" sz="2800" dirty="0">
              <a:solidFill>
                <a:prstClr val="black"/>
              </a:solidFill>
              <a:cs typeface="B Titr" panose="00000700000000000000" pitchFamily="2" charset="-78"/>
            </a:endParaRP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xmlns="" id="{2C620B2D-7788-41F8-A4D6-2F61AE0D5513}"/>
              </a:ext>
            </a:extLst>
          </p:cNvPr>
          <p:cNvSpPr txBox="1">
            <a:spLocks noChangeArrowheads="1"/>
          </p:cNvSpPr>
          <p:nvPr/>
        </p:nvSpPr>
        <p:spPr>
          <a:xfrm>
            <a:off x="158611" y="1558472"/>
            <a:ext cx="5217532" cy="12609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fa-IR" altLang="en-US" sz="4000" dirty="0">
                <a:solidFill>
                  <a:srgbClr val="FF3300"/>
                </a:solidFill>
                <a:cs typeface="B Nazanin" panose="00000400000000000000" pitchFamily="2" charset="-78"/>
              </a:rPr>
              <a:t>    </a:t>
            </a:r>
            <a:r>
              <a:rPr lang="fa-IR" altLang="en-US" sz="4000" b="1" dirty="0">
                <a:solidFill>
                  <a:srgbClr val="FF3300"/>
                </a:solidFill>
                <a:cs typeface="B Nazanin" panose="00000400000000000000" pitchFamily="2" charset="-78"/>
              </a:rPr>
              <a:t>حمله قلبی چگونه اتفاق می‌افتد</a:t>
            </a:r>
            <a:r>
              <a:rPr lang="fa-IR" altLang="en-US" sz="2800" b="1" dirty="0">
                <a:solidFill>
                  <a:srgbClr val="FF3300"/>
                </a:solidFill>
                <a:cs typeface="B Nazanin" panose="00000400000000000000" pitchFamily="2" charset="-78"/>
              </a:rPr>
              <a:t>؟</a:t>
            </a:r>
            <a:endParaRPr lang="en-US" altLang="en-US" sz="2800" b="1" dirty="0">
              <a:solidFill>
                <a:srgbClr val="FF3300"/>
              </a:solidFill>
              <a:cs typeface="B Nazanin" panose="00000400000000000000" pitchFamily="2" charset="-78"/>
            </a:endParaRPr>
          </a:p>
        </p:txBody>
      </p:sp>
      <p:pic>
        <p:nvPicPr>
          <p:cNvPr id="12" name="Picture 4" descr="atherosclerosis">
            <a:extLst>
              <a:ext uri="{FF2B5EF4-FFF2-40B4-BE49-F238E27FC236}">
                <a16:creationId xmlns:a16="http://schemas.microsoft.com/office/drawing/2014/main" xmlns="" id="{AF9090EE-F729-4768-AF1B-91EE9C94AB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67" b="25000"/>
          <a:stretch>
            <a:fillRect/>
          </a:stretch>
        </p:blipFill>
        <p:spPr>
          <a:xfrm>
            <a:off x="933837" y="2693582"/>
            <a:ext cx="3309938" cy="2366962"/>
          </a:xfrm>
          <a:prstGeom prst="rect">
            <a:avLst/>
          </a:prstGeom>
        </p:spPr>
      </p:pic>
      <p:pic>
        <p:nvPicPr>
          <p:cNvPr id="14" name="Picture 5" descr="pathology">
            <a:extLst>
              <a:ext uri="{FF2B5EF4-FFF2-40B4-BE49-F238E27FC236}">
                <a16:creationId xmlns:a16="http://schemas.microsoft.com/office/drawing/2014/main" xmlns="" id="{8C5A344E-8C5A-4BEF-9D5F-B0650CA4A3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80189" y="1482272"/>
            <a:ext cx="35052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47600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4851ED5-0ED3-4303-885E-F33EF572D56E}"/>
              </a:ext>
            </a:extLst>
          </p:cNvPr>
          <p:cNvSpPr txBox="1"/>
          <p:nvPr/>
        </p:nvSpPr>
        <p:spPr>
          <a:xfrm>
            <a:off x="6522636" y="130938"/>
            <a:ext cx="2515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پیشگیری از بیماری های قلبی</a:t>
            </a:r>
            <a:endParaRPr lang="en-US" dirty="0">
              <a:cs typeface="B Titr" panose="000007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4191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xmlns="" id="{B01612C9-C4EC-4E74-987A-BC519C15470A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624DCA4-636B-4C92-8963-D090960C1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F260686F-AC1E-4EED-A973-AB472A59CEFD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">
            <a:extLst>
              <a:ext uri="{FF2B5EF4-FFF2-40B4-BE49-F238E27FC236}">
                <a16:creationId xmlns:a16="http://schemas.microsoft.com/office/drawing/2014/main" xmlns="" id="{1546AED8-DCF1-4AB3-A6F1-602BCAAB1AA6}"/>
              </a:ext>
            </a:extLst>
          </p:cNvPr>
          <p:cNvSpPr txBox="1">
            <a:spLocks noChangeArrowheads="1"/>
          </p:cNvSpPr>
          <p:nvPr/>
        </p:nvSpPr>
        <p:spPr>
          <a:xfrm>
            <a:off x="762000" y="1236272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Low" rtl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fa-IR" altLang="en-US" sz="2800" b="1" dirty="0" smtClean="0">
                <a:cs typeface="B Nazanin" panose="00000400000000000000" pitchFamily="2" charset="-78"/>
              </a:rPr>
              <a:t>سطح </a:t>
            </a:r>
            <a:r>
              <a:rPr lang="fa-IR" altLang="en-US" sz="2800" b="1" dirty="0">
                <a:cs typeface="B Nazanin" panose="00000400000000000000" pitchFamily="2" charset="-78"/>
              </a:rPr>
              <a:t>داخلي رگ كه بسيار </a:t>
            </a:r>
            <a:r>
              <a:rPr lang="fa-IR" altLang="en-US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صاف و صيقلي </a:t>
            </a:r>
            <a:endParaRPr lang="fa-IR" altLang="en-US" sz="2800" b="1" dirty="0" smtClean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algn="justLow" rtl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fa-IR" altLang="en-US" sz="2800" b="1" dirty="0" smtClean="0">
                <a:cs typeface="B Nazanin" panose="00000400000000000000" pitchFamily="2" charset="-78"/>
              </a:rPr>
              <a:t>با </a:t>
            </a:r>
            <a:r>
              <a:rPr lang="fa-IR" altLang="en-US" sz="2800" b="1" dirty="0">
                <a:cs typeface="B Nazanin" panose="00000400000000000000" pitchFamily="2" charset="-78"/>
              </a:rPr>
              <a:t>عوامل ضربه </a:t>
            </a:r>
            <a:r>
              <a:rPr lang="fa-IR" altLang="en-US" sz="2800" b="1" dirty="0" smtClean="0">
                <a:cs typeface="B Nazanin" panose="00000400000000000000" pitchFamily="2" charset="-78"/>
              </a:rPr>
              <a:t>اي که با  </a:t>
            </a:r>
            <a:r>
              <a:rPr lang="fa-IR" altLang="en-US" sz="2800" b="1" dirty="0" smtClean="0">
                <a:solidFill>
                  <a:schemeClr val="accent4">
                    <a:lumMod val="75000"/>
                  </a:schemeClr>
                </a:solidFill>
                <a:cs typeface="B Nazanin" panose="00000400000000000000" pitchFamily="2" charset="-78"/>
              </a:rPr>
              <a:t>رژیم های نادرست  </a:t>
            </a:r>
            <a:r>
              <a:rPr lang="fa-IR" altLang="en-US" sz="2800" b="1" dirty="0" smtClean="0">
                <a:cs typeface="B Nazanin" panose="00000400000000000000" pitchFamily="2" charset="-78"/>
              </a:rPr>
              <a:t>زخمي </a:t>
            </a:r>
            <a:r>
              <a:rPr lang="fa-IR" altLang="en-US" sz="2800" b="1" dirty="0">
                <a:cs typeface="B Nazanin" panose="00000400000000000000" pitchFamily="2" charset="-78"/>
              </a:rPr>
              <a:t>مي شود. </a:t>
            </a:r>
            <a:r>
              <a:rPr lang="fa-IR" altLang="en-US" sz="2800" b="1" dirty="0" smtClean="0">
                <a:cs typeface="B Nazanin" panose="00000400000000000000" pitchFamily="2" charset="-78"/>
              </a:rPr>
              <a:t> </a:t>
            </a:r>
          </a:p>
          <a:p>
            <a:pPr algn="justLow" rtl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fa-IR" altLang="en-US" sz="2800" b="1" dirty="0" smtClean="0">
                <a:cs typeface="B Nazanin" panose="00000400000000000000" pitchFamily="2" charset="-78"/>
              </a:rPr>
              <a:t>هر </a:t>
            </a:r>
            <a:r>
              <a:rPr lang="fa-IR" altLang="en-US" sz="2800" b="1" dirty="0">
                <a:cs typeface="B Nazanin" panose="00000400000000000000" pitchFamily="2" charset="-78"/>
              </a:rPr>
              <a:t>چه  اين لايه ضخيم تر و زخمي بشود، صاف شدگي رگ  کاهش یافته  و امكان دارد  </a:t>
            </a:r>
            <a:r>
              <a:rPr lang="fa-IR" altLang="en-US" sz="2800" b="1" dirty="0">
                <a:solidFill>
                  <a:srgbClr val="C00000"/>
                </a:solidFill>
                <a:cs typeface="B Nazanin" panose="00000400000000000000" pitchFamily="2" charset="-78"/>
              </a:rPr>
              <a:t>لخته در آن محل </a:t>
            </a:r>
            <a:r>
              <a:rPr lang="fa-IR" altLang="en-US" sz="2800" b="1" dirty="0">
                <a:cs typeface="B Nazanin" panose="00000400000000000000" pitchFamily="2" charset="-78"/>
              </a:rPr>
              <a:t>تشكيل شود . </a:t>
            </a:r>
            <a:endParaRPr lang="fa-IR" altLang="en-US" sz="2800" b="1" dirty="0" smtClean="0">
              <a:cs typeface="B Nazanin" panose="00000400000000000000" pitchFamily="2" charset="-78"/>
            </a:endParaRPr>
          </a:p>
          <a:p>
            <a:pPr algn="justLow" rtl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fa-IR" altLang="en-US" sz="2800" b="1" dirty="0" smtClean="0">
                <a:cs typeface="B Nazanin" panose="00000400000000000000" pitchFamily="2" charset="-78"/>
              </a:rPr>
              <a:t>اگر </a:t>
            </a:r>
            <a:r>
              <a:rPr lang="fa-IR" altLang="en-US" sz="2800" b="1" dirty="0">
                <a:cs typeface="B Nazanin" panose="00000400000000000000" pitchFamily="2" charset="-78"/>
              </a:rPr>
              <a:t>تنگي بيش از 50 درصد قطر رگ را كاهش  دهد ، </a:t>
            </a:r>
            <a:endParaRPr lang="fa-IR" altLang="en-US" sz="2800" b="1" dirty="0" smtClean="0">
              <a:cs typeface="B Nazanin" panose="00000400000000000000" pitchFamily="2" charset="-78"/>
            </a:endParaRPr>
          </a:p>
          <a:p>
            <a:pPr algn="justLow" rtl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fa-IR" altLang="en-US" sz="2800" b="1" dirty="0" smtClean="0">
                <a:cs typeface="B Nazanin" panose="00000400000000000000" pitchFamily="2" charset="-78"/>
              </a:rPr>
              <a:t> </a:t>
            </a:r>
            <a:r>
              <a:rPr lang="fa-IR" altLang="en-US" sz="2800" b="1" dirty="0">
                <a:cs typeface="B Nazanin" panose="00000400000000000000" pitchFamily="2" charset="-78"/>
              </a:rPr>
              <a:t>د رموقع فعاليت ،</a:t>
            </a:r>
            <a:r>
              <a:rPr lang="fa-IR" altLang="en-US" sz="2800" b="1" dirty="0">
                <a:solidFill>
                  <a:srgbClr val="00B050"/>
                </a:solidFill>
                <a:cs typeface="B Nazanin" panose="00000400000000000000" pitchFamily="2" charset="-78"/>
              </a:rPr>
              <a:t>جريان خون در رگ  جوابگوي افزايش فعاليت </a:t>
            </a:r>
            <a:r>
              <a:rPr lang="fa-IR" altLang="en-US" sz="2800" b="1" dirty="0">
                <a:cs typeface="B Nazanin" panose="00000400000000000000" pitchFamily="2" charset="-78"/>
              </a:rPr>
              <a:t>قلب نبوده و درد قلبي   ( آنژين صدري) ظاهر مي شود </a:t>
            </a:r>
            <a:r>
              <a:rPr lang="fa-IR" altLang="en-US" sz="2800" b="1" dirty="0" smtClean="0">
                <a:cs typeface="B Nazanin" panose="00000400000000000000" pitchFamily="2" charset="-78"/>
              </a:rPr>
              <a:t>.</a:t>
            </a:r>
          </a:p>
          <a:p>
            <a:pPr algn="justLow" rtl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fa-IR" altLang="en-US" sz="2800" b="1" dirty="0" smtClean="0">
                <a:cs typeface="B Nazanin" panose="00000400000000000000" pitchFamily="2" charset="-78"/>
              </a:rPr>
              <a:t>اگر </a:t>
            </a:r>
            <a:r>
              <a:rPr lang="fa-IR" altLang="en-US" sz="2800" b="1" dirty="0">
                <a:cs typeface="B Nazanin" panose="00000400000000000000" pitchFamily="2" charset="-78"/>
              </a:rPr>
              <a:t>در زمينه تنگي بصورت ناگهاني تمام مجراي رگ بسته شود ، بطور آنی  جريان خون به قلب قطع شده و سكته قلبي يعني مرگ قسمتي از قلب اتفاق  مي افتد .</a:t>
            </a:r>
            <a:r>
              <a:rPr lang="en-US" altLang="en-US" sz="2800" b="1" dirty="0">
                <a:cs typeface="B Nazanin" panose="00000400000000000000" pitchFamily="2" charset="-7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324709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4851ED5-0ED3-4303-885E-F33EF572D56E}"/>
              </a:ext>
            </a:extLst>
          </p:cNvPr>
          <p:cNvSpPr txBox="1"/>
          <p:nvPr/>
        </p:nvSpPr>
        <p:spPr>
          <a:xfrm>
            <a:off x="6522636" y="130938"/>
            <a:ext cx="2515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پیشگیری از بیماری های قلبی</a:t>
            </a:r>
            <a:endParaRPr lang="en-US" dirty="0">
              <a:cs typeface="B Titr" panose="000007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4191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xmlns="" id="{B01612C9-C4EC-4E74-987A-BC519C15470A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624DCA4-636B-4C92-8963-D090960C1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F260686F-AC1E-4EED-A973-AB472A59CEFD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2">
            <a:extLst>
              <a:ext uri="{FF2B5EF4-FFF2-40B4-BE49-F238E27FC236}">
                <a16:creationId xmlns:a16="http://schemas.microsoft.com/office/drawing/2014/main" xmlns="" id="{8AAD8ABE-6F9B-488F-BA52-D93EC3FE16BB}"/>
              </a:ext>
            </a:extLst>
          </p:cNvPr>
          <p:cNvSpPr txBox="1">
            <a:spLocks noChangeArrowheads="1"/>
          </p:cNvSpPr>
          <p:nvPr/>
        </p:nvSpPr>
        <p:spPr>
          <a:xfrm>
            <a:off x="939800" y="704697"/>
            <a:ext cx="7264400" cy="77012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a-IR" sz="3600" b="1" dirty="0">
                <a:solidFill>
                  <a:schemeClr val="folHlink"/>
                </a:solidFill>
                <a:latin typeface="Arial Narrow" pitchFamily="34" charset="0"/>
                <a:cs typeface="B Titr" panose="00000700000000000000" pitchFamily="2" charset="-78"/>
              </a:rPr>
              <a:t>مقایسه رگ سالم ورگ بیمار (کرونر)</a:t>
            </a:r>
            <a:endParaRPr lang="en-US" sz="3600" b="1" dirty="0">
              <a:solidFill>
                <a:schemeClr val="folHlink"/>
              </a:solidFill>
              <a:latin typeface="Arial Narrow" pitchFamily="34" charset="0"/>
              <a:cs typeface="B Titr" panose="00000700000000000000" pitchFamily="2" charset="-78"/>
            </a:endParaRPr>
          </a:p>
        </p:txBody>
      </p:sp>
      <p:pic>
        <p:nvPicPr>
          <p:cNvPr id="17" name="Picture 3" descr="pi_guide_narrow-artery">
            <a:extLst>
              <a:ext uri="{FF2B5EF4-FFF2-40B4-BE49-F238E27FC236}">
                <a16:creationId xmlns:a16="http://schemas.microsoft.com/office/drawing/2014/main" xmlns="" id="{F332122E-3227-4BBF-9BCC-E9FD1246D1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357" y="2047392"/>
            <a:ext cx="3448050" cy="344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" descr="pi_guide_clear-artery">
            <a:extLst>
              <a:ext uri="{FF2B5EF4-FFF2-40B4-BE49-F238E27FC236}">
                <a16:creationId xmlns:a16="http://schemas.microsoft.com/office/drawing/2014/main" xmlns="" id="{7B04F13F-975E-4976-A849-0A038B1E8D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009292"/>
            <a:ext cx="3444875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145089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3160CC5E-B888-4058-9804-660E1A9AFAC0}"/>
              </a:ext>
            </a:extLst>
          </p:cNvPr>
          <p:cNvSpPr txBox="1"/>
          <p:nvPr/>
        </p:nvSpPr>
        <p:spPr>
          <a:xfrm>
            <a:off x="7589436" y="130938"/>
            <a:ext cx="14382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کمک های اولیه</a:t>
            </a:r>
            <a:endParaRPr lang="en-US" dirty="0">
              <a:cs typeface="B Titr" panose="000007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xmlns="" id="{5C0056B0-32D1-428F-8E31-E6A1DFEF42CC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AC6D8489-B2B3-4CC9-8034-FF49A52749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8600" y="6201264"/>
            <a:ext cx="504344" cy="47240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98E99030-6AAE-426D-82E6-656788C94B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6999" y="6156004"/>
            <a:ext cx="524544" cy="52454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AD6AF0F2-E876-4B12-AA1F-C0A1CD3B2D2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600" y="6149123"/>
            <a:ext cx="524544" cy="524544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xmlns="" id="{80AE5203-ED1B-4ADD-ABDE-7E5BCEDCE8C4}"/>
              </a:ext>
            </a:extLst>
          </p:cNvPr>
          <p:cNvCxnSpPr>
            <a:cxnSpLocks/>
          </p:cNvCxnSpPr>
          <p:nvPr/>
        </p:nvCxnSpPr>
        <p:spPr>
          <a:xfrm flipH="1">
            <a:off x="228600" y="6019800"/>
            <a:ext cx="201553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xmlns="" id="{3CA0BEA5-2BC9-4F58-861F-B746587EA8E0}"/>
              </a:ext>
            </a:extLst>
          </p:cNvPr>
          <p:cNvCxnSpPr>
            <a:cxnSpLocks/>
          </p:cNvCxnSpPr>
          <p:nvPr/>
        </p:nvCxnSpPr>
        <p:spPr>
          <a:xfrm>
            <a:off x="52578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5A8C2DC3-4A1D-4736-9E1D-2B7796D24F98}"/>
              </a:ext>
            </a:extLst>
          </p:cNvPr>
          <p:cNvSpPr txBox="1"/>
          <p:nvPr/>
        </p:nvSpPr>
        <p:spPr>
          <a:xfrm>
            <a:off x="3258600" y="4080164"/>
            <a:ext cx="24785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fa-IR" sz="1200" dirty="0">
                <a:solidFill>
                  <a:srgbClr val="FF0000"/>
                </a:solidFill>
                <a:cs typeface="B Titr" panose="00000700000000000000" pitchFamily="2" charset="-78"/>
              </a:rPr>
              <a:t>حسن اسماعیل </a:t>
            </a:r>
            <a:r>
              <a:rPr lang="fa-IR" sz="1200" dirty="0" smtClean="0">
                <a:solidFill>
                  <a:srgbClr val="FF0000"/>
                </a:solidFill>
                <a:cs typeface="B Titr" panose="00000700000000000000" pitchFamily="2" charset="-78"/>
              </a:rPr>
              <a:t>پورمدرس فوریتهای پزشکی </a:t>
            </a:r>
            <a:r>
              <a:rPr lang="fa-IR" sz="1200" dirty="0">
                <a:solidFill>
                  <a:srgbClr val="FF0000"/>
                </a:solidFill>
                <a:cs typeface="B Titr" panose="00000700000000000000" pitchFamily="2" charset="-78"/>
              </a:rPr>
              <a:t/>
            </a:r>
            <a:br>
              <a:rPr lang="fa-IR" sz="1200" dirty="0">
                <a:solidFill>
                  <a:srgbClr val="FF0000"/>
                </a:solidFill>
                <a:cs typeface="B Titr" panose="00000700000000000000" pitchFamily="2" charset="-78"/>
              </a:rPr>
            </a:br>
            <a:r>
              <a:rPr lang="fa-IR" sz="1200" dirty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  <a:t>کارشناس ارشد مراقبت های ویژه پرستاری</a:t>
            </a:r>
            <a:endParaRPr lang="en-US" sz="1200" dirty="0">
              <a:solidFill>
                <a:schemeClr val="accent1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308" y="1143000"/>
            <a:ext cx="7886700" cy="2895600"/>
          </a:xfrm>
        </p:spPr>
        <p:txBody>
          <a:bodyPr>
            <a:normAutofit/>
          </a:bodyPr>
          <a:lstStyle/>
          <a:p>
            <a:pPr algn="ctr"/>
            <a:r>
              <a:rPr lang="fa-IR" sz="3600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B Titr" panose="00000700000000000000" pitchFamily="2" charset="-78"/>
              </a:rPr>
              <a:t>به نام خدایی که بخشاینده وصاحب رحمت است</a:t>
            </a:r>
            <a:endParaRPr lang="en-US" sz="3600" dirty="0">
              <a:solidFill>
                <a:schemeClr val="accent1">
                  <a:lumMod val="75000"/>
                </a:schemeClr>
              </a:solidFill>
              <a:latin typeface="+mn-lt"/>
              <a:ea typeface="+mn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509646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500" advClick="0" advTm="2000">
        <p159:morph option="byObject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4851ED5-0ED3-4303-885E-F33EF572D56E}"/>
              </a:ext>
            </a:extLst>
          </p:cNvPr>
          <p:cNvSpPr txBox="1"/>
          <p:nvPr/>
        </p:nvSpPr>
        <p:spPr>
          <a:xfrm>
            <a:off x="6522636" y="130938"/>
            <a:ext cx="2515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پیشگیری از بیماری های قلبی</a:t>
            </a:r>
            <a:endParaRPr lang="en-US" dirty="0">
              <a:cs typeface="B Titr" panose="000007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4191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xmlns="" id="{B01612C9-C4EC-4E74-987A-BC519C15470A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624DCA4-636B-4C92-8963-D090960C1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F260686F-AC1E-4EED-A973-AB472A59CEFD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2" descr="ischemicheartBraunwald2">
            <a:extLst>
              <a:ext uri="{FF2B5EF4-FFF2-40B4-BE49-F238E27FC236}">
                <a16:creationId xmlns:a16="http://schemas.microsoft.com/office/drawing/2014/main" xmlns="" id="{C1175AC7-1055-4E7B-83C1-72F7D1CB97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900" y="1435417"/>
            <a:ext cx="6934200" cy="3987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956695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4851ED5-0ED3-4303-885E-F33EF572D56E}"/>
              </a:ext>
            </a:extLst>
          </p:cNvPr>
          <p:cNvSpPr txBox="1"/>
          <p:nvPr/>
        </p:nvSpPr>
        <p:spPr>
          <a:xfrm>
            <a:off x="6522636" y="130938"/>
            <a:ext cx="2515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پیشگیری از بیماری های قلبی</a:t>
            </a:r>
            <a:endParaRPr lang="en-US" dirty="0">
              <a:cs typeface="B Titr" panose="000007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4191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xmlns="" id="{B01612C9-C4EC-4E74-987A-BC519C15470A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624DCA4-636B-4C92-8963-D090960C1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F260686F-AC1E-4EED-A973-AB472A59CEFD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2">
            <a:extLst>
              <a:ext uri="{FF2B5EF4-FFF2-40B4-BE49-F238E27FC236}">
                <a16:creationId xmlns:a16="http://schemas.microsoft.com/office/drawing/2014/main" xmlns="" id="{DB76E54C-D2BB-4747-BEED-337E7B07E7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3050" y="1993587"/>
            <a:ext cx="6057900" cy="395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3">
            <a:extLst>
              <a:ext uri="{FF2B5EF4-FFF2-40B4-BE49-F238E27FC236}">
                <a16:creationId xmlns:a16="http://schemas.microsoft.com/office/drawing/2014/main" xmlns="" id="{886E8F0D-8159-470F-AFF6-A813450ED1B3}"/>
              </a:ext>
            </a:extLst>
          </p:cNvPr>
          <p:cNvSpPr txBox="1">
            <a:spLocks noChangeArrowheads="1"/>
          </p:cNvSpPr>
          <p:nvPr/>
        </p:nvSpPr>
        <p:spPr>
          <a:xfrm>
            <a:off x="1315720" y="533400"/>
            <a:ext cx="6512560" cy="82263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a-IR" sz="4000" b="1" dirty="0">
                <a:latin typeface="Times New Roman" pitchFamily="18" charset="0"/>
                <a:cs typeface="B Titr" panose="00000700000000000000" pitchFamily="2" charset="-78"/>
              </a:rPr>
              <a:t>از تنگی عروق کرونر تا سکته قلبی</a:t>
            </a:r>
            <a:endParaRPr lang="en-US" sz="4000" b="1" dirty="0">
              <a:latin typeface="Times New Roman" pitchFamily="18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7641011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4851ED5-0ED3-4303-885E-F33EF572D56E}"/>
              </a:ext>
            </a:extLst>
          </p:cNvPr>
          <p:cNvSpPr txBox="1"/>
          <p:nvPr/>
        </p:nvSpPr>
        <p:spPr>
          <a:xfrm>
            <a:off x="6522636" y="130938"/>
            <a:ext cx="2515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پیشگیری از بیماری های قلبی</a:t>
            </a:r>
            <a:endParaRPr lang="en-US" dirty="0">
              <a:cs typeface="B Titr" panose="000007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4191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xmlns="" id="{B01612C9-C4EC-4E74-987A-BC519C15470A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624DCA4-636B-4C92-8963-D090960C1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F260686F-AC1E-4EED-A973-AB472A59CEFD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2">
            <a:extLst>
              <a:ext uri="{FF2B5EF4-FFF2-40B4-BE49-F238E27FC236}">
                <a16:creationId xmlns:a16="http://schemas.microsoft.com/office/drawing/2014/main" xmlns="" id="{287733FD-C7B6-4510-9676-A76210B320F9}"/>
              </a:ext>
            </a:extLst>
          </p:cNvPr>
          <p:cNvSpPr txBox="1">
            <a:spLocks noChangeArrowheads="1"/>
          </p:cNvSpPr>
          <p:nvPr/>
        </p:nvSpPr>
        <p:spPr>
          <a:xfrm>
            <a:off x="685800" y="639051"/>
            <a:ext cx="7772400" cy="6095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a-IR" sz="3600" dirty="0">
                <a:cs typeface="B Titr" panose="00000700000000000000" pitchFamily="2" charset="-78"/>
              </a:rPr>
              <a:t>لخته  خون در درون رگ تنگ شده</a:t>
            </a:r>
            <a:endParaRPr lang="en-US" sz="3600" dirty="0">
              <a:cs typeface="B Titr" panose="00000700000000000000" pitchFamily="2" charset="-78"/>
            </a:endParaRPr>
          </a:p>
        </p:txBody>
      </p:sp>
      <p:pic>
        <p:nvPicPr>
          <p:cNvPr id="14" name="Picture 3" descr="40">
            <a:extLst>
              <a:ext uri="{FF2B5EF4-FFF2-40B4-BE49-F238E27FC236}">
                <a16:creationId xmlns:a16="http://schemas.microsoft.com/office/drawing/2014/main" xmlns="" id="{D8D5D945-2AAC-4A13-9F77-4DA82635A9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9407" y="1981200"/>
            <a:ext cx="5545185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45799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4851ED5-0ED3-4303-885E-F33EF572D56E}"/>
              </a:ext>
            </a:extLst>
          </p:cNvPr>
          <p:cNvSpPr txBox="1"/>
          <p:nvPr/>
        </p:nvSpPr>
        <p:spPr>
          <a:xfrm>
            <a:off x="6522636" y="130938"/>
            <a:ext cx="2515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پیشگیری از بیماری های قلبی</a:t>
            </a:r>
            <a:endParaRPr lang="en-US" dirty="0">
              <a:cs typeface="B Titr" panose="000007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4191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xmlns="" id="{B01612C9-C4EC-4E74-987A-BC519C15470A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624DCA4-636B-4C92-8963-D090960C1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F260686F-AC1E-4EED-A973-AB472A59CEFD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2">
            <a:extLst>
              <a:ext uri="{FF2B5EF4-FFF2-40B4-BE49-F238E27FC236}">
                <a16:creationId xmlns:a16="http://schemas.microsoft.com/office/drawing/2014/main" xmlns="" id="{5F6D48A4-2116-4F33-83A8-87CB1D58CAB9}"/>
              </a:ext>
            </a:extLst>
          </p:cNvPr>
          <p:cNvSpPr txBox="1">
            <a:spLocks noChangeArrowheads="1"/>
          </p:cNvSpPr>
          <p:nvPr/>
        </p:nvSpPr>
        <p:spPr>
          <a:xfrm>
            <a:off x="628650" y="838201"/>
            <a:ext cx="7886700" cy="85248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a-IR" b="1" dirty="0">
                <a:latin typeface="Times New Roman" pitchFamily="18" charset="0"/>
                <a:cs typeface="B Titr" panose="00000700000000000000" pitchFamily="2" charset="-78"/>
              </a:rPr>
              <a:t>از تنگی عروق کرونر تا سکته قلبی</a:t>
            </a:r>
            <a:endParaRPr lang="en-US" b="1" dirty="0">
              <a:latin typeface="Times New Roman" pitchFamily="18" charset="0"/>
              <a:cs typeface="B Titr" panose="00000700000000000000" pitchFamily="2" charset="-78"/>
            </a:endParaRPr>
          </a:p>
        </p:txBody>
      </p:sp>
      <p:pic>
        <p:nvPicPr>
          <p:cNvPr id="15" name="Picture 3" descr="heart attack in action">
            <a:extLst>
              <a:ext uri="{FF2B5EF4-FFF2-40B4-BE49-F238E27FC236}">
                <a16:creationId xmlns:a16="http://schemas.microsoft.com/office/drawing/2014/main" xmlns="" id="{A03FB434-BE24-4D95-80CE-E0B3EDA4807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908" y="2466106"/>
            <a:ext cx="5082183" cy="3486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5412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4851ED5-0ED3-4303-885E-F33EF572D56E}"/>
              </a:ext>
            </a:extLst>
          </p:cNvPr>
          <p:cNvSpPr txBox="1"/>
          <p:nvPr/>
        </p:nvSpPr>
        <p:spPr>
          <a:xfrm>
            <a:off x="6522636" y="130938"/>
            <a:ext cx="2515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پیشگیری از بیماری های قلبی</a:t>
            </a:r>
            <a:endParaRPr lang="en-US" dirty="0">
              <a:cs typeface="B Titr" panose="000007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4191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xmlns="" id="{B01612C9-C4EC-4E74-987A-BC519C15470A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624DCA4-636B-4C92-8963-D090960C1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F260686F-AC1E-4EED-A973-AB472A59CEFD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Box 2">
            <a:extLst>
              <a:ext uri="{FF2B5EF4-FFF2-40B4-BE49-F238E27FC236}">
                <a16:creationId xmlns:a16="http://schemas.microsoft.com/office/drawing/2014/main" xmlns="" id="{3CB56EEA-A0DD-49D2-BB76-DF556579B0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5264" y="566531"/>
            <a:ext cx="664544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r" rtl="1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a-IR" altLang="en-US" sz="3600" dirty="0">
                <a:cs typeface="B Titr" panose="00000700000000000000" pitchFamily="2" charset="-78"/>
              </a:rPr>
              <a:t>از قلب سالم تا بروز سکته قلبی</a:t>
            </a:r>
            <a:endParaRPr lang="en-GB" altLang="en-US" sz="3600" dirty="0">
              <a:cs typeface="B Titr" panose="00000700000000000000" pitchFamily="2" charset="-78"/>
            </a:endParaRPr>
          </a:p>
        </p:txBody>
      </p:sp>
      <p:pic>
        <p:nvPicPr>
          <p:cNvPr id="14" name="Picture 4" descr="anginaarteriesb">
            <a:extLst>
              <a:ext uri="{FF2B5EF4-FFF2-40B4-BE49-F238E27FC236}">
                <a16:creationId xmlns:a16="http://schemas.microsoft.com/office/drawing/2014/main" xmlns="" id="{1AF3812E-BF93-40D5-A7E7-8BFC387ECD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357313"/>
            <a:ext cx="2895600" cy="4428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5" descr="anginacentrepicb">
            <a:extLst>
              <a:ext uri="{FF2B5EF4-FFF2-40B4-BE49-F238E27FC236}">
                <a16:creationId xmlns:a16="http://schemas.microsoft.com/office/drawing/2014/main" xmlns="" id="{B73F6D4E-40E0-4AF9-B20E-5DBBBCB83F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0799" y="1357313"/>
            <a:ext cx="3267186" cy="442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0C2456AD-5DDB-4B0C-817C-9B86B7D1C583}"/>
              </a:ext>
            </a:extLst>
          </p:cNvPr>
          <p:cNvSpPr txBox="1"/>
          <p:nvPr/>
        </p:nvSpPr>
        <p:spPr>
          <a:xfrm rot="16200000">
            <a:off x="12058" y="3340762"/>
            <a:ext cx="23126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>
              <a:spcBef>
                <a:spcPct val="0"/>
              </a:spcBef>
              <a:buClrTx/>
              <a:buSzTx/>
              <a:buFontTx/>
              <a:buNone/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l"/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1"/>
              </a:buClr>
              <a:buChar char="–"/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r>
              <a:rPr lang="en-GB" altLang="en-US" dirty="0"/>
              <a:t>Picture of Heart</a:t>
            </a:r>
          </a:p>
        </p:txBody>
      </p:sp>
      <p:sp>
        <p:nvSpPr>
          <p:cNvPr id="22" name="Text Box 3">
            <a:extLst>
              <a:ext uri="{FF2B5EF4-FFF2-40B4-BE49-F238E27FC236}">
                <a16:creationId xmlns:a16="http://schemas.microsoft.com/office/drawing/2014/main" xmlns="" id="{31FEB52B-1AD1-4383-AC02-D4FA6EFBE7D0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3566487" y="3340762"/>
            <a:ext cx="35141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r" rtl="1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l" rtl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GB" altLang="en-US" sz="2400" b="1" dirty="0"/>
              <a:t>Picture of disease process</a:t>
            </a:r>
          </a:p>
        </p:txBody>
      </p:sp>
    </p:spTree>
    <p:extLst>
      <p:ext uri="{BB962C8B-B14F-4D97-AF65-F5344CB8AC3E}">
        <p14:creationId xmlns:p14="http://schemas.microsoft.com/office/powerpoint/2010/main" val="26142480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  <p:bldP spid="2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4851ED5-0ED3-4303-885E-F33EF572D56E}"/>
              </a:ext>
            </a:extLst>
          </p:cNvPr>
          <p:cNvSpPr txBox="1"/>
          <p:nvPr/>
        </p:nvSpPr>
        <p:spPr>
          <a:xfrm>
            <a:off x="6522636" y="130938"/>
            <a:ext cx="2515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پیشگیری از بیماری های قلبی</a:t>
            </a:r>
            <a:endParaRPr lang="en-US" dirty="0">
              <a:cs typeface="B Titr" panose="000007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4191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xmlns="" id="{B01612C9-C4EC-4E74-987A-BC519C15470A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624DCA4-636B-4C92-8963-D090960C1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F260686F-AC1E-4EED-A973-AB472A59CEFD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3">
            <a:extLst>
              <a:ext uri="{FF2B5EF4-FFF2-40B4-BE49-F238E27FC236}">
                <a16:creationId xmlns:a16="http://schemas.microsoft.com/office/drawing/2014/main" xmlns="" id="{0662D612-EF61-437C-87CE-6459CB4051D8}"/>
              </a:ext>
            </a:extLst>
          </p:cNvPr>
          <p:cNvSpPr txBox="1">
            <a:spLocks noChangeArrowheads="1"/>
          </p:cNvSpPr>
          <p:nvPr/>
        </p:nvSpPr>
        <p:spPr>
          <a:xfrm>
            <a:off x="5133473" y="1981200"/>
            <a:ext cx="3541251" cy="15373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>
              <a:buFont typeface="Wingdings" panose="05000000000000000000" pitchFamily="2" charset="2"/>
              <a:buNone/>
            </a:pPr>
            <a:r>
              <a:rPr lang="fa-IR" altLang="en-US" sz="2800" dirty="0">
                <a:cs typeface="B Titr" panose="00000700000000000000" pitchFamily="2" charset="-78"/>
              </a:rPr>
              <a:t>سكته قلبي در حقيقت</a:t>
            </a:r>
          </a:p>
          <a:p>
            <a:pPr rtl="1">
              <a:buFont typeface="Wingdings" panose="05000000000000000000" pitchFamily="2" charset="2"/>
              <a:buNone/>
            </a:pPr>
            <a:r>
              <a:rPr lang="fa-IR" altLang="en-US" sz="2800" dirty="0">
                <a:cs typeface="B Titr" panose="00000700000000000000" pitchFamily="2" charset="-78"/>
              </a:rPr>
              <a:t> مرگ بافتي قسمتی </a:t>
            </a:r>
          </a:p>
          <a:p>
            <a:pPr rtl="1">
              <a:buFont typeface="Wingdings" panose="05000000000000000000" pitchFamily="2" charset="2"/>
              <a:buNone/>
            </a:pPr>
            <a:r>
              <a:rPr lang="fa-IR" altLang="en-US" sz="2800" dirty="0">
                <a:cs typeface="B Titr" panose="00000700000000000000" pitchFamily="2" charset="-78"/>
              </a:rPr>
              <a:t>از عضله قلب است .</a:t>
            </a:r>
            <a:endParaRPr lang="nb-NO" altLang="en-US" sz="2800" dirty="0">
              <a:cs typeface="B Titr" panose="00000700000000000000" pitchFamily="2" charset="-78"/>
            </a:endParaRPr>
          </a:p>
        </p:txBody>
      </p:sp>
      <p:pic>
        <p:nvPicPr>
          <p:cNvPr id="23" name="Picture 4" descr="heart_attack">
            <a:extLst>
              <a:ext uri="{FF2B5EF4-FFF2-40B4-BE49-F238E27FC236}">
                <a16:creationId xmlns:a16="http://schemas.microsoft.com/office/drawing/2014/main" xmlns="" id="{7ECAA7CD-3797-4145-9E96-E02F954BF0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957417"/>
            <a:ext cx="4038600" cy="423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683242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4851ED5-0ED3-4303-885E-F33EF572D56E}"/>
              </a:ext>
            </a:extLst>
          </p:cNvPr>
          <p:cNvSpPr txBox="1"/>
          <p:nvPr/>
        </p:nvSpPr>
        <p:spPr>
          <a:xfrm>
            <a:off x="6522636" y="130938"/>
            <a:ext cx="2515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پیشگیری از بیماری های قلبی</a:t>
            </a:r>
            <a:endParaRPr lang="en-US" dirty="0">
              <a:cs typeface="B Titr" panose="000007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4191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xmlns="" id="{B01612C9-C4EC-4E74-987A-BC519C15470A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624DCA4-636B-4C92-8963-D090960C1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F260686F-AC1E-4EED-A973-AB472A59CEFD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2">
            <a:extLst>
              <a:ext uri="{FF2B5EF4-FFF2-40B4-BE49-F238E27FC236}">
                <a16:creationId xmlns:a16="http://schemas.microsoft.com/office/drawing/2014/main" xmlns="" id="{1BCC05F2-14B0-47D4-A3FE-DBB6C5142E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2513" y="2967335"/>
            <a:ext cx="3978974" cy="92333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rtl="1">
              <a:defRPr/>
            </a:pPr>
            <a:r>
              <a:rPr lang="fa-IR" sz="5400" b="1" dirty="0">
                <a:solidFill>
                  <a:srgbClr val="000000"/>
                </a:solidFill>
                <a:latin typeface="Arial" charset="0"/>
                <a:cs typeface="B Titr" panose="00000700000000000000" pitchFamily="2" charset="-78"/>
              </a:rPr>
              <a:t>علایم بالینی </a:t>
            </a:r>
            <a:r>
              <a:rPr lang="en-US" sz="5400" b="1" dirty="0">
                <a:solidFill>
                  <a:srgbClr val="000000"/>
                </a:solidFill>
                <a:latin typeface="Arial" charset="0"/>
                <a:cs typeface="B Titr" panose="00000700000000000000" pitchFamily="2" charset="-78"/>
              </a:rPr>
              <a:t>MI</a:t>
            </a:r>
          </a:p>
        </p:txBody>
      </p:sp>
    </p:spTree>
    <p:extLst>
      <p:ext uri="{BB962C8B-B14F-4D97-AF65-F5344CB8AC3E}">
        <p14:creationId xmlns:p14="http://schemas.microsoft.com/office/powerpoint/2010/main" val="314148603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25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4851ED5-0ED3-4303-885E-F33EF572D56E}"/>
              </a:ext>
            </a:extLst>
          </p:cNvPr>
          <p:cNvSpPr txBox="1"/>
          <p:nvPr/>
        </p:nvSpPr>
        <p:spPr>
          <a:xfrm>
            <a:off x="6522636" y="130938"/>
            <a:ext cx="2515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پیشگیری از بیماری های قلبی</a:t>
            </a:r>
            <a:endParaRPr lang="en-US" dirty="0">
              <a:cs typeface="B Titr" panose="000007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4191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xmlns="" id="{B01612C9-C4EC-4E74-987A-BC519C15470A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624DCA4-636B-4C92-8963-D090960C1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F260686F-AC1E-4EED-A973-AB472A59CEFD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AutoShape 3">
            <a:extLst>
              <a:ext uri="{FF2B5EF4-FFF2-40B4-BE49-F238E27FC236}">
                <a16:creationId xmlns:a16="http://schemas.microsoft.com/office/drawing/2014/main" xmlns="" id="{9958804A-3992-402B-8DF0-F0C634DB5F8F}"/>
              </a:ext>
            </a:extLst>
          </p:cNvPr>
          <p:cNvSpPr>
            <a:spLocks/>
          </p:cNvSpPr>
          <p:nvPr/>
        </p:nvSpPr>
        <p:spPr bwMode="auto">
          <a:xfrm rot="10800000">
            <a:off x="8153400" y="1457820"/>
            <a:ext cx="596741" cy="5269241"/>
          </a:xfrm>
          <a:prstGeom prst="leftBrace">
            <a:avLst>
              <a:gd name="adj1" fmla="val 129883"/>
              <a:gd name="adj2" fmla="val 50000"/>
            </a:avLst>
          </a:prstGeom>
          <a:noFill/>
          <a:ln w="635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algn="r" rtl="1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 b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 Box 4">
            <a:extLst>
              <a:ext uri="{FF2B5EF4-FFF2-40B4-BE49-F238E27FC236}">
                <a16:creationId xmlns:a16="http://schemas.microsoft.com/office/drawing/2014/main" xmlns="" id="{FA91E84F-5C01-47AD-A37A-9FF619243E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7400" y="1490953"/>
            <a:ext cx="6227763" cy="5170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r" rtl="1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justLow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a-IR" altLang="en-US" sz="2200" dirty="0">
                <a:latin typeface="Arial" panose="020B0604020202020204" pitchFamily="34" charset="0"/>
                <a:cs typeface="B Nazanin" panose="00000400000000000000" pitchFamily="2" charset="-78"/>
              </a:rPr>
              <a:t>درد قفسه سینه</a:t>
            </a:r>
          </a:p>
          <a:p>
            <a:pPr algn="justLow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a-IR" altLang="en-US" sz="2200" dirty="0">
                <a:latin typeface="Arial" panose="020B0604020202020204" pitchFamily="34" charset="0"/>
                <a:cs typeface="B Nazanin" panose="00000400000000000000" pitchFamily="2" charset="-78"/>
              </a:rPr>
              <a:t>اضطراب </a:t>
            </a:r>
          </a:p>
          <a:p>
            <a:pPr algn="justLow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a-IR" altLang="en-US" sz="2200" dirty="0">
                <a:latin typeface="Arial" panose="020B0604020202020204" pitchFamily="34" charset="0"/>
                <a:cs typeface="B Nazanin" panose="00000400000000000000" pitchFamily="2" charset="-78"/>
              </a:rPr>
              <a:t>تهوع ، استفراغ</a:t>
            </a:r>
          </a:p>
          <a:p>
            <a:pPr algn="justLow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a-IR" altLang="en-US" sz="2200" dirty="0">
                <a:latin typeface="Arial" panose="020B0604020202020204" pitchFamily="34" charset="0"/>
                <a:cs typeface="B Nazanin" panose="00000400000000000000" pitchFamily="2" charset="-78"/>
              </a:rPr>
              <a:t>آروغ زدن</a:t>
            </a:r>
          </a:p>
          <a:p>
            <a:pPr algn="justLow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a-IR" altLang="en-US" sz="2200" dirty="0">
                <a:latin typeface="Arial" panose="020B0604020202020204" pitchFamily="34" charset="0"/>
                <a:cs typeface="B Nazanin" panose="00000400000000000000" pitchFamily="2" charset="-78"/>
              </a:rPr>
              <a:t>عرق سرد</a:t>
            </a:r>
          </a:p>
          <a:p>
            <a:pPr algn="justLow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a-IR" altLang="en-US" sz="2200" dirty="0">
                <a:latin typeface="Arial" panose="020B0604020202020204" pitchFamily="34" charset="0"/>
                <a:cs typeface="B Nazanin" panose="00000400000000000000" pitchFamily="2" charset="-78"/>
              </a:rPr>
              <a:t>سکسکه فراوان</a:t>
            </a:r>
          </a:p>
          <a:p>
            <a:pPr algn="justLow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a-IR" altLang="en-US" sz="2200" dirty="0">
                <a:latin typeface="Arial" panose="020B0604020202020204" pitchFamily="34" charset="0"/>
                <a:cs typeface="B Nazanin" panose="00000400000000000000" pitchFamily="2" charset="-78"/>
              </a:rPr>
              <a:t>نبض نامنظم</a:t>
            </a:r>
          </a:p>
          <a:p>
            <a:pPr algn="justLow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a-IR" altLang="en-US" sz="2200" dirty="0">
                <a:latin typeface="Arial" panose="020B0604020202020204" pitchFamily="34" charset="0"/>
                <a:cs typeface="B Nazanin" panose="00000400000000000000" pitchFamily="2" charset="-78"/>
              </a:rPr>
              <a:t>بیقراری ، عصبانیت</a:t>
            </a:r>
          </a:p>
          <a:p>
            <a:pPr algn="justLow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a-IR" altLang="en-US" sz="2200" dirty="0">
                <a:latin typeface="Arial" panose="020B0604020202020204" pitchFamily="34" charset="0"/>
                <a:cs typeface="B Nazanin" panose="00000400000000000000" pitchFamily="2" charset="-78"/>
              </a:rPr>
              <a:t>افسردگی ، انکار</a:t>
            </a:r>
          </a:p>
          <a:p>
            <a:pPr algn="justLow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a-IR" altLang="en-US" sz="2200" dirty="0">
                <a:latin typeface="Arial" panose="020B0604020202020204" pitchFamily="34" charset="0"/>
                <a:cs typeface="B Nazanin" panose="00000400000000000000" pitchFamily="2" charset="-78"/>
              </a:rPr>
              <a:t>پوست رنگ پریده</a:t>
            </a:r>
          </a:p>
          <a:p>
            <a:pPr algn="justLow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a-IR" altLang="en-US" sz="2200" dirty="0">
                <a:latin typeface="Arial" panose="020B0604020202020204" pitchFamily="34" charset="0"/>
                <a:cs typeface="B Nazanin" panose="00000400000000000000" pitchFamily="2" charset="-78"/>
              </a:rPr>
              <a:t> سرگیجه ، سبکی سر </a:t>
            </a:r>
          </a:p>
          <a:p>
            <a:pPr algn="justLow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a-IR" altLang="en-US" sz="2200" dirty="0">
                <a:latin typeface="Arial" panose="020B0604020202020204" pitchFamily="34" charset="0"/>
                <a:cs typeface="B Nazanin" panose="00000400000000000000" pitchFamily="2" charset="-78"/>
              </a:rPr>
              <a:t>گاهی هم بیماران درد ندارند. ولی اگر دقت کنیم علائم دیگری مانند ضعف و ... </a:t>
            </a:r>
          </a:p>
          <a:p>
            <a:pPr algn="justLow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a-IR" altLang="en-US" sz="2200" dirty="0">
                <a:latin typeface="Arial" panose="020B0604020202020204" pitchFamily="34" charset="0"/>
                <a:cs typeface="B Nazanin" panose="00000400000000000000" pitchFamily="2" charset="-78"/>
              </a:rPr>
              <a:t>که به ان انفارکتوس خاموش می گویند. </a:t>
            </a:r>
            <a:r>
              <a:rPr lang="en-US" altLang="en-US" sz="2200" dirty="0">
                <a:latin typeface="Arial" panose="020B0604020202020204" pitchFamily="34" charset="0"/>
                <a:cs typeface="B Nazanin" panose="00000400000000000000" pitchFamily="2" charset="-78"/>
              </a:rPr>
              <a:t>SMI</a:t>
            </a:r>
            <a:r>
              <a:rPr lang="fa-IR" altLang="en-US" sz="2200" dirty="0">
                <a:latin typeface="Arial" panose="020B0604020202020204" pitchFamily="34" charset="0"/>
                <a:cs typeface="B Nazanin" panose="00000400000000000000" pitchFamily="2" charset="-78"/>
              </a:rPr>
              <a:t> مثل سالمندان، اعتیاد،فشارخون بالا، زنان</a:t>
            </a:r>
            <a:endParaRPr lang="en-US" altLang="en-US" sz="2200" dirty="0"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15" name="Rectangle 2">
            <a:extLst>
              <a:ext uri="{FF2B5EF4-FFF2-40B4-BE49-F238E27FC236}">
                <a16:creationId xmlns:a16="http://schemas.microsoft.com/office/drawing/2014/main" xmlns="" id="{9065E872-7407-4E0E-BFAA-30B73655D2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5962" y="647447"/>
            <a:ext cx="2432076" cy="5847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rtl="1">
              <a:defRPr/>
            </a:pPr>
            <a:r>
              <a:rPr lang="fa-IR" sz="3200" b="1" dirty="0">
                <a:solidFill>
                  <a:srgbClr val="000000"/>
                </a:solidFill>
                <a:latin typeface="Arial" charset="0"/>
                <a:cs typeface="B Titr" panose="00000700000000000000" pitchFamily="2" charset="-78"/>
              </a:rPr>
              <a:t>علایم بالینی </a:t>
            </a:r>
            <a:r>
              <a:rPr lang="en-US" sz="3200" b="1" dirty="0">
                <a:solidFill>
                  <a:srgbClr val="000000"/>
                </a:solidFill>
                <a:latin typeface="Arial" charset="0"/>
                <a:cs typeface="B Titr" panose="00000700000000000000" pitchFamily="2" charset="-78"/>
              </a:rPr>
              <a:t>MI</a:t>
            </a:r>
          </a:p>
        </p:txBody>
      </p:sp>
    </p:spTree>
    <p:extLst>
      <p:ext uri="{BB962C8B-B14F-4D97-AF65-F5344CB8AC3E}">
        <p14:creationId xmlns:p14="http://schemas.microsoft.com/office/powerpoint/2010/main" val="200097259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4851ED5-0ED3-4303-885E-F33EF572D56E}"/>
              </a:ext>
            </a:extLst>
          </p:cNvPr>
          <p:cNvSpPr txBox="1"/>
          <p:nvPr/>
        </p:nvSpPr>
        <p:spPr>
          <a:xfrm>
            <a:off x="6522636" y="130938"/>
            <a:ext cx="2515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پیشگیری از بیماری های قلبی</a:t>
            </a:r>
            <a:endParaRPr lang="en-US" dirty="0">
              <a:cs typeface="B Titr" panose="000007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4191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xmlns="" id="{B01612C9-C4EC-4E74-987A-BC519C15470A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624DCA4-636B-4C92-8963-D090960C1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F260686F-AC1E-4EED-A973-AB472A59CEFD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2" descr="Ruptured lt ventricle, gross picture, Sandritter atlas, p">
            <a:extLst>
              <a:ext uri="{FF2B5EF4-FFF2-40B4-BE49-F238E27FC236}">
                <a16:creationId xmlns:a16="http://schemas.microsoft.com/office/drawing/2014/main" xmlns="" id="{9272032E-895B-4254-9317-7AA4CA3E30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3596" y="2057400"/>
            <a:ext cx="4526092" cy="4604199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 Box 3">
            <a:extLst>
              <a:ext uri="{FF2B5EF4-FFF2-40B4-BE49-F238E27FC236}">
                <a16:creationId xmlns:a16="http://schemas.microsoft.com/office/drawing/2014/main" xmlns="" id="{5253ECFB-BA22-4377-9767-EA0A25BA17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830263"/>
            <a:ext cx="6096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r" rtl="1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  <a:buClrTx/>
              <a:buSzTx/>
              <a:buFontTx/>
              <a:buNone/>
            </a:pPr>
            <a:r>
              <a:rPr lang="fa-IR" altLang="en-US" sz="4000" dirty="0">
                <a:solidFill>
                  <a:schemeClr val="folHlink"/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پارگی قلب به دنبال سکته قلبی</a:t>
            </a:r>
            <a:endParaRPr lang="en-US" altLang="en-US" sz="4000" dirty="0">
              <a:solidFill>
                <a:schemeClr val="folHlink"/>
              </a:solidFill>
              <a:latin typeface="Arial" panose="020B0604020202020204" pitchFamily="34" charset="0"/>
              <a:cs typeface="B Titr" panose="00000700000000000000" pitchFamily="2" charset="-78"/>
            </a:endParaRPr>
          </a:p>
        </p:txBody>
      </p:sp>
      <p:pic>
        <p:nvPicPr>
          <p:cNvPr id="18" name="Picture 4" descr="040218_dynamite">
            <a:extLst>
              <a:ext uri="{FF2B5EF4-FFF2-40B4-BE49-F238E27FC236}">
                <a16:creationId xmlns:a16="http://schemas.microsoft.com/office/drawing/2014/main" xmlns="" id="{3D5CC0E2-BEBB-43AA-8ED2-B54197DC87E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96" y="2835499"/>
            <a:ext cx="22860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946387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4851ED5-0ED3-4303-885E-F33EF572D56E}"/>
              </a:ext>
            </a:extLst>
          </p:cNvPr>
          <p:cNvSpPr txBox="1"/>
          <p:nvPr/>
        </p:nvSpPr>
        <p:spPr>
          <a:xfrm>
            <a:off x="6522636" y="130938"/>
            <a:ext cx="2515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پیشگیری از بیماری های قلبی</a:t>
            </a:r>
            <a:endParaRPr lang="en-US" dirty="0">
              <a:cs typeface="B Titr" panose="000007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4191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xmlns="" id="{B01612C9-C4EC-4E74-987A-BC519C15470A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624DCA4-636B-4C92-8963-D090960C1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F260686F-AC1E-4EED-A973-AB472A59CEFD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2">
            <a:extLst>
              <a:ext uri="{FF2B5EF4-FFF2-40B4-BE49-F238E27FC236}">
                <a16:creationId xmlns:a16="http://schemas.microsoft.com/office/drawing/2014/main" xmlns="" id="{371B7DB0-C257-40AE-9B27-756003E2D977}"/>
              </a:ext>
            </a:extLst>
          </p:cNvPr>
          <p:cNvSpPr txBox="1">
            <a:spLocks noChangeArrowheads="1"/>
          </p:cNvSpPr>
          <p:nvPr/>
        </p:nvSpPr>
        <p:spPr>
          <a:xfrm>
            <a:off x="2656161" y="788051"/>
            <a:ext cx="3842314" cy="81214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a-IR" dirty="0">
                <a:cs typeface="B Titr" panose="00000700000000000000" pitchFamily="2" charset="-78"/>
              </a:rPr>
              <a:t>انتشار درد قلبی</a:t>
            </a:r>
            <a:endParaRPr lang="en-US" dirty="0">
              <a:cs typeface="B Titr" panose="00000700000000000000" pitchFamily="2" charset="-78"/>
            </a:endParaRPr>
          </a:p>
        </p:txBody>
      </p:sp>
      <p:pic>
        <p:nvPicPr>
          <p:cNvPr id="14" name="Picture 4">
            <a:extLst>
              <a:ext uri="{FF2B5EF4-FFF2-40B4-BE49-F238E27FC236}">
                <a16:creationId xmlns:a16="http://schemas.microsoft.com/office/drawing/2014/main" xmlns="" id="{9451B455-6192-4403-BC81-D96A2F1EAA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895600" y="2330787"/>
            <a:ext cx="4812172" cy="3842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01689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3160CC5E-B888-4058-9804-660E1A9AFAC0}"/>
              </a:ext>
            </a:extLst>
          </p:cNvPr>
          <p:cNvSpPr txBox="1"/>
          <p:nvPr/>
        </p:nvSpPr>
        <p:spPr>
          <a:xfrm>
            <a:off x="7589436" y="130938"/>
            <a:ext cx="14382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کمک های اولیه</a:t>
            </a:r>
            <a:endParaRPr lang="en-US" dirty="0">
              <a:cs typeface="B Titr" panose="000007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xmlns="" id="{5C0056B0-32D1-428F-8E31-E6A1DFEF42CC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AC6D8489-B2B3-4CC9-8034-FF49A52749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8600" y="6201264"/>
            <a:ext cx="504344" cy="47240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98E99030-6AAE-426D-82E6-656788C94B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6999" y="6156004"/>
            <a:ext cx="524544" cy="52454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AD6AF0F2-E876-4B12-AA1F-C0A1CD3B2D2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600" y="6149123"/>
            <a:ext cx="524544" cy="524544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xmlns="" id="{80AE5203-ED1B-4ADD-ABDE-7E5BCEDCE8C4}"/>
              </a:ext>
            </a:extLst>
          </p:cNvPr>
          <p:cNvCxnSpPr>
            <a:cxnSpLocks/>
          </p:cNvCxnSpPr>
          <p:nvPr/>
        </p:nvCxnSpPr>
        <p:spPr>
          <a:xfrm flipH="1">
            <a:off x="228600" y="6019800"/>
            <a:ext cx="201553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xmlns="" id="{3CA0BEA5-2BC9-4F58-861F-B746587EA8E0}"/>
              </a:ext>
            </a:extLst>
          </p:cNvPr>
          <p:cNvCxnSpPr>
            <a:cxnSpLocks/>
          </p:cNvCxnSpPr>
          <p:nvPr/>
        </p:nvCxnSpPr>
        <p:spPr>
          <a:xfrm>
            <a:off x="52578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FB88228C-D0EA-49B7-9D67-F8A1CCE3B41F}"/>
              </a:ext>
            </a:extLst>
          </p:cNvPr>
          <p:cNvSpPr txBox="1"/>
          <p:nvPr/>
        </p:nvSpPr>
        <p:spPr>
          <a:xfrm>
            <a:off x="3113107" y="3136612"/>
            <a:ext cx="29177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200" dirty="0">
                <a:solidFill>
                  <a:srgbClr val="E22B00"/>
                </a:solidFill>
                <a:cs typeface="B Titr" panose="00000700000000000000" pitchFamily="2" charset="-78"/>
              </a:rPr>
              <a:t>اورژانس های شایع</a:t>
            </a:r>
            <a:endParaRPr lang="en-US" sz="3200" dirty="0">
              <a:solidFill>
                <a:srgbClr val="E22B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7900126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5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4851ED5-0ED3-4303-885E-F33EF572D56E}"/>
              </a:ext>
            </a:extLst>
          </p:cNvPr>
          <p:cNvSpPr txBox="1"/>
          <p:nvPr/>
        </p:nvSpPr>
        <p:spPr>
          <a:xfrm>
            <a:off x="6522636" y="130938"/>
            <a:ext cx="2515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solidFill>
                  <a:prstClr val="black"/>
                </a:solidFill>
                <a:cs typeface="B Titr" panose="00000700000000000000" pitchFamily="2" charset="-78"/>
              </a:rPr>
              <a:t>پیشگیری از بیماری های قلبی</a:t>
            </a:r>
            <a:endParaRPr lang="en-US" dirty="0">
              <a:solidFill>
                <a:prstClr val="black"/>
              </a:solidFill>
              <a:cs typeface="B Titr" panose="000007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4191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xmlns="" id="{B01612C9-C4EC-4E74-987A-BC519C15470A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624DCA4-636B-4C92-8963-D090960C1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F260686F-AC1E-4EED-A973-AB472A59CEFD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2">
            <a:extLst>
              <a:ext uri="{FF2B5EF4-FFF2-40B4-BE49-F238E27FC236}">
                <a16:creationId xmlns:a16="http://schemas.microsoft.com/office/drawing/2014/main" xmlns="" id="{1C0BF16D-9C72-4641-8CF2-55ECFE2B8FFB}"/>
              </a:ext>
            </a:extLst>
          </p:cNvPr>
          <p:cNvSpPr txBox="1">
            <a:spLocks noChangeArrowheads="1"/>
          </p:cNvSpPr>
          <p:nvPr/>
        </p:nvSpPr>
        <p:spPr>
          <a:xfrm>
            <a:off x="2371764" y="826738"/>
            <a:ext cx="4410306" cy="92157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a-IR" sz="4800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B Titr" panose="00000700000000000000" pitchFamily="2" charset="-78"/>
              </a:rPr>
              <a:t>انتشار درد قلبی</a:t>
            </a:r>
            <a:endParaRPr lang="en-US" sz="4800" dirty="0"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cs typeface="B Titr" panose="00000700000000000000" pitchFamily="2" charset="-78"/>
            </a:endParaRPr>
          </a:p>
        </p:txBody>
      </p:sp>
      <p:pic>
        <p:nvPicPr>
          <p:cNvPr id="14" name="Picture 3" descr="52">
            <a:extLst>
              <a:ext uri="{FF2B5EF4-FFF2-40B4-BE49-F238E27FC236}">
                <a16:creationId xmlns:a16="http://schemas.microsoft.com/office/drawing/2014/main" xmlns="" id="{C8FDD5CD-9C26-4A53-9A85-06BF290603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96318" y="2270247"/>
            <a:ext cx="4551363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38049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4851ED5-0ED3-4303-885E-F33EF572D56E}"/>
              </a:ext>
            </a:extLst>
          </p:cNvPr>
          <p:cNvSpPr txBox="1"/>
          <p:nvPr/>
        </p:nvSpPr>
        <p:spPr>
          <a:xfrm>
            <a:off x="6522636" y="130938"/>
            <a:ext cx="2515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پیشگیری از بیماری های قلبی</a:t>
            </a:r>
            <a:endParaRPr lang="en-US" dirty="0">
              <a:cs typeface="B Titr" panose="000007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4191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xmlns="" id="{B01612C9-C4EC-4E74-987A-BC519C15470A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624DCA4-636B-4C92-8963-D090960C1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F260686F-AC1E-4EED-A973-AB472A59CEFD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2">
            <a:extLst>
              <a:ext uri="{FF2B5EF4-FFF2-40B4-BE49-F238E27FC236}">
                <a16:creationId xmlns:a16="http://schemas.microsoft.com/office/drawing/2014/main" xmlns="" id="{E14EB29A-EC67-4161-8C7C-E312027743F2}"/>
              </a:ext>
            </a:extLst>
          </p:cNvPr>
          <p:cNvSpPr txBox="1">
            <a:spLocks noChangeArrowheads="1"/>
          </p:cNvSpPr>
          <p:nvPr/>
        </p:nvSpPr>
        <p:spPr>
          <a:xfrm>
            <a:off x="2543950" y="1012260"/>
            <a:ext cx="4056100" cy="76199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a-IR" dirty="0">
                <a:cs typeface="B Titr" panose="00000700000000000000" pitchFamily="2" charset="-78"/>
              </a:rPr>
              <a:t>درد قلبی وعلت آن</a:t>
            </a:r>
            <a:endParaRPr lang="en-US" dirty="0">
              <a:cs typeface="B Titr" panose="00000700000000000000" pitchFamily="2" charset="-78"/>
            </a:endParaRPr>
          </a:p>
        </p:txBody>
      </p:sp>
      <p:pic>
        <p:nvPicPr>
          <p:cNvPr id="15" name="Picture 3">
            <a:extLst>
              <a:ext uri="{FF2B5EF4-FFF2-40B4-BE49-F238E27FC236}">
                <a16:creationId xmlns:a16="http://schemas.microsoft.com/office/drawing/2014/main" xmlns="" id="{BA68C9D9-71FB-42FE-98A0-AC6D702927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11134" y="2288426"/>
            <a:ext cx="4321732" cy="3465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70619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4851ED5-0ED3-4303-885E-F33EF572D56E}"/>
              </a:ext>
            </a:extLst>
          </p:cNvPr>
          <p:cNvSpPr txBox="1"/>
          <p:nvPr/>
        </p:nvSpPr>
        <p:spPr>
          <a:xfrm>
            <a:off x="6522636" y="130938"/>
            <a:ext cx="2515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پیشگیری از بیماری های قلبی</a:t>
            </a:r>
            <a:endParaRPr lang="en-US" dirty="0">
              <a:cs typeface="B Titr" panose="000007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4191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xmlns="" id="{B01612C9-C4EC-4E74-987A-BC519C15470A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624DCA4-636B-4C92-8963-D090960C1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F260686F-AC1E-4EED-A973-AB472A59CEFD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2">
            <a:extLst>
              <a:ext uri="{FF2B5EF4-FFF2-40B4-BE49-F238E27FC236}">
                <a16:creationId xmlns:a16="http://schemas.microsoft.com/office/drawing/2014/main" xmlns="" id="{A7DCEF3F-5190-4677-A896-AC9C629BF14D}"/>
              </a:ext>
            </a:extLst>
          </p:cNvPr>
          <p:cNvSpPr txBox="1">
            <a:spLocks noChangeArrowheads="1"/>
          </p:cNvSpPr>
          <p:nvPr/>
        </p:nvSpPr>
        <p:spPr>
          <a:xfrm>
            <a:off x="198707" y="476096"/>
            <a:ext cx="8737973" cy="5287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a-IR" altLang="ar-SA" sz="2400" dirty="0">
                <a:cs typeface="B Titr" panose="00000700000000000000" pitchFamily="2" charset="-78"/>
              </a:rPr>
              <a:t>عوامل خطر ساز قابل کنترل در بیماری های قلبی</a:t>
            </a:r>
            <a:endParaRPr lang="en-GB" altLang="ar-SA" sz="2400" dirty="0">
              <a:cs typeface="B Titr" panose="00000700000000000000" pitchFamily="2" charset="-78"/>
            </a:endParaRPr>
          </a:p>
        </p:txBody>
      </p:sp>
      <p:sp>
        <p:nvSpPr>
          <p:cNvPr id="15" name="Oval 3">
            <a:extLst>
              <a:ext uri="{FF2B5EF4-FFF2-40B4-BE49-F238E27FC236}">
                <a16:creationId xmlns:a16="http://schemas.microsoft.com/office/drawing/2014/main" xmlns="" id="{769C4654-56EC-45BC-92CB-DD1AD6A1BE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56173" y="1352704"/>
            <a:ext cx="1219200" cy="7620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algn="r" rtl="1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rtl="0">
              <a:spcBef>
                <a:spcPct val="0"/>
              </a:spcBef>
              <a:buClrTx/>
              <a:buSzTx/>
              <a:buFontTx/>
              <a:buNone/>
            </a:pPr>
            <a:r>
              <a:rPr lang="fa-IR" altLang="ar-SA">
                <a:cs typeface="B Nazanin" panose="00000400000000000000" pitchFamily="2" charset="-78"/>
              </a:rPr>
              <a:t>سیگار</a:t>
            </a:r>
            <a:endParaRPr lang="en-GB" altLang="ar-SA">
              <a:cs typeface="B Nazanin" panose="00000400000000000000" pitchFamily="2" charset="-78"/>
            </a:endParaRPr>
          </a:p>
        </p:txBody>
      </p:sp>
      <p:sp>
        <p:nvSpPr>
          <p:cNvPr id="17" name="AutoShape 4">
            <a:extLst>
              <a:ext uri="{FF2B5EF4-FFF2-40B4-BE49-F238E27FC236}">
                <a16:creationId xmlns:a16="http://schemas.microsoft.com/office/drawing/2014/main" xmlns="" id="{80448632-4796-4764-9973-A3A5297EF3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3573" y="2952904"/>
            <a:ext cx="1600200" cy="14478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algn="r" rtl="1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rtl="0">
              <a:spcBef>
                <a:spcPct val="0"/>
              </a:spcBef>
              <a:buClrTx/>
              <a:buSzTx/>
              <a:buFontTx/>
              <a:buNone/>
            </a:pPr>
            <a:endParaRPr lang="fa-IR" altLang="ar-SA" sz="2800">
              <a:solidFill>
                <a:schemeClr val="bg1"/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  <a:p>
            <a:pPr algn="ctr" rtl="0">
              <a:spcBef>
                <a:spcPct val="0"/>
              </a:spcBef>
              <a:buClrTx/>
              <a:buSzTx/>
              <a:buFontTx/>
              <a:buNone/>
            </a:pPr>
            <a:r>
              <a:rPr lang="fa-IR" altLang="ar-SA" sz="2800">
                <a:solidFill>
                  <a:schemeClr val="bg1"/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بیماری</a:t>
            </a:r>
          </a:p>
          <a:p>
            <a:pPr algn="ctr" rtl="0">
              <a:spcBef>
                <a:spcPct val="0"/>
              </a:spcBef>
              <a:buClrTx/>
              <a:buSzTx/>
              <a:buFontTx/>
              <a:buNone/>
            </a:pPr>
            <a:r>
              <a:rPr lang="fa-IR" altLang="ar-SA" sz="2800" b="0">
                <a:solidFill>
                  <a:schemeClr val="bg1"/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lang="fa-IR" altLang="ar-SA" sz="2800">
                <a:solidFill>
                  <a:schemeClr val="bg1"/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قلبی</a:t>
            </a:r>
            <a:endParaRPr lang="en-GB" altLang="ar-SA" sz="2800">
              <a:solidFill>
                <a:schemeClr val="bg1"/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  <a:p>
            <a:pPr algn="ctr" rtl="0">
              <a:spcBef>
                <a:spcPct val="0"/>
              </a:spcBef>
              <a:buClrTx/>
              <a:buSzTx/>
              <a:buFontTx/>
              <a:buNone/>
            </a:pPr>
            <a:endParaRPr lang="en-GB" altLang="ar-SA" sz="2400" b="0">
              <a:cs typeface="B Nazanin" panose="00000400000000000000" pitchFamily="2" charset="-78"/>
            </a:endParaRPr>
          </a:p>
        </p:txBody>
      </p:sp>
      <p:sp>
        <p:nvSpPr>
          <p:cNvPr id="18" name="Oval 5">
            <a:extLst>
              <a:ext uri="{FF2B5EF4-FFF2-40B4-BE49-F238E27FC236}">
                <a16:creationId xmlns:a16="http://schemas.microsoft.com/office/drawing/2014/main" xmlns="" id="{1122E4B4-24DE-4905-971A-250E4BB780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03973" y="1124104"/>
            <a:ext cx="1371600" cy="9144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algn="r" rtl="1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rtl="0">
              <a:spcBef>
                <a:spcPct val="0"/>
              </a:spcBef>
              <a:buClrTx/>
              <a:buSzTx/>
              <a:buFontTx/>
              <a:buNone/>
            </a:pPr>
            <a:r>
              <a:rPr lang="fa-IR" altLang="ar-SA" sz="2800">
                <a:cs typeface="B Nazanin" panose="00000400000000000000" pitchFamily="2" charset="-78"/>
              </a:rPr>
              <a:t>فشار</a:t>
            </a:r>
            <a:r>
              <a:rPr lang="fa-IR" altLang="ar-SA" sz="2800" b="0">
                <a:cs typeface="B Nazanin" panose="00000400000000000000" pitchFamily="2" charset="-78"/>
              </a:rPr>
              <a:t> </a:t>
            </a:r>
            <a:r>
              <a:rPr lang="fa-IR" altLang="ar-SA" sz="2800">
                <a:cs typeface="B Nazanin" panose="00000400000000000000" pitchFamily="2" charset="-78"/>
              </a:rPr>
              <a:t>خون</a:t>
            </a:r>
            <a:endParaRPr lang="en-GB" altLang="ar-SA" sz="2000">
              <a:cs typeface="B Nazanin" panose="00000400000000000000" pitchFamily="2" charset="-78"/>
            </a:endParaRPr>
          </a:p>
        </p:txBody>
      </p:sp>
      <p:sp>
        <p:nvSpPr>
          <p:cNvPr id="22" name="Oval 6">
            <a:extLst>
              <a:ext uri="{FF2B5EF4-FFF2-40B4-BE49-F238E27FC236}">
                <a16:creationId xmlns:a16="http://schemas.microsoft.com/office/drawing/2014/main" xmlns="" id="{5CE7E87E-90DF-4036-B4EC-419689B8D3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7973" y="1276504"/>
            <a:ext cx="1219200" cy="7620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algn="r" rtl="1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rtl="0">
              <a:spcBef>
                <a:spcPct val="0"/>
              </a:spcBef>
              <a:buClrTx/>
              <a:buSzTx/>
              <a:buFontTx/>
              <a:buNone/>
            </a:pPr>
            <a:r>
              <a:rPr lang="fa-IR" altLang="ar-SA" sz="2400">
                <a:cs typeface="B Nazanin" panose="00000400000000000000" pitchFamily="2" charset="-78"/>
              </a:rPr>
              <a:t>کلسترول</a:t>
            </a:r>
            <a:r>
              <a:rPr lang="fa-IR" altLang="ar-SA" sz="1800">
                <a:cs typeface="B Nazanin" panose="00000400000000000000" pitchFamily="2" charset="-78"/>
              </a:rPr>
              <a:t> بالا</a:t>
            </a:r>
            <a:endParaRPr lang="en-GB" altLang="ar-SA" sz="1800">
              <a:cs typeface="B Nazanin" panose="00000400000000000000" pitchFamily="2" charset="-78"/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xmlns="" id="{CEE6340E-8BE6-44F0-9BFB-8D4DFB76C1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9573" y="1809904"/>
            <a:ext cx="1219200" cy="7620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algn="r" rtl="1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rtl="0">
              <a:spcBef>
                <a:spcPct val="0"/>
              </a:spcBef>
              <a:buClrTx/>
              <a:buSzTx/>
              <a:buFontTx/>
              <a:buNone/>
            </a:pPr>
            <a:r>
              <a:rPr lang="fa-IR" altLang="ar-SA" dirty="0">
                <a:cs typeface="B Nazanin" panose="00000400000000000000" pitchFamily="2" charset="-78"/>
              </a:rPr>
              <a:t>استرس</a:t>
            </a:r>
            <a:endParaRPr lang="en-GB" altLang="ar-SA" dirty="0">
              <a:cs typeface="B Nazanin" panose="00000400000000000000" pitchFamily="2" charset="-78"/>
            </a:endParaRPr>
          </a:p>
        </p:txBody>
      </p:sp>
      <p:sp>
        <p:nvSpPr>
          <p:cNvPr id="24" name="Oval 8">
            <a:extLst>
              <a:ext uri="{FF2B5EF4-FFF2-40B4-BE49-F238E27FC236}">
                <a16:creationId xmlns:a16="http://schemas.microsoft.com/office/drawing/2014/main" xmlns="" id="{E23CC956-A5AA-4AE9-B440-38E19ADD9D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4173" y="2114704"/>
            <a:ext cx="1219200" cy="7620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algn="r" rtl="1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rtl="0">
              <a:spcBef>
                <a:spcPct val="0"/>
              </a:spcBef>
              <a:buClrTx/>
              <a:buSzTx/>
              <a:buFontTx/>
              <a:buNone/>
            </a:pPr>
            <a:r>
              <a:rPr lang="fa-IR" altLang="ar-SA" sz="3600">
                <a:cs typeface="B Nazanin" panose="00000400000000000000" pitchFamily="2" charset="-78"/>
              </a:rPr>
              <a:t>تغذیه</a:t>
            </a:r>
            <a:endParaRPr lang="en-GB" altLang="ar-SA" sz="3600">
              <a:cs typeface="B Nazanin" panose="00000400000000000000" pitchFamily="2" charset="-78"/>
            </a:endParaRPr>
          </a:p>
        </p:txBody>
      </p:sp>
      <p:sp>
        <p:nvSpPr>
          <p:cNvPr id="25" name="Oval 9">
            <a:extLst>
              <a:ext uri="{FF2B5EF4-FFF2-40B4-BE49-F238E27FC236}">
                <a16:creationId xmlns:a16="http://schemas.microsoft.com/office/drawing/2014/main" xmlns="" id="{C3FC419C-7D55-4A45-94DE-4E08713DAA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4173" y="3029104"/>
            <a:ext cx="1219200" cy="7620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algn="r" rtl="1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rtl="0">
              <a:spcBef>
                <a:spcPct val="0"/>
              </a:spcBef>
              <a:buClrTx/>
              <a:buSzTx/>
              <a:buFontTx/>
              <a:buNone/>
            </a:pPr>
            <a:r>
              <a:rPr lang="fa-IR" altLang="ar-SA" dirty="0">
                <a:cs typeface="B Nazanin" panose="00000400000000000000" pitchFamily="2" charset="-78"/>
              </a:rPr>
              <a:t>ورزش</a:t>
            </a:r>
          </a:p>
          <a:p>
            <a:pPr algn="ctr" rtl="0">
              <a:spcBef>
                <a:spcPct val="0"/>
              </a:spcBef>
              <a:buClrTx/>
              <a:buSzTx/>
              <a:buFontTx/>
              <a:buNone/>
            </a:pPr>
            <a:r>
              <a:rPr lang="fa-IR" altLang="ar-SA" sz="2400" dirty="0">
                <a:cs typeface="B Nazanin" panose="00000400000000000000" pitchFamily="2" charset="-78"/>
              </a:rPr>
              <a:t>نکردن</a:t>
            </a:r>
            <a:endParaRPr lang="en-GB" altLang="ar-SA" sz="2400" dirty="0">
              <a:cs typeface="B Nazanin" panose="00000400000000000000" pitchFamily="2" charset="-78"/>
            </a:endParaRPr>
          </a:p>
        </p:txBody>
      </p:sp>
      <p:sp>
        <p:nvSpPr>
          <p:cNvPr id="26" name="Rectangle 10">
            <a:extLst>
              <a:ext uri="{FF2B5EF4-FFF2-40B4-BE49-F238E27FC236}">
                <a16:creationId xmlns:a16="http://schemas.microsoft.com/office/drawing/2014/main" xmlns="" id="{1C728654-7890-491A-96D7-425B22B773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1973" y="5543704"/>
            <a:ext cx="1981200" cy="1066800"/>
          </a:xfrm>
          <a:prstGeom prst="rect">
            <a:avLst/>
          </a:prstGeom>
          <a:solidFill>
            <a:srgbClr val="00000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>
            <a:lvl1pPr algn="r" rtl="1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rtl="0">
              <a:spcBef>
                <a:spcPct val="0"/>
              </a:spcBef>
              <a:buClrTx/>
              <a:buSzTx/>
              <a:buFontTx/>
              <a:buNone/>
            </a:pPr>
            <a:r>
              <a:rPr lang="fa-IR" altLang="ar-SA" sz="4800" b="0">
                <a:solidFill>
                  <a:schemeClr val="hlink"/>
                </a:solidFill>
                <a:cs typeface="B Nazanin" panose="00000400000000000000" pitchFamily="2" charset="-78"/>
              </a:rPr>
              <a:t>مرگ</a:t>
            </a:r>
            <a:endParaRPr lang="en-GB" altLang="ar-SA" sz="4800" b="0">
              <a:solidFill>
                <a:schemeClr val="hlink"/>
              </a:solidFill>
              <a:cs typeface="B Nazanin" panose="00000400000000000000" pitchFamily="2" charset="-78"/>
            </a:endParaRPr>
          </a:p>
        </p:txBody>
      </p:sp>
      <p:sp>
        <p:nvSpPr>
          <p:cNvPr id="27" name="Rectangle 11">
            <a:extLst>
              <a:ext uri="{FF2B5EF4-FFF2-40B4-BE49-F238E27FC236}">
                <a16:creationId xmlns:a16="http://schemas.microsoft.com/office/drawing/2014/main" xmlns="" id="{2360703C-ACBA-4A56-BD6D-C854F613E0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65973" y="4705504"/>
            <a:ext cx="1905000" cy="6858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algn="r" rtl="1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rtl="0">
              <a:spcBef>
                <a:spcPct val="0"/>
              </a:spcBef>
              <a:buClrTx/>
              <a:buSzTx/>
              <a:buFontTx/>
              <a:buNone/>
            </a:pPr>
            <a:r>
              <a:rPr lang="fa-IR" altLang="ar-SA" sz="3600" b="0">
                <a:solidFill>
                  <a:schemeClr val="hlink"/>
                </a:solidFill>
                <a:cs typeface="B Nazanin" panose="00000400000000000000" pitchFamily="2" charset="-78"/>
              </a:rPr>
              <a:t>حمله قلبی</a:t>
            </a:r>
            <a:endParaRPr lang="en-GB" altLang="ar-SA" sz="3600" b="0">
              <a:solidFill>
                <a:schemeClr val="hlink"/>
              </a:solidFill>
              <a:cs typeface="B Nazanin" panose="00000400000000000000" pitchFamily="2" charset="-78"/>
            </a:endParaRPr>
          </a:p>
        </p:txBody>
      </p:sp>
      <p:sp>
        <p:nvSpPr>
          <p:cNvPr id="29" name="AutoShape 13">
            <a:extLst>
              <a:ext uri="{FF2B5EF4-FFF2-40B4-BE49-F238E27FC236}">
                <a16:creationId xmlns:a16="http://schemas.microsoft.com/office/drawing/2014/main" xmlns="" id="{C038A2BB-12C6-40D7-9A43-3A9A2CF719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6373" y="2267104"/>
            <a:ext cx="1143000" cy="381000"/>
          </a:xfrm>
          <a:prstGeom prst="flowChartProcess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algn="r" rtl="1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rtl="0">
              <a:spcBef>
                <a:spcPct val="0"/>
              </a:spcBef>
              <a:buClrTx/>
              <a:buSzTx/>
              <a:buFontTx/>
              <a:buNone/>
            </a:pPr>
            <a:r>
              <a:rPr lang="en-GB" altLang="ar-SA" sz="1600">
                <a:latin typeface="Symbol" panose="05050102010706020507" pitchFamily="18" charset="2"/>
              </a:rPr>
              <a:t>b-</a:t>
            </a:r>
            <a:r>
              <a:rPr lang="en-GB" altLang="ar-SA" sz="1600">
                <a:latin typeface="Arial" panose="020B0604020202020204" pitchFamily="34" charset="0"/>
              </a:rPr>
              <a:t>blockers</a:t>
            </a:r>
            <a:endParaRPr lang="en-GB" altLang="ar-SA" sz="1600" b="0"/>
          </a:p>
        </p:txBody>
      </p:sp>
      <p:sp>
        <p:nvSpPr>
          <p:cNvPr id="30" name="AutoShape 14">
            <a:extLst>
              <a:ext uri="{FF2B5EF4-FFF2-40B4-BE49-F238E27FC236}">
                <a16:creationId xmlns:a16="http://schemas.microsoft.com/office/drawing/2014/main" xmlns="" id="{C91CE82D-1596-428C-B797-E19CDA2FA2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04173" y="2267104"/>
            <a:ext cx="990600" cy="381000"/>
          </a:xfrm>
          <a:prstGeom prst="flowChartProcess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algn="r" rtl="1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rtl="0">
              <a:spcBef>
                <a:spcPct val="0"/>
              </a:spcBef>
              <a:buClrTx/>
              <a:buSzTx/>
              <a:buFontTx/>
              <a:buNone/>
            </a:pPr>
            <a:r>
              <a:rPr lang="en-GB" altLang="ar-SA" sz="1600">
                <a:latin typeface="Arial" panose="020B0604020202020204" pitchFamily="34" charset="0"/>
              </a:rPr>
              <a:t>statins</a:t>
            </a:r>
            <a:endParaRPr lang="en-GB" altLang="ar-SA" sz="1600" b="0"/>
          </a:p>
        </p:txBody>
      </p:sp>
      <p:sp>
        <p:nvSpPr>
          <p:cNvPr id="31" name="Oval 15">
            <a:extLst>
              <a:ext uri="{FF2B5EF4-FFF2-40B4-BE49-F238E27FC236}">
                <a16:creationId xmlns:a16="http://schemas.microsoft.com/office/drawing/2014/main" xmlns="" id="{4E885C59-3BF7-49DD-83BB-A6854B3B6F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5173" y="3943504"/>
            <a:ext cx="1219200" cy="990600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algn="r" rtl="1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rtl="0">
              <a:spcBef>
                <a:spcPct val="0"/>
              </a:spcBef>
              <a:buClrTx/>
              <a:buSzTx/>
              <a:buFontTx/>
              <a:buNone/>
            </a:pPr>
            <a:r>
              <a:rPr lang="fa-IR" altLang="ar-SA" sz="3600">
                <a:solidFill>
                  <a:schemeClr val="hlink"/>
                </a:solidFill>
                <a:cs typeface="B Nazanin" panose="00000400000000000000" pitchFamily="2" charset="-78"/>
              </a:rPr>
              <a:t>چاقی</a:t>
            </a:r>
            <a:endParaRPr lang="en-GB" altLang="ar-SA" sz="3600">
              <a:solidFill>
                <a:schemeClr val="hlink"/>
              </a:solidFill>
              <a:cs typeface="B Nazanin" panose="00000400000000000000" pitchFamily="2" charset="-78"/>
            </a:endParaRPr>
          </a:p>
        </p:txBody>
      </p:sp>
      <p:sp>
        <p:nvSpPr>
          <p:cNvPr id="32" name="Line 16">
            <a:extLst>
              <a:ext uri="{FF2B5EF4-FFF2-40B4-BE49-F238E27FC236}">
                <a16:creationId xmlns:a16="http://schemas.microsoft.com/office/drawing/2014/main" xmlns="" id="{294EEDD5-F616-4F0F-B2E5-111F9214AD3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641973" y="3943504"/>
            <a:ext cx="1676400" cy="228600"/>
          </a:xfrm>
          <a:prstGeom prst="line">
            <a:avLst/>
          </a:prstGeom>
          <a:noFill/>
          <a:ln w="25400">
            <a:solidFill>
              <a:schemeClr val="accent2">
                <a:lumMod val="7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" name="Line 17">
            <a:extLst>
              <a:ext uri="{FF2B5EF4-FFF2-40B4-BE49-F238E27FC236}">
                <a16:creationId xmlns:a16="http://schemas.microsoft.com/office/drawing/2014/main" xmlns="" id="{1CC0D457-858A-4C7D-9F37-4ADB66E9137C}"/>
              </a:ext>
            </a:extLst>
          </p:cNvPr>
          <p:cNvSpPr>
            <a:spLocks noChangeShapeType="1"/>
          </p:cNvSpPr>
          <p:nvPr/>
        </p:nvSpPr>
        <p:spPr bwMode="auto">
          <a:xfrm>
            <a:off x="2413373" y="3410104"/>
            <a:ext cx="1752600" cy="228600"/>
          </a:xfrm>
          <a:prstGeom prst="line">
            <a:avLst/>
          </a:prstGeom>
          <a:noFill/>
          <a:ln w="25400">
            <a:solidFill>
              <a:schemeClr val="accent2">
                <a:lumMod val="7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" name="Line 18">
            <a:extLst>
              <a:ext uri="{FF2B5EF4-FFF2-40B4-BE49-F238E27FC236}">
                <a16:creationId xmlns:a16="http://schemas.microsoft.com/office/drawing/2014/main" xmlns="" id="{6AA6DD15-C8AC-4C3A-9EF9-716C41CA622B}"/>
              </a:ext>
            </a:extLst>
          </p:cNvPr>
          <p:cNvSpPr>
            <a:spLocks noChangeShapeType="1"/>
          </p:cNvSpPr>
          <p:nvPr/>
        </p:nvSpPr>
        <p:spPr bwMode="auto">
          <a:xfrm>
            <a:off x="2337173" y="2724304"/>
            <a:ext cx="1676400" cy="609600"/>
          </a:xfrm>
          <a:prstGeom prst="line">
            <a:avLst/>
          </a:prstGeom>
          <a:noFill/>
          <a:ln w="25400">
            <a:solidFill>
              <a:schemeClr val="accent2">
                <a:lumMod val="7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5" name="Line 19">
            <a:extLst>
              <a:ext uri="{FF2B5EF4-FFF2-40B4-BE49-F238E27FC236}">
                <a16:creationId xmlns:a16="http://schemas.microsoft.com/office/drawing/2014/main" xmlns="" id="{783F884A-FB22-488F-B043-141D079C25DC}"/>
              </a:ext>
            </a:extLst>
          </p:cNvPr>
          <p:cNvSpPr>
            <a:spLocks noChangeShapeType="1"/>
          </p:cNvSpPr>
          <p:nvPr/>
        </p:nvSpPr>
        <p:spPr bwMode="auto">
          <a:xfrm>
            <a:off x="2565773" y="2114704"/>
            <a:ext cx="1524000" cy="990600"/>
          </a:xfrm>
          <a:prstGeom prst="line">
            <a:avLst/>
          </a:prstGeom>
          <a:noFill/>
          <a:ln w="25400">
            <a:solidFill>
              <a:schemeClr val="accent2">
                <a:lumMod val="7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6" name="Line 20">
            <a:extLst>
              <a:ext uri="{FF2B5EF4-FFF2-40B4-BE49-F238E27FC236}">
                <a16:creationId xmlns:a16="http://schemas.microsoft.com/office/drawing/2014/main" xmlns="" id="{E45E1C4C-B07D-41E5-AA9E-936F97EC27CD}"/>
              </a:ext>
            </a:extLst>
          </p:cNvPr>
          <p:cNvSpPr>
            <a:spLocks noChangeShapeType="1"/>
          </p:cNvSpPr>
          <p:nvPr/>
        </p:nvSpPr>
        <p:spPr bwMode="auto">
          <a:xfrm>
            <a:off x="4165973" y="2038504"/>
            <a:ext cx="76200" cy="228600"/>
          </a:xfrm>
          <a:prstGeom prst="line">
            <a:avLst/>
          </a:prstGeom>
          <a:noFill/>
          <a:ln w="25400">
            <a:solidFill>
              <a:schemeClr val="accent2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7" name="Line 21">
            <a:extLst>
              <a:ext uri="{FF2B5EF4-FFF2-40B4-BE49-F238E27FC236}">
                <a16:creationId xmlns:a16="http://schemas.microsoft.com/office/drawing/2014/main" xmlns="" id="{5AFBAEDB-AF80-49B8-9968-DE2897E9D8BF}"/>
              </a:ext>
            </a:extLst>
          </p:cNvPr>
          <p:cNvSpPr>
            <a:spLocks noChangeShapeType="1"/>
          </p:cNvSpPr>
          <p:nvPr/>
        </p:nvSpPr>
        <p:spPr bwMode="auto">
          <a:xfrm>
            <a:off x="4318373" y="2648104"/>
            <a:ext cx="76200" cy="304800"/>
          </a:xfrm>
          <a:prstGeom prst="line">
            <a:avLst/>
          </a:prstGeom>
          <a:noFill/>
          <a:ln w="25400">
            <a:solidFill>
              <a:schemeClr val="accent2">
                <a:lumMod val="7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8" name="Line 22">
            <a:extLst>
              <a:ext uri="{FF2B5EF4-FFF2-40B4-BE49-F238E27FC236}">
                <a16:creationId xmlns:a16="http://schemas.microsoft.com/office/drawing/2014/main" xmlns="" id="{17D54B1E-C03A-41D8-AAD2-E8CBB3D1110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385173" y="2038504"/>
            <a:ext cx="152400" cy="228600"/>
          </a:xfrm>
          <a:prstGeom prst="line">
            <a:avLst/>
          </a:prstGeom>
          <a:noFill/>
          <a:ln w="25400">
            <a:solidFill>
              <a:schemeClr val="accent2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9" name="Line 23">
            <a:extLst>
              <a:ext uri="{FF2B5EF4-FFF2-40B4-BE49-F238E27FC236}">
                <a16:creationId xmlns:a16="http://schemas.microsoft.com/office/drawing/2014/main" xmlns="" id="{376A2807-FCD9-40FD-A317-5890D6C31FC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927973" y="2648104"/>
            <a:ext cx="228600" cy="381000"/>
          </a:xfrm>
          <a:prstGeom prst="line">
            <a:avLst/>
          </a:prstGeom>
          <a:noFill/>
          <a:ln w="25400">
            <a:solidFill>
              <a:schemeClr val="accent2">
                <a:lumMod val="7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" name="Line 24">
            <a:extLst>
              <a:ext uri="{FF2B5EF4-FFF2-40B4-BE49-F238E27FC236}">
                <a16:creationId xmlns:a16="http://schemas.microsoft.com/office/drawing/2014/main" xmlns="" id="{7A332247-5FA2-4B48-B453-20C31BF823C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537573" y="2419504"/>
            <a:ext cx="1066800" cy="685800"/>
          </a:xfrm>
          <a:prstGeom prst="line">
            <a:avLst/>
          </a:prstGeom>
          <a:noFill/>
          <a:ln w="25400">
            <a:solidFill>
              <a:schemeClr val="accent2">
                <a:lumMod val="7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1" name="Line 25">
            <a:extLst>
              <a:ext uri="{FF2B5EF4-FFF2-40B4-BE49-F238E27FC236}">
                <a16:creationId xmlns:a16="http://schemas.microsoft.com/office/drawing/2014/main" xmlns="" id="{953FF8B5-FBE2-4FCA-8CF2-34B1DFEA162A}"/>
              </a:ext>
            </a:extLst>
          </p:cNvPr>
          <p:cNvSpPr>
            <a:spLocks noChangeShapeType="1"/>
          </p:cNvSpPr>
          <p:nvPr/>
        </p:nvSpPr>
        <p:spPr bwMode="auto">
          <a:xfrm>
            <a:off x="5461373" y="3638704"/>
            <a:ext cx="1600200" cy="533400"/>
          </a:xfrm>
          <a:prstGeom prst="line">
            <a:avLst/>
          </a:prstGeom>
          <a:noFill/>
          <a:ln w="25400">
            <a:solidFill>
              <a:schemeClr val="accent2">
                <a:lumMod val="7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2" name="Line 26">
            <a:extLst>
              <a:ext uri="{FF2B5EF4-FFF2-40B4-BE49-F238E27FC236}">
                <a16:creationId xmlns:a16="http://schemas.microsoft.com/office/drawing/2014/main" xmlns="" id="{1FBC31F7-FA12-4879-AF35-086D5C162ED7}"/>
              </a:ext>
            </a:extLst>
          </p:cNvPr>
          <p:cNvSpPr>
            <a:spLocks noChangeShapeType="1"/>
          </p:cNvSpPr>
          <p:nvPr/>
        </p:nvSpPr>
        <p:spPr bwMode="auto">
          <a:xfrm>
            <a:off x="5232773" y="3867304"/>
            <a:ext cx="0" cy="838200"/>
          </a:xfrm>
          <a:prstGeom prst="line">
            <a:avLst/>
          </a:prstGeom>
          <a:noFill/>
          <a:ln w="25400">
            <a:solidFill>
              <a:schemeClr val="accent2">
                <a:lumMod val="7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3" name="Line 27">
            <a:extLst>
              <a:ext uri="{FF2B5EF4-FFF2-40B4-BE49-F238E27FC236}">
                <a16:creationId xmlns:a16="http://schemas.microsoft.com/office/drawing/2014/main" xmlns="" id="{E117C14B-0C10-4251-83B9-F3837270B535}"/>
              </a:ext>
            </a:extLst>
          </p:cNvPr>
          <p:cNvSpPr>
            <a:spLocks noChangeShapeType="1"/>
          </p:cNvSpPr>
          <p:nvPr/>
        </p:nvSpPr>
        <p:spPr bwMode="auto">
          <a:xfrm>
            <a:off x="6070973" y="4857904"/>
            <a:ext cx="990600" cy="0"/>
          </a:xfrm>
          <a:prstGeom prst="line">
            <a:avLst/>
          </a:prstGeom>
          <a:noFill/>
          <a:ln w="25400">
            <a:solidFill>
              <a:schemeClr val="accent2">
                <a:lumMod val="7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4" name="Line 28">
            <a:extLst>
              <a:ext uri="{FF2B5EF4-FFF2-40B4-BE49-F238E27FC236}">
                <a16:creationId xmlns:a16="http://schemas.microsoft.com/office/drawing/2014/main" xmlns="" id="{1BF1C0BD-C7FA-48F2-98B5-C1048139897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070973" y="5238904"/>
            <a:ext cx="990600" cy="0"/>
          </a:xfrm>
          <a:prstGeom prst="line">
            <a:avLst/>
          </a:prstGeom>
          <a:noFill/>
          <a:ln w="25400">
            <a:solidFill>
              <a:schemeClr val="accent2">
                <a:lumMod val="7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5" name="Line 29">
            <a:extLst>
              <a:ext uri="{FF2B5EF4-FFF2-40B4-BE49-F238E27FC236}">
                <a16:creationId xmlns:a16="http://schemas.microsoft.com/office/drawing/2014/main" xmlns="" id="{1204BCA7-A714-449E-A177-CC3151E1A89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099173" y="4019704"/>
            <a:ext cx="1447800" cy="1981200"/>
          </a:xfrm>
          <a:prstGeom prst="line">
            <a:avLst/>
          </a:prstGeom>
          <a:noFill/>
          <a:ln w="25400">
            <a:solidFill>
              <a:schemeClr val="accent2">
                <a:lumMod val="7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6" name="Line 30">
            <a:extLst>
              <a:ext uri="{FF2B5EF4-FFF2-40B4-BE49-F238E27FC236}">
                <a16:creationId xmlns:a16="http://schemas.microsoft.com/office/drawing/2014/main" xmlns="" id="{2B866E1E-045F-4ED2-BE47-E81D36E60DB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242173" y="5391304"/>
            <a:ext cx="228600" cy="609600"/>
          </a:xfrm>
          <a:prstGeom prst="line">
            <a:avLst/>
          </a:prstGeom>
          <a:noFill/>
          <a:ln w="25400">
            <a:solidFill>
              <a:schemeClr val="accent2">
                <a:lumMod val="7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7" name="Line 31">
            <a:extLst>
              <a:ext uri="{FF2B5EF4-FFF2-40B4-BE49-F238E27FC236}">
                <a16:creationId xmlns:a16="http://schemas.microsoft.com/office/drawing/2014/main" xmlns="" id="{51999DC3-D618-4E87-A0D5-95A7AC0D608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470773" y="5696104"/>
            <a:ext cx="2590800" cy="685800"/>
          </a:xfrm>
          <a:prstGeom prst="line">
            <a:avLst/>
          </a:prstGeom>
          <a:noFill/>
          <a:ln w="25400">
            <a:solidFill>
              <a:schemeClr val="accent2">
                <a:lumMod val="7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9C6ABADC-5C42-46CB-A7F9-541FAF059D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7311" y="4286097"/>
            <a:ext cx="1897589" cy="1415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37519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4851ED5-0ED3-4303-885E-F33EF572D56E}"/>
              </a:ext>
            </a:extLst>
          </p:cNvPr>
          <p:cNvSpPr txBox="1"/>
          <p:nvPr/>
        </p:nvSpPr>
        <p:spPr>
          <a:xfrm>
            <a:off x="6522636" y="130938"/>
            <a:ext cx="2515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پیشگیری از بیماری های قلبی</a:t>
            </a:r>
            <a:endParaRPr lang="en-US" dirty="0">
              <a:cs typeface="B Titr" panose="000007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4191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xmlns="" id="{B01612C9-C4EC-4E74-987A-BC519C15470A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624DCA4-636B-4C92-8963-D090960C1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F260686F-AC1E-4EED-A973-AB472A59CEFD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tangle 2">
            <a:extLst>
              <a:ext uri="{FF2B5EF4-FFF2-40B4-BE49-F238E27FC236}">
                <a16:creationId xmlns:a16="http://schemas.microsoft.com/office/drawing/2014/main" xmlns="" id="{019AA650-8FB6-4632-A35F-B4A89FB81C4C}"/>
              </a:ext>
            </a:extLst>
          </p:cNvPr>
          <p:cNvSpPr txBox="1">
            <a:spLocks noChangeArrowheads="1"/>
          </p:cNvSpPr>
          <p:nvPr/>
        </p:nvSpPr>
        <p:spPr>
          <a:xfrm>
            <a:off x="2028824" y="762000"/>
            <a:ext cx="5086349" cy="126454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a-IR" sz="3600" dirty="0">
                <a:cs typeface="B Titr" panose="00000700000000000000" pitchFamily="2" charset="-78"/>
              </a:rPr>
              <a:t>پیشگیری از بیماری ها ی قلبی از چه زمانی باید شروع شود؟</a:t>
            </a:r>
            <a:endParaRPr lang="en-US" sz="3600" dirty="0">
              <a:cs typeface="B Titr" panose="00000700000000000000" pitchFamily="2" charset="-78"/>
            </a:endParaRPr>
          </a:p>
        </p:txBody>
      </p:sp>
      <p:pic>
        <p:nvPicPr>
          <p:cNvPr id="49" name="Picture 4" descr="roham843">
            <a:extLst>
              <a:ext uri="{FF2B5EF4-FFF2-40B4-BE49-F238E27FC236}">
                <a16:creationId xmlns:a16="http://schemas.microsoft.com/office/drawing/2014/main" xmlns="" id="{939597C7-D0D8-44FB-910A-AB4989EE932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897" y="2421055"/>
            <a:ext cx="5918201" cy="350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252225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4851ED5-0ED3-4303-885E-F33EF572D56E}"/>
              </a:ext>
            </a:extLst>
          </p:cNvPr>
          <p:cNvSpPr txBox="1"/>
          <p:nvPr/>
        </p:nvSpPr>
        <p:spPr>
          <a:xfrm>
            <a:off x="6522636" y="130938"/>
            <a:ext cx="2515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پیشگیری از بیماری های قلبی</a:t>
            </a:r>
            <a:endParaRPr lang="en-US" dirty="0">
              <a:cs typeface="B Titr" panose="000007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4191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xmlns="" id="{B01612C9-C4EC-4E74-987A-BC519C15470A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624DCA4-636B-4C92-8963-D090960C1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F260686F-AC1E-4EED-A973-AB472A59CEFD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2">
            <a:extLst>
              <a:ext uri="{FF2B5EF4-FFF2-40B4-BE49-F238E27FC236}">
                <a16:creationId xmlns:a16="http://schemas.microsoft.com/office/drawing/2014/main" xmlns="" id="{35DA7B85-7FF8-4205-9312-27D6C65B8881}"/>
              </a:ext>
            </a:extLst>
          </p:cNvPr>
          <p:cNvGrpSpPr>
            <a:grpSpLocks/>
          </p:cNvGrpSpPr>
          <p:nvPr/>
        </p:nvGrpSpPr>
        <p:grpSpPr bwMode="auto">
          <a:xfrm>
            <a:off x="1219200" y="255120"/>
            <a:ext cx="6705600" cy="5418138"/>
            <a:chOff x="510" y="306"/>
            <a:chExt cx="4752" cy="3413"/>
          </a:xfrm>
        </p:grpSpPr>
        <p:sp>
          <p:nvSpPr>
            <p:cNvPr id="12" name="AutoShape 3">
              <a:extLst>
                <a:ext uri="{FF2B5EF4-FFF2-40B4-BE49-F238E27FC236}">
                  <a16:creationId xmlns:a16="http://schemas.microsoft.com/office/drawing/2014/main" xmlns="" id="{30F0321D-F338-40CE-8022-E12A076812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" y="480"/>
              <a:ext cx="4704" cy="3216"/>
            </a:xfrm>
            <a:prstGeom prst="triangle">
              <a:avLst>
                <a:gd name="adj" fmla="val 50000"/>
              </a:avLst>
            </a:prstGeom>
            <a:solidFill>
              <a:srgbClr val="FF00FF"/>
            </a:solidFill>
            <a:ln w="571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algn="r" rtl="1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Char char="l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 marL="742950" indent="-285750" algn="r" rtl="1" eaLnBrk="0" hangingPunct="0">
                <a:spcBef>
                  <a:spcPct val="20000"/>
                </a:spcBef>
                <a:buClr>
                  <a:schemeClr val="tx1"/>
                </a:buClr>
                <a:buSzPct val="9000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2pPr>
              <a:lvl3pPr marL="1143000" indent="-228600" algn="r" rtl="1" eaLnBrk="0" hangingPunct="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3pPr>
              <a:lvl4pPr marL="1600200" indent="-228600" algn="r" rtl="1" eaLnBrk="0" hangingPunct="0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4pPr>
              <a:lvl5pPr marL="2057400" indent="-228600" algn="r" rtl="1" eaLnBrk="0" hangingPunct="0">
                <a:spcBef>
                  <a:spcPct val="20000"/>
                </a:spcBef>
                <a:buClr>
                  <a:schemeClr val="accent1"/>
                </a:buClr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9pPr>
            </a:lstStyle>
            <a:p>
              <a:pPr algn="l" rtl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fa-IR" altLang="en-US" sz="2000"/>
            </a:p>
          </p:txBody>
        </p:sp>
        <p:sp>
          <p:nvSpPr>
            <p:cNvPr id="14" name="Freeform 4">
              <a:extLst>
                <a:ext uri="{FF2B5EF4-FFF2-40B4-BE49-F238E27FC236}">
                  <a16:creationId xmlns:a16="http://schemas.microsoft.com/office/drawing/2014/main" xmlns="" id="{C10C4A59-5CA3-44B2-946F-682016C5A0B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" y="2688"/>
              <a:ext cx="4752" cy="1008"/>
            </a:xfrm>
            <a:custGeom>
              <a:avLst/>
              <a:gdLst>
                <a:gd name="T0" fmla="*/ 0 w 4704"/>
                <a:gd name="T1" fmla="*/ 836 h 1056"/>
                <a:gd name="T2" fmla="*/ 808 w 4704"/>
                <a:gd name="T3" fmla="*/ 0 h 1056"/>
                <a:gd name="T4" fmla="*/ 4141 w 4704"/>
                <a:gd name="T5" fmla="*/ 0 h 1056"/>
                <a:gd name="T6" fmla="*/ 4948 w 4704"/>
                <a:gd name="T7" fmla="*/ 836 h 1056"/>
                <a:gd name="T8" fmla="*/ 0 w 4704"/>
                <a:gd name="T9" fmla="*/ 836 h 10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704"/>
                <a:gd name="T16" fmla="*/ 0 h 1056"/>
                <a:gd name="T17" fmla="*/ 4704 w 4704"/>
                <a:gd name="T18" fmla="*/ 1056 h 10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704" h="1056">
                  <a:moveTo>
                    <a:pt x="0" y="1056"/>
                  </a:moveTo>
                  <a:lnTo>
                    <a:pt x="768" y="0"/>
                  </a:lnTo>
                  <a:lnTo>
                    <a:pt x="3936" y="0"/>
                  </a:lnTo>
                  <a:lnTo>
                    <a:pt x="4704" y="1056"/>
                  </a:lnTo>
                  <a:lnTo>
                    <a:pt x="0" y="1056"/>
                  </a:lnTo>
                  <a:close/>
                </a:path>
              </a:pathLst>
            </a:custGeom>
            <a:solidFill>
              <a:schemeClr val="accent2"/>
            </a:solidFill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xmlns="" id="{A5644F33-744C-42FE-AFD7-F42C1544754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8" y="480"/>
              <a:ext cx="1824" cy="1248"/>
            </a:xfrm>
            <a:custGeom>
              <a:avLst/>
              <a:gdLst>
                <a:gd name="T0" fmla="*/ 2782 w 1392"/>
                <a:gd name="T1" fmla="*/ 0 h 960"/>
                <a:gd name="T2" fmla="*/ 0 w 1392"/>
                <a:gd name="T3" fmla="*/ 3565 h 960"/>
                <a:gd name="T4" fmla="*/ 5378 w 1392"/>
                <a:gd name="T5" fmla="*/ 3565 h 960"/>
                <a:gd name="T6" fmla="*/ 2782 w 1392"/>
                <a:gd name="T7" fmla="*/ 0 h 96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92"/>
                <a:gd name="T13" fmla="*/ 0 h 960"/>
                <a:gd name="T14" fmla="*/ 1392 w 1392"/>
                <a:gd name="T15" fmla="*/ 960 h 96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92" h="960">
                  <a:moveTo>
                    <a:pt x="720" y="0"/>
                  </a:moveTo>
                  <a:lnTo>
                    <a:pt x="0" y="960"/>
                  </a:lnTo>
                  <a:lnTo>
                    <a:pt x="1392" y="960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FF0000"/>
            </a:solidFill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Text Box 6">
              <a:extLst>
                <a:ext uri="{FF2B5EF4-FFF2-40B4-BE49-F238E27FC236}">
                  <a16:creationId xmlns:a16="http://schemas.microsoft.com/office/drawing/2014/main" xmlns="" id="{053365D6-86F8-4172-922E-8C58690D3A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3086283">
              <a:off x="4499" y="3009"/>
              <a:ext cx="1205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r" rtl="1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Char char="l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 marL="742950" indent="-285750" algn="r" rtl="1" eaLnBrk="0" hangingPunct="0">
                <a:spcBef>
                  <a:spcPct val="20000"/>
                </a:spcBef>
                <a:buClr>
                  <a:schemeClr val="tx1"/>
                </a:buClr>
                <a:buSzPct val="9000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2pPr>
              <a:lvl3pPr marL="1143000" indent="-228600" algn="r" rtl="1" eaLnBrk="0" hangingPunct="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3pPr>
              <a:lvl4pPr marL="1600200" indent="-228600" algn="r" rtl="1" eaLnBrk="0" hangingPunct="0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4pPr>
              <a:lvl5pPr marL="2057400" indent="-228600" algn="r" rtl="1" eaLnBrk="0" hangingPunct="0">
                <a:spcBef>
                  <a:spcPct val="20000"/>
                </a:spcBef>
                <a:buClr>
                  <a:schemeClr val="accent1"/>
                </a:buClr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9pPr>
            </a:lstStyle>
            <a:p>
              <a:pPr algn="ctr" eaLnBrk="1" hangingPunct="1">
                <a:lnSpc>
                  <a:spcPct val="7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fa-IR" altLang="en-US" sz="2000">
                  <a:solidFill>
                    <a:srgbClr val="FFFFFF"/>
                  </a:solidFill>
                  <a:latin typeface="Arial Narrow" panose="020B0606020202030204" pitchFamily="34" charset="0"/>
                </a:rPr>
                <a:t>پیشگیری ابتدائی</a:t>
              </a:r>
              <a:endParaRPr lang="en-US" altLang="en-US" sz="2000">
                <a:solidFill>
                  <a:srgbClr val="FFFFFF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8" name="Text Box 7">
              <a:extLst>
                <a:ext uri="{FF2B5EF4-FFF2-40B4-BE49-F238E27FC236}">
                  <a16:creationId xmlns:a16="http://schemas.microsoft.com/office/drawing/2014/main" xmlns="" id="{74894174-CDDB-4683-ABE2-FAAA1123DC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3280354">
              <a:off x="885" y="1831"/>
              <a:ext cx="1248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r" rtl="1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Char char="l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 marL="742950" indent="-285750" algn="r" rtl="1" eaLnBrk="0" hangingPunct="0">
                <a:spcBef>
                  <a:spcPct val="20000"/>
                </a:spcBef>
                <a:buClr>
                  <a:schemeClr val="tx1"/>
                </a:buClr>
                <a:buSzPct val="9000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2pPr>
              <a:lvl3pPr marL="1143000" indent="-228600" algn="r" rtl="1" eaLnBrk="0" hangingPunct="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3pPr>
              <a:lvl4pPr marL="1600200" indent="-228600" algn="r" rtl="1" eaLnBrk="0" hangingPunct="0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4pPr>
              <a:lvl5pPr marL="2057400" indent="-228600" algn="r" rtl="1" eaLnBrk="0" hangingPunct="0">
                <a:spcBef>
                  <a:spcPct val="20000"/>
                </a:spcBef>
                <a:buClr>
                  <a:schemeClr val="accent1"/>
                </a:buClr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9pPr>
            </a:lstStyle>
            <a:p>
              <a:pPr algn="ctr" eaLnBrk="1" hangingPunct="1">
                <a:lnSpc>
                  <a:spcPct val="7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fa-IR" altLang="en-US" sz="2000">
                  <a:solidFill>
                    <a:srgbClr val="FFFFFF"/>
                  </a:solidFill>
                  <a:latin typeface="Arial Narrow" panose="020B0606020202030204" pitchFamily="34" charset="0"/>
                </a:rPr>
                <a:t>پیشگیری اولیه</a:t>
              </a:r>
              <a:endParaRPr lang="en-US" altLang="en-US" sz="2000">
                <a:solidFill>
                  <a:srgbClr val="FFFFFF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22" name="Text Box 8">
              <a:extLst>
                <a:ext uri="{FF2B5EF4-FFF2-40B4-BE49-F238E27FC236}">
                  <a16:creationId xmlns:a16="http://schemas.microsoft.com/office/drawing/2014/main" xmlns="" id="{885A32F6-500D-446F-B398-91E83F4986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3171118">
              <a:off x="1513" y="917"/>
              <a:ext cx="1248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r" rtl="1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Char char="l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 marL="742950" indent="-285750" algn="r" rtl="1" eaLnBrk="0" hangingPunct="0">
                <a:spcBef>
                  <a:spcPct val="20000"/>
                </a:spcBef>
                <a:buClr>
                  <a:schemeClr val="tx1"/>
                </a:buClr>
                <a:buSzPct val="9000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2pPr>
              <a:lvl3pPr marL="1143000" indent="-228600" algn="r" rtl="1" eaLnBrk="0" hangingPunct="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3pPr>
              <a:lvl4pPr marL="1600200" indent="-228600" algn="r" rtl="1" eaLnBrk="0" hangingPunct="0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4pPr>
              <a:lvl5pPr marL="2057400" indent="-228600" algn="r" rtl="1" eaLnBrk="0" hangingPunct="0">
                <a:spcBef>
                  <a:spcPct val="20000"/>
                </a:spcBef>
                <a:buClr>
                  <a:schemeClr val="accent1"/>
                </a:buClr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9pPr>
            </a:lstStyle>
            <a:p>
              <a:pPr algn="ctr" eaLnBrk="1" hangingPunct="1">
                <a:lnSpc>
                  <a:spcPct val="7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fa-IR" altLang="en-US" sz="2000">
                  <a:solidFill>
                    <a:srgbClr val="FFFFFF"/>
                  </a:solidFill>
                  <a:latin typeface="Arial Narrow" panose="020B0606020202030204" pitchFamily="34" charset="0"/>
                </a:rPr>
                <a:t>پیشگیری ثالثیه</a:t>
              </a:r>
              <a:endParaRPr lang="en-US" altLang="en-US" sz="2000">
                <a:solidFill>
                  <a:srgbClr val="FFFFFF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23" name="Text Box 9">
              <a:extLst>
                <a:ext uri="{FF2B5EF4-FFF2-40B4-BE49-F238E27FC236}">
                  <a16:creationId xmlns:a16="http://schemas.microsoft.com/office/drawing/2014/main" xmlns="" id="{3C2AA915-AA18-4A55-951B-1F723C6B11F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3219893">
              <a:off x="2942" y="822"/>
              <a:ext cx="1248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r" rtl="1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Char char="l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 marL="742950" indent="-285750" algn="r" rtl="1" eaLnBrk="0" hangingPunct="0">
                <a:spcBef>
                  <a:spcPct val="20000"/>
                </a:spcBef>
                <a:buClr>
                  <a:schemeClr val="tx1"/>
                </a:buClr>
                <a:buSzPct val="9000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2pPr>
              <a:lvl3pPr marL="1143000" indent="-228600" algn="r" rtl="1" eaLnBrk="0" hangingPunct="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3pPr>
              <a:lvl4pPr marL="1600200" indent="-228600" algn="r" rtl="1" eaLnBrk="0" hangingPunct="0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4pPr>
              <a:lvl5pPr marL="2057400" indent="-228600" algn="r" rtl="1" eaLnBrk="0" hangingPunct="0">
                <a:spcBef>
                  <a:spcPct val="20000"/>
                </a:spcBef>
                <a:buClr>
                  <a:schemeClr val="accent1"/>
                </a:buClr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9pPr>
            </a:lstStyle>
            <a:p>
              <a:pPr algn="ctr" eaLnBrk="1" hangingPunct="1">
                <a:lnSpc>
                  <a:spcPct val="7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fa-IR" altLang="en-US" sz="2000">
                  <a:solidFill>
                    <a:srgbClr val="FFFFFF"/>
                  </a:solidFill>
                  <a:latin typeface="Arial Narrow" panose="020B0606020202030204" pitchFamily="34" charset="0"/>
                </a:rPr>
                <a:t>پیشگیری ثانویه</a:t>
              </a:r>
              <a:endParaRPr lang="en-US" altLang="en-US" sz="2000">
                <a:solidFill>
                  <a:srgbClr val="FFFFFF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24" name="Text Box 10">
              <a:extLst>
                <a:ext uri="{FF2B5EF4-FFF2-40B4-BE49-F238E27FC236}">
                  <a16:creationId xmlns:a16="http://schemas.microsoft.com/office/drawing/2014/main" xmlns="" id="{2C4988E8-BED1-45A8-80A8-B3A16AF937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3155370">
              <a:off x="3710" y="1877"/>
              <a:ext cx="1248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r" rtl="1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Char char="l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 marL="742950" indent="-285750" algn="r" rtl="1" eaLnBrk="0" hangingPunct="0">
                <a:spcBef>
                  <a:spcPct val="20000"/>
                </a:spcBef>
                <a:buClr>
                  <a:schemeClr val="tx1"/>
                </a:buClr>
                <a:buSzPct val="9000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2pPr>
              <a:lvl3pPr marL="1143000" indent="-228600" algn="r" rtl="1" eaLnBrk="0" hangingPunct="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3pPr>
              <a:lvl4pPr marL="1600200" indent="-228600" algn="r" rtl="1" eaLnBrk="0" hangingPunct="0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4pPr>
              <a:lvl5pPr marL="2057400" indent="-228600" algn="r" rtl="1" eaLnBrk="0" hangingPunct="0">
                <a:spcBef>
                  <a:spcPct val="20000"/>
                </a:spcBef>
                <a:buClr>
                  <a:schemeClr val="accent1"/>
                </a:buClr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9pPr>
            </a:lstStyle>
            <a:p>
              <a:pPr algn="ctr" eaLnBrk="1" hangingPunct="1">
                <a:lnSpc>
                  <a:spcPct val="7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fa-IR" altLang="en-US" sz="2000">
                  <a:solidFill>
                    <a:srgbClr val="FFFFFF"/>
                  </a:solidFill>
                  <a:latin typeface="Arial Narrow" panose="020B0606020202030204" pitchFamily="34" charset="0"/>
                </a:rPr>
                <a:t>پیشگیری ثانویه</a:t>
              </a:r>
              <a:endParaRPr lang="en-US" altLang="en-US" sz="2000">
                <a:solidFill>
                  <a:srgbClr val="FFFFFF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25" name="Text Box 11">
              <a:extLst>
                <a:ext uri="{FF2B5EF4-FFF2-40B4-BE49-F238E27FC236}">
                  <a16:creationId xmlns:a16="http://schemas.microsoft.com/office/drawing/2014/main" xmlns="" id="{EA505BD7-2516-40AC-B1F3-DE31E3A4FF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3151167">
              <a:off x="138" y="2815"/>
              <a:ext cx="1205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r" rtl="1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Char char="l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 marL="742950" indent="-285750" algn="r" rtl="1" eaLnBrk="0" hangingPunct="0">
                <a:spcBef>
                  <a:spcPct val="20000"/>
                </a:spcBef>
                <a:buClr>
                  <a:schemeClr val="tx1"/>
                </a:buClr>
                <a:buSzPct val="9000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2pPr>
              <a:lvl3pPr marL="1143000" indent="-228600" algn="r" rtl="1" eaLnBrk="0" hangingPunct="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3pPr>
              <a:lvl4pPr marL="1600200" indent="-228600" algn="r" rtl="1" eaLnBrk="0" hangingPunct="0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4pPr>
              <a:lvl5pPr marL="2057400" indent="-228600" algn="r" rtl="1" eaLnBrk="0" hangingPunct="0">
                <a:spcBef>
                  <a:spcPct val="20000"/>
                </a:spcBef>
                <a:buClr>
                  <a:schemeClr val="accent1"/>
                </a:buClr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9pPr>
            </a:lstStyle>
            <a:p>
              <a:pPr algn="ctr" eaLnBrk="1" hangingPunct="1">
                <a:lnSpc>
                  <a:spcPct val="7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fa-IR" altLang="en-US" sz="2000">
                  <a:solidFill>
                    <a:srgbClr val="FFFFFF"/>
                  </a:solidFill>
                  <a:latin typeface="Arial Narrow" panose="020B0606020202030204" pitchFamily="34" charset="0"/>
                </a:rPr>
                <a:t>پیشگیری ابتدائی</a:t>
              </a:r>
              <a:endParaRPr lang="en-US" altLang="en-US" sz="2000">
                <a:solidFill>
                  <a:srgbClr val="FFFFFF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26" name="Text Box 12">
              <a:extLst>
                <a:ext uri="{FF2B5EF4-FFF2-40B4-BE49-F238E27FC236}">
                  <a16:creationId xmlns:a16="http://schemas.microsoft.com/office/drawing/2014/main" xmlns="" id="{1D94139E-C197-403F-919E-8A33954EF0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4" y="2880"/>
              <a:ext cx="2508" cy="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r" rtl="1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Char char="l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 marL="742950" indent="-285750" algn="r" rtl="1" eaLnBrk="0" hangingPunct="0">
                <a:spcBef>
                  <a:spcPct val="20000"/>
                </a:spcBef>
                <a:buClr>
                  <a:schemeClr val="tx1"/>
                </a:buClr>
                <a:buSzPct val="9000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2pPr>
              <a:lvl3pPr marL="1143000" indent="-228600" algn="r" rtl="1" eaLnBrk="0" hangingPunct="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3pPr>
              <a:lvl4pPr marL="1600200" indent="-228600" algn="r" rtl="1" eaLnBrk="0" hangingPunct="0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4pPr>
              <a:lvl5pPr marL="2057400" indent="-228600" algn="r" rtl="1" eaLnBrk="0" hangingPunct="0">
                <a:spcBef>
                  <a:spcPct val="20000"/>
                </a:spcBef>
                <a:buClr>
                  <a:schemeClr val="accent1"/>
                </a:buClr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fa-IR" altLang="en-US" sz="2000" b="1" dirty="0">
                  <a:solidFill>
                    <a:srgbClr val="FFFFFF"/>
                  </a:solidFill>
                  <a:latin typeface="Arial Narrow" panose="020B0606020202030204" pitchFamily="34" charset="0"/>
                  <a:cs typeface="B Nazanin" panose="00000400000000000000" pitchFamily="2" charset="-78"/>
                </a:rPr>
                <a:t>جمعیت هدف:</a:t>
              </a:r>
              <a:r>
                <a:rPr lang="fa-IR" altLang="en-US" sz="1800" b="1" dirty="0">
                  <a:solidFill>
                    <a:srgbClr val="FFFFFF"/>
                  </a:solidFill>
                  <a:latin typeface="Arial Narrow" panose="020B0606020202030204" pitchFamily="34" charset="0"/>
                  <a:cs typeface="B Nazanin" panose="00000400000000000000" pitchFamily="2" charset="-78"/>
                </a:rPr>
                <a:t>تمام افراد جامعه</a:t>
              </a:r>
              <a:endParaRPr lang="en-US" altLang="en-US" sz="1800" b="1" dirty="0">
                <a:solidFill>
                  <a:srgbClr val="FFFFFF"/>
                </a:solidFill>
                <a:latin typeface="Arial Narrow" panose="020B0606020202030204" pitchFamily="34" charset="0"/>
                <a:cs typeface="B Nazanin" panose="00000400000000000000" pitchFamily="2" charset="-78"/>
              </a:endParaRPr>
            </a:p>
            <a:p>
              <a:pPr algn="ctr" rtl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800" b="1" dirty="0">
                <a:solidFill>
                  <a:srgbClr val="FFFFFF"/>
                </a:solidFill>
                <a:latin typeface="Arial Narrow" panose="020B0606020202030204" pitchFamily="34" charset="0"/>
                <a:cs typeface="B Nazanin" panose="00000400000000000000" pitchFamily="2" charset="-78"/>
              </a:endParaRP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fa-IR" altLang="en-US" sz="2000" b="1" dirty="0">
                  <a:solidFill>
                    <a:srgbClr val="FFFFFF"/>
                  </a:solidFill>
                  <a:latin typeface="Arial Narrow" panose="020B0606020202030204" pitchFamily="34" charset="0"/>
                  <a:cs typeface="B Nazanin" panose="00000400000000000000" pitchFamily="2" charset="-78"/>
                </a:rPr>
                <a:t>هدف</a:t>
              </a:r>
              <a:r>
                <a:rPr lang="fa-IR" altLang="en-US" sz="1800" b="1" dirty="0">
                  <a:solidFill>
                    <a:srgbClr val="FFFFFF"/>
                  </a:solidFill>
                  <a:latin typeface="Arial Narrow" panose="020B0606020202030204" pitchFamily="34" charset="0"/>
                  <a:cs typeface="B Nazanin" panose="00000400000000000000" pitchFamily="2" charset="-78"/>
                </a:rPr>
                <a:t> : جلوگیری از ایجاد عوامل خطر ساز</a:t>
              </a:r>
              <a:endParaRPr lang="en-US" altLang="en-US" sz="1800" b="1" dirty="0">
                <a:solidFill>
                  <a:srgbClr val="FFFFFF"/>
                </a:solidFill>
                <a:latin typeface="Arial Narrow" panose="020B0606020202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7" name="Text Box 13">
              <a:extLst>
                <a:ext uri="{FF2B5EF4-FFF2-40B4-BE49-F238E27FC236}">
                  <a16:creationId xmlns:a16="http://schemas.microsoft.com/office/drawing/2014/main" xmlns="" id="{9895AF41-76FE-451F-82D2-BA3FD61DE10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72" y="1920"/>
              <a:ext cx="1968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r" rtl="1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Char char="l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 marL="742950" indent="-285750" algn="r" rtl="1" eaLnBrk="0" hangingPunct="0">
                <a:spcBef>
                  <a:spcPct val="20000"/>
                </a:spcBef>
                <a:buClr>
                  <a:schemeClr val="tx1"/>
                </a:buClr>
                <a:buSzPct val="9000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2pPr>
              <a:lvl3pPr marL="1143000" indent="-228600" algn="r" rtl="1" eaLnBrk="0" hangingPunct="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3pPr>
              <a:lvl4pPr marL="1600200" indent="-228600" algn="r" rtl="1" eaLnBrk="0" hangingPunct="0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4pPr>
              <a:lvl5pPr marL="2057400" indent="-228600" algn="r" rtl="1" eaLnBrk="0" hangingPunct="0">
                <a:spcBef>
                  <a:spcPct val="20000"/>
                </a:spcBef>
                <a:buClr>
                  <a:schemeClr val="accent1"/>
                </a:buClr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500" b="1">
                <a:solidFill>
                  <a:srgbClr val="FFFFFF"/>
                </a:solidFill>
                <a:latin typeface="Arial Narrow" panose="020B0606020202030204" pitchFamily="34" charset="0"/>
                <a:cs typeface="B Nazanin" panose="00000400000000000000" pitchFamily="2" charset="-78"/>
              </a:endParaRP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fa-IR" altLang="en-US" sz="1800" b="1">
                  <a:solidFill>
                    <a:srgbClr val="FFFFFF"/>
                  </a:solidFill>
                  <a:cs typeface="B Nazanin" panose="00000400000000000000" pitchFamily="2" charset="-78"/>
                </a:rPr>
                <a:t>جمعیت هدف: افراد دارای عوامل خطر ساز </a:t>
              </a:r>
              <a:r>
                <a:rPr lang="fa-IR" altLang="en-US" sz="1600" b="1">
                  <a:solidFill>
                    <a:srgbClr val="FFFFFF"/>
                  </a:solidFill>
                  <a:cs typeface="B Nazanin" panose="00000400000000000000" pitchFamily="2" charset="-78"/>
                </a:rPr>
                <a:t>(ولی نه بیمار)</a:t>
              </a:r>
              <a:r>
                <a:rPr lang="fa-IR" altLang="en-US" sz="1800" b="1">
                  <a:solidFill>
                    <a:srgbClr val="FFFFFF"/>
                  </a:solidFill>
                  <a:cs typeface="B Nazanin" panose="00000400000000000000" pitchFamily="2" charset="-78"/>
                </a:rPr>
                <a:t> 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fa-IR" altLang="en-US" sz="1800" b="1">
                  <a:solidFill>
                    <a:srgbClr val="FFFFFF"/>
                  </a:solidFill>
                  <a:cs typeface="B Nazanin" panose="00000400000000000000" pitchFamily="2" charset="-78"/>
                </a:rPr>
                <a:t>هدف :جلوگیری از بیماری قلبی</a:t>
              </a:r>
              <a:endParaRPr lang="en-US" altLang="en-US" sz="1800" b="1">
                <a:solidFill>
                  <a:srgbClr val="FFFFFF"/>
                </a:solidFill>
                <a:latin typeface="Arial Narrow" panose="020B0606020202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8" name="Text Box 14">
              <a:extLst>
                <a:ext uri="{FF2B5EF4-FFF2-40B4-BE49-F238E27FC236}">
                  <a16:creationId xmlns:a16="http://schemas.microsoft.com/office/drawing/2014/main" xmlns="" id="{6D894CEB-F6E5-46FA-B888-2D419DC22BB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2" y="964"/>
              <a:ext cx="1458" cy="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r" rtl="1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Char char="l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 marL="742950" indent="-285750" algn="r" rtl="1" eaLnBrk="0" hangingPunct="0">
                <a:spcBef>
                  <a:spcPct val="20000"/>
                </a:spcBef>
                <a:buClr>
                  <a:schemeClr val="tx1"/>
                </a:buClr>
                <a:buSzPct val="9000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2pPr>
              <a:lvl3pPr marL="1143000" indent="-228600" algn="r" rtl="1" eaLnBrk="0" hangingPunct="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3pPr>
              <a:lvl4pPr marL="1600200" indent="-228600" algn="r" rtl="1" eaLnBrk="0" hangingPunct="0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4pPr>
              <a:lvl5pPr marL="2057400" indent="-228600" algn="r" rtl="1" eaLnBrk="0" hangingPunct="0">
                <a:spcBef>
                  <a:spcPct val="20000"/>
                </a:spcBef>
                <a:buClr>
                  <a:schemeClr val="accent1"/>
                </a:buClr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lang="fa-IR" altLang="en-US" sz="1800" b="1" dirty="0">
                <a:solidFill>
                  <a:srgbClr val="FFFFFF"/>
                </a:solidFill>
                <a:cs typeface="B Nazanin" panose="00000400000000000000" pitchFamily="2" charset="-78"/>
              </a:endParaRPr>
            </a:p>
            <a:p>
              <a:pPr algn="ctr" eaLnBrk="1" hangingPunct="1">
                <a:lnSpc>
                  <a:spcPct val="8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fa-IR" altLang="en-US" sz="1800" b="1" dirty="0">
                  <a:solidFill>
                    <a:srgbClr val="FFFFFF"/>
                  </a:solidFill>
                  <a:cs typeface="B Nazanin" panose="00000400000000000000" pitchFamily="2" charset="-78"/>
                </a:rPr>
                <a:t>جمعیت هدف:</a:t>
              </a:r>
            </a:p>
            <a:p>
              <a:pPr algn="ctr" eaLnBrk="1" hangingPunct="1">
                <a:lnSpc>
                  <a:spcPct val="8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fa-IR" altLang="en-US" sz="1800" b="1" dirty="0">
                  <a:solidFill>
                    <a:srgbClr val="FFFFFF"/>
                  </a:solidFill>
                  <a:cs typeface="B Nazanin" panose="00000400000000000000" pitchFamily="2" charset="-78"/>
                </a:rPr>
                <a:t>بیماران قلبی عروقی</a:t>
              </a:r>
            </a:p>
            <a:p>
              <a:pPr algn="ctr" eaLnBrk="1" hangingPunct="1">
                <a:lnSpc>
                  <a:spcPct val="8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fa-IR" altLang="en-US" sz="1800" b="1" dirty="0">
                  <a:solidFill>
                    <a:srgbClr val="FFFFFF"/>
                  </a:solidFill>
                  <a:cs typeface="B Nazanin" panose="00000400000000000000" pitchFamily="2" charset="-78"/>
                </a:rPr>
                <a:t>هدف :جلوگیری از عود حملات بیماری</a:t>
              </a:r>
              <a:r>
                <a:rPr lang="fa-IR" altLang="en-US" sz="1800" b="1" dirty="0">
                  <a:cs typeface="B Nazanin" panose="00000400000000000000" pitchFamily="2" charset="-78"/>
                </a:rPr>
                <a:t> </a:t>
              </a:r>
              <a:endParaRPr lang="en-US" altLang="en-US" sz="1800" b="1" dirty="0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608453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4851ED5-0ED3-4303-885E-F33EF572D56E}"/>
              </a:ext>
            </a:extLst>
          </p:cNvPr>
          <p:cNvSpPr txBox="1"/>
          <p:nvPr/>
        </p:nvSpPr>
        <p:spPr>
          <a:xfrm>
            <a:off x="6522636" y="130938"/>
            <a:ext cx="2515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پیشگیری از بیماری های قلبی</a:t>
            </a:r>
            <a:endParaRPr lang="en-US" dirty="0">
              <a:cs typeface="B Titr" panose="000007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4191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xmlns="" id="{B01612C9-C4EC-4E74-987A-BC519C15470A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624DCA4-636B-4C92-8963-D090960C1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F260686F-AC1E-4EED-A973-AB472A59CEFD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">
            <a:extLst>
              <a:ext uri="{FF2B5EF4-FFF2-40B4-BE49-F238E27FC236}">
                <a16:creationId xmlns:a16="http://schemas.microsoft.com/office/drawing/2014/main" xmlns="" id="{628D14D9-DBBB-40BF-A2AB-F0AE85E9A792}"/>
              </a:ext>
            </a:extLst>
          </p:cNvPr>
          <p:cNvSpPr txBox="1">
            <a:spLocks noChangeArrowheads="1"/>
          </p:cNvSpPr>
          <p:nvPr/>
        </p:nvSpPr>
        <p:spPr>
          <a:xfrm>
            <a:off x="628650" y="762652"/>
            <a:ext cx="7886700" cy="76072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a-IR" dirty="0">
                <a:cs typeface="B Titr" panose="00000700000000000000" pitchFamily="2" charset="-78"/>
              </a:rPr>
              <a:t>روی چهار عامل باید تاکید نمود: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0" name="Rectangle 3">
            <a:extLst>
              <a:ext uri="{FF2B5EF4-FFF2-40B4-BE49-F238E27FC236}">
                <a16:creationId xmlns:a16="http://schemas.microsoft.com/office/drawing/2014/main" xmlns="" id="{8A69E779-606D-4866-A5AF-9B41331E1419}"/>
              </a:ext>
            </a:extLst>
          </p:cNvPr>
          <p:cNvSpPr txBox="1">
            <a:spLocks noChangeArrowheads="1"/>
          </p:cNvSpPr>
          <p:nvPr/>
        </p:nvSpPr>
        <p:spPr>
          <a:xfrm>
            <a:off x="2362200" y="2208328"/>
            <a:ext cx="6991350" cy="37369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buFont typeface="Wingdings" panose="05000000000000000000" pitchFamily="2" charset="2"/>
              <a:buNone/>
            </a:pPr>
            <a:r>
              <a:rPr lang="fa-IR" altLang="en-US" sz="4800" dirty="0">
                <a:cs typeface="B Nazanin" panose="00000400000000000000" pitchFamily="2" charset="-78"/>
              </a:rPr>
              <a:t>       1- چاقی</a:t>
            </a:r>
          </a:p>
          <a:p>
            <a:pPr algn="r" rtl="1">
              <a:buFont typeface="Wingdings" panose="05000000000000000000" pitchFamily="2" charset="2"/>
              <a:buNone/>
            </a:pPr>
            <a:r>
              <a:rPr lang="fa-IR" altLang="en-US" sz="4800" dirty="0">
                <a:cs typeface="B Nazanin" panose="00000400000000000000" pitchFamily="2" charset="-78"/>
              </a:rPr>
              <a:t>       2- کلسترول  بالا در خون</a:t>
            </a:r>
          </a:p>
          <a:p>
            <a:pPr algn="r" rtl="1">
              <a:buFont typeface="Wingdings" panose="05000000000000000000" pitchFamily="2" charset="2"/>
              <a:buNone/>
            </a:pPr>
            <a:r>
              <a:rPr lang="fa-IR" altLang="en-US" sz="4800" dirty="0">
                <a:cs typeface="B Nazanin" panose="00000400000000000000" pitchFamily="2" charset="-78"/>
              </a:rPr>
              <a:t>       3- فشار خون بالا</a:t>
            </a:r>
          </a:p>
          <a:p>
            <a:pPr algn="r" rtl="1">
              <a:buFont typeface="Wingdings" panose="05000000000000000000" pitchFamily="2" charset="2"/>
              <a:buNone/>
            </a:pPr>
            <a:r>
              <a:rPr lang="fa-IR" altLang="en-US" sz="4800" dirty="0">
                <a:cs typeface="B Nazanin" panose="00000400000000000000" pitchFamily="2" charset="-78"/>
              </a:rPr>
              <a:t>       4 - ورزش نکردن</a:t>
            </a:r>
            <a:endParaRPr lang="en-US" altLang="en-US" sz="4800" dirty="0"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None/>
            </a:pPr>
            <a:r>
              <a:rPr lang="fa-IR" altLang="en-US" sz="2400" dirty="0">
                <a:cs typeface="B Nazanin" panose="00000400000000000000" pitchFamily="2" charset="-78"/>
              </a:rPr>
              <a:t>                       </a:t>
            </a:r>
            <a:r>
              <a:rPr lang="en-US" altLang="en-US" sz="2400" dirty="0">
                <a:cs typeface="B Nazanin" panose="00000400000000000000" pitchFamily="2" charset="-78"/>
              </a:rPr>
              <a:t>(AHA recommendation)</a:t>
            </a:r>
          </a:p>
          <a:p>
            <a:pPr algn="r" rtl="1">
              <a:buFont typeface="Wingdings" panose="05000000000000000000" pitchFamily="2" charset="2"/>
              <a:buNone/>
            </a:pPr>
            <a:endParaRPr lang="en-US" altLang="en-US" sz="48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577861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 uiExpand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4851ED5-0ED3-4303-885E-F33EF572D56E}"/>
              </a:ext>
            </a:extLst>
          </p:cNvPr>
          <p:cNvSpPr txBox="1"/>
          <p:nvPr/>
        </p:nvSpPr>
        <p:spPr>
          <a:xfrm>
            <a:off x="6522636" y="130938"/>
            <a:ext cx="2515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پیشگیری از بیماری های قلبی</a:t>
            </a:r>
            <a:endParaRPr lang="en-US" dirty="0">
              <a:cs typeface="B Titr" panose="000007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4191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xmlns="" id="{B01612C9-C4EC-4E74-987A-BC519C15470A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624DCA4-636B-4C92-8963-D090960C1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F260686F-AC1E-4EED-A973-AB472A59CEFD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2">
            <a:extLst>
              <a:ext uri="{FF2B5EF4-FFF2-40B4-BE49-F238E27FC236}">
                <a16:creationId xmlns:a16="http://schemas.microsoft.com/office/drawing/2014/main" xmlns="" id="{80DFCFD1-B9BF-46E4-98F7-6D379BDEA2B7}"/>
              </a:ext>
            </a:extLst>
          </p:cNvPr>
          <p:cNvSpPr txBox="1">
            <a:spLocks noChangeArrowheads="1"/>
          </p:cNvSpPr>
          <p:nvPr/>
        </p:nvSpPr>
        <p:spPr>
          <a:xfrm>
            <a:off x="609600" y="1107761"/>
            <a:ext cx="7924800" cy="3810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ar-SA" altLang="en-US" sz="4800" dirty="0">
                <a:cs typeface="B Nazanin" panose="00000400000000000000" pitchFamily="2" charset="-78"/>
              </a:rPr>
              <a:t>به دنبال سكته قلبي </a:t>
            </a:r>
            <a:r>
              <a:rPr lang="ar-SA" altLang="en-US" sz="4800" dirty="0">
                <a:solidFill>
                  <a:schemeClr val="accent6"/>
                </a:solidFill>
                <a:cs typeface="B Nazanin" panose="00000400000000000000" pitchFamily="2" charset="-78"/>
              </a:rPr>
              <a:t>70درصد</a:t>
            </a:r>
            <a:r>
              <a:rPr lang="ar-SA" altLang="en-US" sz="4800" dirty="0">
                <a:cs typeface="B Nazanin" panose="00000400000000000000" pitchFamily="2" charset="-78"/>
              </a:rPr>
              <a:t> بيماران هيچگاه </a:t>
            </a:r>
            <a:r>
              <a:rPr lang="ar-SA" altLang="en-US" sz="4800" dirty="0">
                <a:solidFill>
                  <a:srgbClr val="FF0000"/>
                </a:solidFill>
                <a:cs typeface="B Nazanin" panose="00000400000000000000" pitchFamily="2" charset="-78"/>
              </a:rPr>
              <a:t>بهبودي كامل نمي يابند </a:t>
            </a:r>
            <a:r>
              <a:rPr lang="ar-SA" altLang="en-US" sz="4800" dirty="0">
                <a:cs typeface="B Nazanin" panose="00000400000000000000" pitchFamily="2" charset="-78"/>
              </a:rPr>
              <a:t>البته با </a:t>
            </a:r>
            <a:r>
              <a:rPr lang="ar-SA" altLang="en-US" sz="4800" dirty="0">
                <a:solidFill>
                  <a:schemeClr val="accent6"/>
                </a:solidFill>
                <a:cs typeface="B Nazanin" panose="00000400000000000000" pitchFamily="2" charset="-78"/>
              </a:rPr>
              <a:t>اقدامات باز تواني </a:t>
            </a:r>
            <a:r>
              <a:rPr lang="ar-SA" altLang="en-US" sz="4800" dirty="0">
                <a:cs typeface="B Nazanin" panose="00000400000000000000" pitchFamily="2" charset="-78"/>
              </a:rPr>
              <a:t>تعداد زيادي از اين بيماران ميتوانند </a:t>
            </a:r>
            <a:r>
              <a:rPr lang="ar-SA" altLang="en-US" sz="4800" dirty="0">
                <a:solidFill>
                  <a:schemeClr val="accent6"/>
                </a:solidFill>
                <a:cs typeface="B Nazanin" panose="00000400000000000000" pitchFamily="2" charset="-78"/>
              </a:rPr>
              <a:t>مجددا</a:t>
            </a:r>
            <a:r>
              <a:rPr lang="fa-IR" altLang="en-US" sz="4800" dirty="0">
                <a:solidFill>
                  <a:schemeClr val="accent6"/>
                </a:solidFill>
                <a:cs typeface="B Nazanin" panose="00000400000000000000" pitchFamily="2" charset="-78"/>
              </a:rPr>
              <a:t> </a:t>
            </a:r>
            <a:r>
              <a:rPr lang="ar-SA" altLang="en-US" sz="4800" dirty="0">
                <a:solidFill>
                  <a:schemeClr val="accent6"/>
                </a:solidFill>
                <a:cs typeface="B Nazanin" panose="00000400000000000000" pitchFamily="2" charset="-78"/>
              </a:rPr>
              <a:t>كار خود </a:t>
            </a:r>
            <a:r>
              <a:rPr lang="ar-SA" altLang="en-US" sz="4800" dirty="0">
                <a:cs typeface="B Nazanin" panose="00000400000000000000" pitchFamily="2" charset="-78"/>
              </a:rPr>
              <a:t>را به درجات متفاوت ادامه دهند.</a:t>
            </a:r>
            <a:r>
              <a:rPr lang="ar-SA" altLang="en-US" dirty="0">
                <a:cs typeface="B Nazanin" panose="00000400000000000000" pitchFamily="2" charset="-7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8616983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4851ED5-0ED3-4303-885E-F33EF572D56E}"/>
              </a:ext>
            </a:extLst>
          </p:cNvPr>
          <p:cNvSpPr txBox="1"/>
          <p:nvPr/>
        </p:nvSpPr>
        <p:spPr>
          <a:xfrm>
            <a:off x="6522636" y="130938"/>
            <a:ext cx="2515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پیشگیری از بیماری های قلبی</a:t>
            </a:r>
            <a:endParaRPr lang="en-US" dirty="0">
              <a:cs typeface="B Titr" panose="000007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4191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xmlns="" id="{B01612C9-C4EC-4E74-987A-BC519C15470A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624DCA4-636B-4C92-8963-D090960C1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F260686F-AC1E-4EED-A973-AB472A59CEFD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2">
            <a:extLst>
              <a:ext uri="{FF2B5EF4-FFF2-40B4-BE49-F238E27FC236}">
                <a16:creationId xmlns:a16="http://schemas.microsoft.com/office/drawing/2014/main" xmlns="" id="{61886899-A680-4263-9EED-8CDBDE435AA8}"/>
              </a:ext>
            </a:extLst>
          </p:cNvPr>
          <p:cNvSpPr txBox="1">
            <a:spLocks noChangeArrowheads="1"/>
          </p:cNvSpPr>
          <p:nvPr/>
        </p:nvSpPr>
        <p:spPr>
          <a:xfrm>
            <a:off x="628650" y="687074"/>
            <a:ext cx="7886700" cy="76072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 lnSpcReduction="100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ar-SA" sz="5400" b="1" dirty="0">
                <a:cs typeface="B Titr" panose="00000700000000000000" pitchFamily="2" charset="-78"/>
              </a:rPr>
              <a:t>فشار خون بالا:</a:t>
            </a:r>
            <a:endParaRPr lang="en-US" sz="5400" b="1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xmlns="" id="{E851BF99-2AEA-43B8-B79F-4D6DE47B5D0C}"/>
              </a:ext>
            </a:extLst>
          </p:cNvPr>
          <p:cNvSpPr txBox="1">
            <a:spLocks noChangeArrowheads="1"/>
          </p:cNvSpPr>
          <p:nvPr/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Low" rtl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ar-SA" altLang="en-US" sz="4000" b="1" dirty="0">
                <a:cs typeface="B Nazanin" panose="00000400000000000000" pitchFamily="2" charset="-78"/>
              </a:rPr>
              <a:t>در ايران </a:t>
            </a:r>
            <a:r>
              <a:rPr lang="ar-SA" altLang="en-US" sz="4800" b="1" dirty="0">
                <a:solidFill>
                  <a:schemeClr val="accent6"/>
                </a:solidFill>
                <a:cs typeface="B Nazanin" panose="00000400000000000000" pitchFamily="2" charset="-78"/>
              </a:rPr>
              <a:t>20%</a:t>
            </a:r>
            <a:r>
              <a:rPr lang="ar-SA" altLang="en-US" sz="4000" b="1" dirty="0">
                <a:solidFill>
                  <a:schemeClr val="accent6"/>
                </a:solidFill>
                <a:cs typeface="B Nazanin" panose="00000400000000000000" pitchFamily="2" charset="-78"/>
              </a:rPr>
              <a:t> جمعيت دچار افزايش فشار </a:t>
            </a:r>
            <a:r>
              <a:rPr lang="ar-SA" altLang="en-US" sz="4000" b="1" dirty="0">
                <a:cs typeface="B Nazanin" panose="00000400000000000000" pitchFamily="2" charset="-78"/>
              </a:rPr>
              <a:t>خون هستند و تعداد زيادي از جمعيت از بيماري خود </a:t>
            </a:r>
            <a:r>
              <a:rPr lang="ar-SA" altLang="en-US" sz="4000" b="1" dirty="0">
                <a:solidFill>
                  <a:srgbClr val="FF0000"/>
                </a:solidFill>
                <a:cs typeface="B Nazanin" panose="00000400000000000000" pitchFamily="2" charset="-78"/>
              </a:rPr>
              <a:t>آگاه نيستند </a:t>
            </a:r>
            <a:r>
              <a:rPr lang="ar-SA" altLang="en-US" sz="4000" b="1" dirty="0">
                <a:cs typeface="B Nazanin" panose="00000400000000000000" pitchFamily="2" charset="-78"/>
              </a:rPr>
              <a:t>.</a:t>
            </a:r>
            <a:endParaRPr lang="en-US" altLang="en-US" sz="4000" b="1" dirty="0">
              <a:cs typeface="B Nazanin" panose="00000400000000000000" pitchFamily="2" charset="-78"/>
            </a:endParaRPr>
          </a:p>
          <a:p>
            <a:pPr algn="justLow" rtl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fa-IR" altLang="en-US" sz="4000" dirty="0">
                <a:cs typeface="B Nazanin" panose="00000400000000000000" pitchFamily="2" charset="-78"/>
              </a:rPr>
              <a:t>فشار خون عموماً فاقد علامت بالینی است ، به همین دلیل به آن ” </a:t>
            </a:r>
            <a:r>
              <a:rPr lang="fa-IR" altLang="en-US" sz="4000" dirty="0">
                <a:solidFill>
                  <a:srgbClr val="FF0000"/>
                </a:solidFill>
                <a:cs typeface="B Nazanin" panose="00000400000000000000" pitchFamily="2" charset="-78"/>
              </a:rPr>
              <a:t>قاتل خاموش </a:t>
            </a:r>
            <a:r>
              <a:rPr lang="fa-IR" altLang="en-US" sz="4000" dirty="0">
                <a:cs typeface="B Nazanin" panose="00000400000000000000" pitchFamily="2" charset="-78"/>
              </a:rPr>
              <a:t>“ می گویند.</a:t>
            </a:r>
          </a:p>
          <a:p>
            <a:pPr algn="justLow" rtl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fa-IR" altLang="en-US" sz="4000" dirty="0">
                <a:cs typeface="B Nazanin" panose="00000400000000000000" pitchFamily="2" charset="-78"/>
              </a:rPr>
              <a:t>گاهی ممکن است به صورت </a:t>
            </a:r>
            <a:r>
              <a:rPr lang="fa-IR" altLang="en-US" sz="4000" dirty="0">
                <a:solidFill>
                  <a:srgbClr val="FF0000"/>
                </a:solidFill>
                <a:cs typeface="B Nazanin" panose="00000400000000000000" pitchFamily="2" charset="-78"/>
              </a:rPr>
              <a:t>سردرد صبحگاهی </a:t>
            </a:r>
            <a:r>
              <a:rPr lang="fa-IR" altLang="en-US" sz="4000" dirty="0">
                <a:cs typeface="B Nazanin" panose="00000400000000000000" pitchFamily="2" charset="-78"/>
              </a:rPr>
              <a:t>تظاهر نماید.</a:t>
            </a:r>
          </a:p>
          <a:p>
            <a:pPr algn="justLow" rtl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40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8671832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4851ED5-0ED3-4303-885E-F33EF572D56E}"/>
              </a:ext>
            </a:extLst>
          </p:cNvPr>
          <p:cNvSpPr txBox="1"/>
          <p:nvPr/>
        </p:nvSpPr>
        <p:spPr>
          <a:xfrm>
            <a:off x="6522636" y="130938"/>
            <a:ext cx="2515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پیشگیری از بیماری های قلبی</a:t>
            </a:r>
            <a:endParaRPr lang="en-US" dirty="0">
              <a:cs typeface="B Titr" panose="000007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4191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xmlns="" id="{B01612C9-C4EC-4E74-987A-BC519C15470A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624DCA4-636B-4C92-8963-D090960C1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F260686F-AC1E-4EED-A973-AB472A59CEFD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2">
            <a:extLst>
              <a:ext uri="{FF2B5EF4-FFF2-40B4-BE49-F238E27FC236}">
                <a16:creationId xmlns:a16="http://schemas.microsoft.com/office/drawing/2014/main" xmlns="" id="{FC117236-AD86-4889-A90E-BA717E4E8CD5}"/>
              </a:ext>
            </a:extLst>
          </p:cNvPr>
          <p:cNvSpPr txBox="1">
            <a:spLocks noChangeArrowheads="1"/>
          </p:cNvSpPr>
          <p:nvPr/>
        </p:nvSpPr>
        <p:spPr>
          <a:xfrm>
            <a:off x="3505200" y="809548"/>
            <a:ext cx="49530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a-IR" sz="3200" dirty="0">
                <a:solidFill>
                  <a:srgbClr val="FF9933"/>
                </a:solidFill>
                <a:latin typeface="Comic Sans MS" pitchFamily="66" charset="0"/>
                <a:cs typeface="B Titr" panose="00000700000000000000" pitchFamily="2" charset="-78"/>
              </a:rPr>
              <a:t>آیا شما دارای عامل خطر ساز فشار خون می باشید؟</a:t>
            </a:r>
            <a:endParaRPr lang="en-US" sz="3200" dirty="0">
              <a:solidFill>
                <a:srgbClr val="FF9933"/>
              </a:solidFill>
              <a:latin typeface="Comic Sans MS" pitchFamily="66" charset="0"/>
              <a:cs typeface="B Titr" panose="00000700000000000000" pitchFamily="2" charset="-78"/>
            </a:endParaRPr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xmlns="" id="{7A1DB73E-1761-4876-994C-3FD172E7580E}"/>
              </a:ext>
            </a:extLst>
          </p:cNvPr>
          <p:cNvSpPr txBox="1">
            <a:spLocks noChangeArrowheads="1"/>
          </p:cNvSpPr>
          <p:nvPr/>
        </p:nvSpPr>
        <p:spPr>
          <a:xfrm>
            <a:off x="5029200" y="3733800"/>
            <a:ext cx="3810000" cy="2819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>
              <a:buFont typeface="Wingdings" panose="05000000000000000000" pitchFamily="2" charset="2"/>
              <a:buNone/>
            </a:pPr>
            <a:r>
              <a:rPr lang="fa-IR" altLang="en-US" sz="3000" dirty="0">
                <a:solidFill>
                  <a:srgbClr val="FF3300"/>
                </a:solidFill>
                <a:latin typeface="Comic Sans MS" panose="030F0702030302020204" pitchFamily="66" charset="0"/>
                <a:cs typeface="B Nazanin" panose="00000400000000000000" pitchFamily="2" charset="-78"/>
              </a:rPr>
              <a:t>چاقی</a:t>
            </a:r>
          </a:p>
          <a:p>
            <a:pPr rtl="1">
              <a:buFont typeface="Wingdings" panose="05000000000000000000" pitchFamily="2" charset="2"/>
              <a:buNone/>
            </a:pPr>
            <a:r>
              <a:rPr lang="fa-IR" altLang="en-US" sz="3000" dirty="0">
                <a:solidFill>
                  <a:srgbClr val="FF3300"/>
                </a:solidFill>
                <a:latin typeface="Comic Sans MS" panose="030F0702030302020204" pitchFamily="66" charset="0"/>
                <a:cs typeface="B Nazanin" panose="00000400000000000000" pitchFamily="2" charset="-78"/>
              </a:rPr>
              <a:t>استرس</a:t>
            </a:r>
          </a:p>
          <a:p>
            <a:pPr rtl="1">
              <a:buFont typeface="Wingdings" panose="05000000000000000000" pitchFamily="2" charset="2"/>
              <a:buNone/>
            </a:pPr>
            <a:r>
              <a:rPr lang="fa-IR" altLang="en-US" sz="3000" dirty="0">
                <a:solidFill>
                  <a:srgbClr val="FF3300"/>
                </a:solidFill>
                <a:latin typeface="Comic Sans MS" panose="030F0702030302020204" pitchFamily="66" charset="0"/>
                <a:cs typeface="B Nazanin" panose="00000400000000000000" pitchFamily="2" charset="-78"/>
              </a:rPr>
              <a:t> سن بالای 35</a:t>
            </a:r>
          </a:p>
          <a:p>
            <a:pPr rtl="1">
              <a:buFont typeface="Wingdings" panose="05000000000000000000" pitchFamily="2" charset="2"/>
              <a:buNone/>
            </a:pPr>
            <a:r>
              <a:rPr lang="fa-IR" altLang="en-US" sz="3000" dirty="0">
                <a:solidFill>
                  <a:srgbClr val="FF3300"/>
                </a:solidFill>
                <a:latin typeface="Comic Sans MS" panose="030F0702030302020204" pitchFamily="66" charset="0"/>
                <a:cs typeface="B Nazanin" panose="00000400000000000000" pitchFamily="2" charset="-78"/>
              </a:rPr>
              <a:t> مصرف زیاد نمک</a:t>
            </a:r>
          </a:p>
          <a:p>
            <a:pPr rtl="1">
              <a:buFont typeface="Wingdings" panose="05000000000000000000" pitchFamily="2" charset="2"/>
              <a:buNone/>
            </a:pPr>
            <a:r>
              <a:rPr lang="fa-IR" altLang="en-US" sz="3000" dirty="0">
                <a:solidFill>
                  <a:srgbClr val="FF3300"/>
                </a:solidFill>
                <a:latin typeface="Comic Sans MS" panose="030F0702030302020204" pitchFamily="66" charset="0"/>
                <a:cs typeface="B Nazanin" panose="00000400000000000000" pitchFamily="2" charset="-78"/>
              </a:rPr>
              <a:t> نداشتن فعالیت کافی(ورزش)</a:t>
            </a:r>
            <a:endParaRPr lang="en-US" altLang="en-US" sz="3000" dirty="0">
              <a:solidFill>
                <a:srgbClr val="FF3300"/>
              </a:solidFill>
              <a:latin typeface="Comic Sans MS" panose="030F0702030302020204" pitchFamily="66" charset="0"/>
              <a:cs typeface="B Nazanin" panose="00000400000000000000" pitchFamily="2" charset="-78"/>
            </a:endParaRPr>
          </a:p>
        </p:txBody>
      </p:sp>
      <p:sp>
        <p:nvSpPr>
          <p:cNvPr id="15" name="Rectangle 4">
            <a:extLst>
              <a:ext uri="{FF2B5EF4-FFF2-40B4-BE49-F238E27FC236}">
                <a16:creationId xmlns:a16="http://schemas.microsoft.com/office/drawing/2014/main" xmlns="" id="{03BBB4ED-4220-4E5D-8EC0-7074C1C65FF4}"/>
              </a:ext>
            </a:extLst>
          </p:cNvPr>
          <p:cNvSpPr txBox="1">
            <a:spLocks noChangeArrowheads="1"/>
          </p:cNvSpPr>
          <p:nvPr/>
        </p:nvSpPr>
        <p:spPr>
          <a:xfrm>
            <a:off x="838200" y="3810000"/>
            <a:ext cx="3810000" cy="2819400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buFont typeface="Wingdings" panose="05000000000000000000" pitchFamily="2" charset="2"/>
              <a:buNone/>
            </a:pPr>
            <a:r>
              <a:rPr lang="fa-IR" altLang="en-US" sz="3000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  <a:cs typeface="B Nazanin" panose="00000400000000000000" pitchFamily="2" charset="-78"/>
              </a:rPr>
              <a:t>سابقه فامیلی </a:t>
            </a:r>
          </a:p>
          <a:p>
            <a:pPr algn="ctr" rtl="1">
              <a:buFont typeface="Wingdings" panose="05000000000000000000" pitchFamily="2" charset="2"/>
              <a:buNone/>
            </a:pPr>
            <a:r>
              <a:rPr lang="fa-IR" altLang="en-US" sz="3000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  <a:cs typeface="B Nazanin" panose="00000400000000000000" pitchFamily="2" charset="-78"/>
              </a:rPr>
              <a:t>جنس</a:t>
            </a:r>
          </a:p>
          <a:p>
            <a:pPr algn="ctr" rtl="1">
              <a:buFont typeface="Wingdings" panose="05000000000000000000" pitchFamily="2" charset="2"/>
              <a:buNone/>
            </a:pPr>
            <a:r>
              <a:rPr lang="fa-IR" altLang="en-US" sz="3000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  <a:cs typeface="B Nazanin" panose="00000400000000000000" pitchFamily="2" charset="-78"/>
              </a:rPr>
              <a:t> مصرف مواد الکلی</a:t>
            </a:r>
          </a:p>
          <a:p>
            <a:pPr algn="ctr" rtl="1">
              <a:buFont typeface="Wingdings" panose="05000000000000000000" pitchFamily="2" charset="2"/>
              <a:buNone/>
            </a:pPr>
            <a:r>
              <a:rPr lang="fa-IR" altLang="en-US" sz="3000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  <a:cs typeface="B Nazanin" panose="00000400000000000000" pitchFamily="2" charset="-78"/>
              </a:rPr>
              <a:t>  مصرف سیگار</a:t>
            </a:r>
            <a:endParaRPr lang="en-US" altLang="en-US" sz="3000" dirty="0">
              <a:solidFill>
                <a:schemeClr val="accent2">
                  <a:lumMod val="75000"/>
                </a:schemeClr>
              </a:solidFill>
              <a:latin typeface="Comic Sans MS" panose="030F0702030302020204" pitchFamily="66" charset="0"/>
              <a:cs typeface="B Nazanin" panose="00000400000000000000" pitchFamily="2" charset="-78"/>
            </a:endParaRPr>
          </a:p>
          <a:p>
            <a:pPr algn="ctr" rtl="1">
              <a:buFont typeface="Wingdings" panose="05000000000000000000" pitchFamily="2" charset="2"/>
              <a:buNone/>
            </a:pPr>
            <a:endParaRPr lang="en-US" altLang="en-US" sz="3000" dirty="0">
              <a:solidFill>
                <a:schemeClr val="accent2">
                  <a:lumMod val="75000"/>
                </a:schemeClr>
              </a:solidFill>
              <a:latin typeface="Comic Sans MS" panose="030F0702030302020204" pitchFamily="66" charset="0"/>
              <a:cs typeface="B Nazanin" panose="00000400000000000000" pitchFamily="2" charset="-78"/>
            </a:endParaRPr>
          </a:p>
        </p:txBody>
      </p:sp>
      <p:pic>
        <p:nvPicPr>
          <p:cNvPr id="17" name="Picture 5" descr="CouchDude">
            <a:hlinkClick r:id="rId4"/>
            <a:extLst>
              <a:ext uri="{FF2B5EF4-FFF2-40B4-BE49-F238E27FC236}">
                <a16:creationId xmlns:a16="http://schemas.microsoft.com/office/drawing/2014/main" xmlns="" id="{7ACD73F2-5997-46DE-A102-F77E237B1D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7548"/>
            <a:ext cx="281940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Rectangle 6">
            <a:extLst>
              <a:ext uri="{FF2B5EF4-FFF2-40B4-BE49-F238E27FC236}">
                <a16:creationId xmlns:a16="http://schemas.microsoft.com/office/drawing/2014/main" xmlns="" id="{158AE36F-E618-4FAF-AF2E-068EF176E1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5500" y="2933700"/>
            <a:ext cx="5486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r" rtl="1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eaLnBrk="1" hangingPunct="1">
              <a:buClrTx/>
              <a:buSzTx/>
              <a:buFontTx/>
              <a:buNone/>
            </a:pPr>
            <a:r>
              <a:rPr lang="fa-IR" altLang="en-US" sz="2600" b="0" dirty="0">
                <a:solidFill>
                  <a:schemeClr val="folHlink"/>
                </a:solidFill>
                <a:latin typeface="Comic Sans MS" panose="030F0702030302020204" pitchFamily="66" charset="0"/>
                <a:cs typeface="B Titr" panose="00000700000000000000" pitchFamily="2" charset="-78"/>
              </a:rPr>
              <a:t>عوامل خطر ساز در ایجاد فشار خون</a:t>
            </a:r>
            <a:endParaRPr lang="en-US" altLang="en-US" sz="2600" b="0" dirty="0">
              <a:solidFill>
                <a:schemeClr val="folHlink"/>
              </a:solidFill>
              <a:latin typeface="Comic Sans MS" panose="030F0702030302020204" pitchFamily="66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827606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4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25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75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25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25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25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25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9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125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75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125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20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125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325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125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45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125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 build="p"/>
      <p:bldP spid="15" grpId="0" build="p"/>
      <p:bldP spid="1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4851ED5-0ED3-4303-885E-F33EF572D56E}"/>
              </a:ext>
            </a:extLst>
          </p:cNvPr>
          <p:cNvSpPr txBox="1"/>
          <p:nvPr/>
        </p:nvSpPr>
        <p:spPr>
          <a:xfrm>
            <a:off x="6522636" y="130938"/>
            <a:ext cx="2515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پیشگیری از بیماری های قلبی</a:t>
            </a:r>
            <a:endParaRPr lang="en-US" dirty="0">
              <a:cs typeface="B Titr" panose="000007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4191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xmlns="" id="{B01612C9-C4EC-4E74-987A-BC519C15470A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624DCA4-636B-4C92-8963-D090960C1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F260686F-AC1E-4EED-A973-AB472A59CEFD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">
            <a:extLst>
              <a:ext uri="{FF2B5EF4-FFF2-40B4-BE49-F238E27FC236}">
                <a16:creationId xmlns:a16="http://schemas.microsoft.com/office/drawing/2014/main" xmlns="" id="{FC8DFAF2-0504-4B0A-982C-C66C0ADB82D5}"/>
              </a:ext>
            </a:extLst>
          </p:cNvPr>
          <p:cNvSpPr txBox="1">
            <a:spLocks noChangeArrowheads="1"/>
          </p:cNvSpPr>
          <p:nvPr/>
        </p:nvSpPr>
        <p:spPr>
          <a:xfrm>
            <a:off x="628650" y="566531"/>
            <a:ext cx="7886700" cy="8524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a-IR" dirty="0">
                <a:cs typeface="B Titr" panose="00000700000000000000" pitchFamily="2" charset="-78"/>
              </a:rPr>
              <a:t>عوارض فشار خون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23" name="Rectangle 3">
            <a:extLst>
              <a:ext uri="{FF2B5EF4-FFF2-40B4-BE49-F238E27FC236}">
                <a16:creationId xmlns:a16="http://schemas.microsoft.com/office/drawing/2014/main" xmlns="" id="{90EE45F0-BC82-4436-A0AF-9C11D8932AA9}"/>
              </a:ext>
            </a:extLst>
          </p:cNvPr>
          <p:cNvSpPr txBox="1">
            <a:spLocks noChangeArrowheads="1"/>
          </p:cNvSpPr>
          <p:nvPr/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altLang="en-US" sz="5400" dirty="0">
                <a:solidFill>
                  <a:srgbClr val="FF0000"/>
                </a:solidFill>
                <a:cs typeface="B Nazanin" panose="00000400000000000000" pitchFamily="2" charset="-78"/>
              </a:rPr>
              <a:t>عروق</a:t>
            </a:r>
            <a:r>
              <a:rPr lang="fa-IR" altLang="en-US" sz="2800" dirty="0">
                <a:cs typeface="B Nazanin" panose="00000400000000000000" pitchFamily="2" charset="-78"/>
              </a:rPr>
              <a:t> (تصلب شرائین، انسداد.....)</a:t>
            </a:r>
          </a:p>
          <a:p>
            <a:r>
              <a:rPr lang="fa-IR" altLang="en-US" sz="5400" dirty="0">
                <a:solidFill>
                  <a:srgbClr val="FF0000"/>
                </a:solidFill>
                <a:cs typeface="B Nazanin" panose="00000400000000000000" pitchFamily="2" charset="-78"/>
              </a:rPr>
              <a:t>قلب</a:t>
            </a:r>
            <a:r>
              <a:rPr lang="fa-IR" altLang="en-US" sz="2800" dirty="0">
                <a:cs typeface="B Nazanin" panose="00000400000000000000" pitchFamily="2" charset="-78"/>
              </a:rPr>
              <a:t> (سکته قلبی ، ایسکمی ،آنژین ، نارسائی ....)</a:t>
            </a:r>
          </a:p>
          <a:p>
            <a:r>
              <a:rPr lang="fa-IR" altLang="en-US" sz="5400" dirty="0">
                <a:solidFill>
                  <a:srgbClr val="FF0000"/>
                </a:solidFill>
                <a:cs typeface="B Nazanin" panose="00000400000000000000" pitchFamily="2" charset="-78"/>
              </a:rPr>
              <a:t>کلیه</a:t>
            </a:r>
            <a:r>
              <a:rPr lang="fa-IR" altLang="en-US" sz="2800" dirty="0">
                <a:cs typeface="B Nazanin" panose="00000400000000000000" pitchFamily="2" charset="-78"/>
              </a:rPr>
              <a:t> (ایسکمی ،انفارکتوس، نفرو اسکلروز...)</a:t>
            </a:r>
          </a:p>
          <a:p>
            <a:r>
              <a:rPr lang="fa-IR" altLang="en-US" sz="5400" dirty="0">
                <a:solidFill>
                  <a:srgbClr val="FF0000"/>
                </a:solidFill>
                <a:cs typeface="B Nazanin" panose="00000400000000000000" pitchFamily="2" charset="-78"/>
              </a:rPr>
              <a:t>چشم</a:t>
            </a:r>
            <a:r>
              <a:rPr lang="fa-IR" altLang="en-US" sz="2800" dirty="0">
                <a:cs typeface="B Nazanin" panose="00000400000000000000" pitchFamily="2" charset="-78"/>
              </a:rPr>
              <a:t> (رتینو پاتی ،ایسکمی ...)</a:t>
            </a:r>
          </a:p>
          <a:p>
            <a:r>
              <a:rPr lang="fa-IR" altLang="en-US" sz="5400" dirty="0">
                <a:solidFill>
                  <a:srgbClr val="FF0000"/>
                </a:solidFill>
                <a:cs typeface="B Nazanin" panose="00000400000000000000" pitchFamily="2" charset="-78"/>
              </a:rPr>
              <a:t>مغز</a:t>
            </a:r>
            <a:r>
              <a:rPr lang="fa-IR" altLang="en-US" sz="2800" dirty="0">
                <a:cs typeface="B Nazanin" panose="00000400000000000000" pitchFamily="2" charset="-78"/>
              </a:rPr>
              <a:t>( سکته مغزی، خونریزی مغزی، ایسکمی ....)</a:t>
            </a:r>
            <a:endParaRPr lang="en-US" altLang="en-US" sz="28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8669364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20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20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2000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9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000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3160CC5E-B888-4058-9804-660E1A9AFAC0}"/>
              </a:ext>
            </a:extLst>
          </p:cNvPr>
          <p:cNvSpPr txBox="1"/>
          <p:nvPr/>
        </p:nvSpPr>
        <p:spPr>
          <a:xfrm>
            <a:off x="7589436" y="130938"/>
            <a:ext cx="14382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کمک های اولیه</a:t>
            </a:r>
            <a:endParaRPr lang="en-US" dirty="0">
              <a:cs typeface="B Titr" panose="000007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xmlns="" id="{5C0056B0-32D1-428F-8E31-E6A1DFEF42CC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AC6D8489-B2B3-4CC9-8034-FF49A52749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8600" y="6201264"/>
            <a:ext cx="504344" cy="47240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98E99030-6AAE-426D-82E6-656788C94B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6999" y="6156004"/>
            <a:ext cx="524544" cy="52454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AD6AF0F2-E876-4B12-AA1F-C0A1CD3B2D2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600" y="6149123"/>
            <a:ext cx="524544" cy="524544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xmlns="" id="{80AE5203-ED1B-4ADD-ABDE-7E5BCEDCE8C4}"/>
              </a:ext>
            </a:extLst>
          </p:cNvPr>
          <p:cNvCxnSpPr>
            <a:cxnSpLocks/>
          </p:cNvCxnSpPr>
          <p:nvPr/>
        </p:nvCxnSpPr>
        <p:spPr>
          <a:xfrm flipH="1">
            <a:off x="228600" y="6019800"/>
            <a:ext cx="201553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xmlns="" id="{3CA0BEA5-2BC9-4F58-861F-B746587EA8E0}"/>
              </a:ext>
            </a:extLst>
          </p:cNvPr>
          <p:cNvCxnSpPr>
            <a:cxnSpLocks/>
          </p:cNvCxnSpPr>
          <p:nvPr/>
        </p:nvCxnSpPr>
        <p:spPr>
          <a:xfrm>
            <a:off x="52578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FB88228C-D0EA-49B7-9D67-F8A1CCE3B41F}"/>
              </a:ext>
            </a:extLst>
          </p:cNvPr>
          <p:cNvSpPr txBox="1"/>
          <p:nvPr/>
        </p:nvSpPr>
        <p:spPr>
          <a:xfrm>
            <a:off x="2406984" y="3136612"/>
            <a:ext cx="43300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200" dirty="0">
                <a:solidFill>
                  <a:srgbClr val="FF3300"/>
                </a:solidFill>
                <a:cs typeface="B Titr" panose="00000700000000000000" pitchFamily="2" charset="-78"/>
              </a:rPr>
              <a:t>پیشگیری از بیماری های قلبی</a:t>
            </a:r>
            <a:endParaRPr lang="en-US" sz="3200" dirty="0">
              <a:solidFill>
                <a:srgbClr val="FF3300"/>
              </a:solidFill>
              <a:cs typeface="B Titr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DF29D771-6EE2-44E3-82E7-7A26FEDE0E83}"/>
              </a:ext>
            </a:extLst>
          </p:cNvPr>
          <p:cNvSpPr txBox="1"/>
          <p:nvPr/>
        </p:nvSpPr>
        <p:spPr>
          <a:xfrm>
            <a:off x="6849520" y="2286000"/>
            <a:ext cx="16257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000" dirty="0">
                <a:latin typeface="IranNastaliq" panose="02000503000000020003" pitchFamily="2" charset="0"/>
                <a:cs typeface="B Nazanin" panose="00000400000000000000" pitchFamily="2" charset="-78"/>
              </a:rPr>
              <a:t>اورژانس های شایع</a:t>
            </a:r>
            <a:endParaRPr lang="en-US" sz="2000" dirty="0">
              <a:latin typeface="IranNastaliq" panose="02000503000000020003" pitchFamily="2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6340756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25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4851ED5-0ED3-4303-885E-F33EF572D56E}"/>
              </a:ext>
            </a:extLst>
          </p:cNvPr>
          <p:cNvSpPr txBox="1"/>
          <p:nvPr/>
        </p:nvSpPr>
        <p:spPr>
          <a:xfrm>
            <a:off x="6522636" y="130938"/>
            <a:ext cx="2515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پیشگیری از بیماری های قلبی</a:t>
            </a:r>
            <a:endParaRPr lang="en-US" dirty="0">
              <a:cs typeface="B Titr" panose="000007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4191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xmlns="" id="{B01612C9-C4EC-4E74-987A-BC519C15470A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624DCA4-636B-4C92-8963-D090960C1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F260686F-AC1E-4EED-A973-AB472A59CEFD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3">
            <a:extLst>
              <a:ext uri="{FF2B5EF4-FFF2-40B4-BE49-F238E27FC236}">
                <a16:creationId xmlns:a16="http://schemas.microsoft.com/office/drawing/2014/main" xmlns="" id="{A9936823-662C-4901-A294-7582FCFAF18D}"/>
              </a:ext>
            </a:extLst>
          </p:cNvPr>
          <p:cNvSpPr txBox="1">
            <a:spLocks noChangeArrowheads="1"/>
          </p:cNvSpPr>
          <p:nvPr/>
        </p:nvSpPr>
        <p:spPr>
          <a:xfrm>
            <a:off x="304800" y="923224"/>
            <a:ext cx="88392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>
              <a:buFont typeface="Wingdings" panose="05000000000000000000" pitchFamily="2" charset="2"/>
              <a:buNone/>
            </a:pPr>
            <a:r>
              <a:rPr lang="fa-IR" altLang="en-US" sz="4000" dirty="0">
                <a:cs typeface="B Titr" panose="00000700000000000000" pitchFamily="2" charset="-78"/>
              </a:rPr>
              <a:t>فشار خون</a:t>
            </a:r>
          </a:p>
          <a:p>
            <a:pPr rtl="1">
              <a:buFont typeface="Wingdings" panose="05000000000000000000" pitchFamily="2" charset="2"/>
              <a:buNone/>
            </a:pPr>
            <a:r>
              <a:rPr lang="fa-IR" altLang="en-US" sz="2400" dirty="0">
                <a:cs typeface="B Nazanin" panose="00000400000000000000" pitchFamily="2" charset="-78"/>
              </a:rPr>
              <a:t>           موجب افزایش بیماری های قلبی، </a:t>
            </a:r>
            <a:r>
              <a:rPr lang="fa-IR" altLang="en-US" sz="2400" dirty="0">
                <a:solidFill>
                  <a:schemeClr val="tx2"/>
                </a:solidFill>
                <a:cs typeface="B Nazanin" panose="00000400000000000000" pitchFamily="2" charset="-78"/>
              </a:rPr>
              <a:t>سکته قلبی</a:t>
            </a:r>
            <a:r>
              <a:rPr lang="fa-IR" altLang="en-US" sz="2400" dirty="0">
                <a:cs typeface="B Nazanin" panose="00000400000000000000" pitchFamily="2" charset="-78"/>
              </a:rPr>
              <a:t> وسکته </a:t>
            </a:r>
            <a:r>
              <a:rPr lang="fa-IR" altLang="en-US" sz="2400" dirty="0">
                <a:solidFill>
                  <a:schemeClr val="tx2"/>
                </a:solidFill>
                <a:cs typeface="B Nazanin" panose="00000400000000000000" pitchFamily="2" charset="-78"/>
              </a:rPr>
              <a:t>مغزی</a:t>
            </a:r>
            <a:r>
              <a:rPr lang="fa-IR" altLang="en-US" sz="2400" dirty="0">
                <a:cs typeface="B Nazanin" panose="00000400000000000000" pitchFamily="2" charset="-78"/>
              </a:rPr>
              <a:t> به میزان  </a:t>
            </a:r>
            <a:r>
              <a:rPr lang="fa-IR" altLang="en-US" sz="4400" dirty="0">
                <a:solidFill>
                  <a:schemeClr val="tx2"/>
                </a:solidFill>
                <a:cs typeface="B Nazanin" panose="00000400000000000000" pitchFamily="2" charset="-78"/>
              </a:rPr>
              <a:t>3 تا  4</a:t>
            </a:r>
            <a:r>
              <a:rPr lang="fa-IR" altLang="en-US" sz="2400" dirty="0">
                <a:cs typeface="B Nazanin" panose="00000400000000000000" pitchFamily="2" charset="-78"/>
              </a:rPr>
              <a:t>   برابر میشود.</a:t>
            </a:r>
          </a:p>
          <a:p>
            <a:pPr rtl="1">
              <a:buFont typeface="Wingdings" panose="05000000000000000000" pitchFamily="2" charset="2"/>
              <a:buNone/>
            </a:pPr>
            <a:r>
              <a:rPr lang="fa-IR" altLang="en-US" sz="2400" dirty="0">
                <a:cs typeface="B Nazanin" panose="00000400000000000000" pitchFamily="2" charset="-78"/>
              </a:rPr>
              <a:t>           </a:t>
            </a:r>
            <a:r>
              <a:rPr lang="fa-IR" altLang="en-US" sz="6000" dirty="0">
                <a:solidFill>
                  <a:schemeClr val="tx2"/>
                </a:solidFill>
                <a:cs typeface="B Nazanin" panose="00000400000000000000" pitchFamily="2" charset="-78"/>
              </a:rPr>
              <a:t>اما</a:t>
            </a:r>
            <a:r>
              <a:rPr lang="fa-IR" altLang="en-US" sz="2400" dirty="0">
                <a:cs typeface="B Nazanin" panose="00000400000000000000" pitchFamily="2" charset="-78"/>
              </a:rPr>
              <a:t> با کاهش </a:t>
            </a:r>
            <a:r>
              <a:rPr lang="fa-IR" altLang="en-US" sz="4800" dirty="0">
                <a:solidFill>
                  <a:schemeClr val="tx2"/>
                </a:solidFill>
                <a:cs typeface="B Nazanin" panose="00000400000000000000" pitchFamily="2" charset="-78"/>
              </a:rPr>
              <a:t>5 تا 6</a:t>
            </a:r>
            <a:r>
              <a:rPr lang="fa-IR" altLang="en-US" sz="2400" dirty="0">
                <a:cs typeface="B Nazanin" panose="00000400000000000000" pitchFamily="2" charset="-78"/>
              </a:rPr>
              <a:t> میلی متر جیوه از فشار  خون دیاستولیک (یعنی نیم درجه)،  بیماری های قلبی</a:t>
            </a:r>
          </a:p>
          <a:p>
            <a:pPr rtl="1">
              <a:buFont typeface="Wingdings" panose="05000000000000000000" pitchFamily="2" charset="2"/>
              <a:buNone/>
            </a:pPr>
            <a:r>
              <a:rPr lang="fa-IR" altLang="en-US" sz="2400" dirty="0">
                <a:cs typeface="B Nazanin" panose="00000400000000000000" pitchFamily="2" charset="-78"/>
              </a:rPr>
              <a:t>     به میزان </a:t>
            </a:r>
            <a:r>
              <a:rPr lang="fa-IR" altLang="en-US" sz="4400" dirty="0">
                <a:solidFill>
                  <a:schemeClr val="folHlink"/>
                </a:solidFill>
                <a:cs typeface="B Nazanin" panose="00000400000000000000" pitchFamily="2" charset="-78"/>
              </a:rPr>
              <a:t>20</a:t>
            </a:r>
            <a:r>
              <a:rPr lang="fa-IR" altLang="en-US" sz="2400" dirty="0">
                <a:cs typeface="B Nazanin" panose="00000400000000000000" pitchFamily="2" charset="-78"/>
              </a:rPr>
              <a:t> تا </a:t>
            </a:r>
            <a:r>
              <a:rPr lang="fa-IR" altLang="en-US" sz="4400" dirty="0">
                <a:solidFill>
                  <a:schemeClr val="folHlink"/>
                </a:solidFill>
                <a:cs typeface="B Nazanin" panose="00000400000000000000" pitchFamily="2" charset="-78"/>
              </a:rPr>
              <a:t>25</a:t>
            </a:r>
            <a:r>
              <a:rPr lang="fa-IR" altLang="en-US" sz="2400" dirty="0">
                <a:cs typeface="B Nazanin" panose="00000400000000000000" pitchFamily="2" charset="-78"/>
              </a:rPr>
              <a:t> در صد و سکته مغزی به میزان </a:t>
            </a:r>
            <a:r>
              <a:rPr lang="fa-IR" altLang="en-US" sz="4400" dirty="0">
                <a:solidFill>
                  <a:schemeClr val="folHlink"/>
                </a:solidFill>
                <a:cs typeface="B Nazanin" panose="00000400000000000000" pitchFamily="2" charset="-78"/>
              </a:rPr>
              <a:t>40</a:t>
            </a:r>
            <a:r>
              <a:rPr lang="fa-IR" altLang="en-US" sz="2400" dirty="0">
                <a:cs typeface="B Nazanin" panose="00000400000000000000" pitchFamily="2" charset="-78"/>
              </a:rPr>
              <a:t> </a:t>
            </a:r>
            <a:r>
              <a:rPr lang="fa-IR" altLang="en-US" sz="4400" dirty="0">
                <a:solidFill>
                  <a:schemeClr val="folHlink"/>
                </a:solidFill>
                <a:cs typeface="B Nazanin" panose="00000400000000000000" pitchFamily="2" charset="-78"/>
              </a:rPr>
              <a:t>تا 50</a:t>
            </a:r>
            <a:r>
              <a:rPr lang="fa-IR" altLang="en-US" sz="2400" dirty="0">
                <a:cs typeface="B Nazanin" panose="00000400000000000000" pitchFamily="2" charset="-78"/>
              </a:rPr>
              <a:t> در صد کاهش می یابد.</a:t>
            </a:r>
            <a:endParaRPr lang="en-US" alt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0059456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4851ED5-0ED3-4303-885E-F33EF572D56E}"/>
              </a:ext>
            </a:extLst>
          </p:cNvPr>
          <p:cNvSpPr txBox="1"/>
          <p:nvPr/>
        </p:nvSpPr>
        <p:spPr>
          <a:xfrm>
            <a:off x="6522636" y="130938"/>
            <a:ext cx="2515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پیشگیری از بیماری های قلبی</a:t>
            </a:r>
            <a:endParaRPr lang="en-US" dirty="0">
              <a:cs typeface="B Titr" panose="000007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4191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xmlns="" id="{B01612C9-C4EC-4E74-987A-BC519C15470A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624DCA4-636B-4C92-8963-D090960C1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F260686F-AC1E-4EED-A973-AB472A59CEFD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2">
            <a:extLst>
              <a:ext uri="{FF2B5EF4-FFF2-40B4-BE49-F238E27FC236}">
                <a16:creationId xmlns:a16="http://schemas.microsoft.com/office/drawing/2014/main" xmlns="" id="{B0D0AE0B-80EE-4F5A-A983-FB9B4E6395EE}"/>
              </a:ext>
            </a:extLst>
          </p:cNvPr>
          <p:cNvSpPr txBox="1">
            <a:spLocks noChangeArrowheads="1"/>
          </p:cNvSpPr>
          <p:nvPr/>
        </p:nvSpPr>
        <p:spPr>
          <a:xfrm>
            <a:off x="628650" y="852806"/>
            <a:ext cx="7886700" cy="691638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1">
              <a:defRPr/>
            </a:pPr>
            <a:r>
              <a:rPr lang="fa-IR" dirty="0">
                <a:cs typeface="B Titr" panose="00000700000000000000" pitchFamily="2" charset="-78"/>
              </a:rPr>
              <a:t>اندازه گیری فشار خون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xmlns="" id="{69FC560F-33D5-46F2-AD2E-6F0E250A1004}"/>
              </a:ext>
            </a:extLst>
          </p:cNvPr>
          <p:cNvSpPr txBox="1">
            <a:spLocks noChangeArrowheads="1"/>
          </p:cNvSpPr>
          <p:nvPr/>
        </p:nvSpPr>
        <p:spPr>
          <a:xfrm>
            <a:off x="448397" y="2278289"/>
            <a:ext cx="4419600" cy="20656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Low" rtl="1"/>
            <a:r>
              <a:rPr lang="en-US" altLang="en-US" sz="3200" dirty="0">
                <a:cs typeface="B Nazanin" panose="00000400000000000000" pitchFamily="2" charset="-78"/>
              </a:rPr>
              <a:t>   </a:t>
            </a:r>
            <a:r>
              <a:rPr lang="fa-IR" altLang="en-US" sz="3200" dirty="0">
                <a:cs typeface="B Nazanin" panose="00000400000000000000" pitchFamily="2" charset="-78"/>
              </a:rPr>
              <a:t>بیاد داشته باشید اندازه گیری فشار خون در منزل و با دستگاههای مچی و انگشتی روش مطمئنی نمی باشد.</a:t>
            </a:r>
            <a:endParaRPr lang="en-US" altLang="en-US" sz="3200" dirty="0">
              <a:cs typeface="B Nazanin" panose="00000400000000000000" pitchFamily="2" charset="-78"/>
            </a:endParaRPr>
          </a:p>
          <a:p>
            <a:pPr algn="justLow" rtl="1"/>
            <a:endParaRPr lang="en-US" altLang="en-US" sz="3200" dirty="0">
              <a:cs typeface="B Nazanin" panose="00000400000000000000" pitchFamily="2" charset="-78"/>
            </a:endParaRPr>
          </a:p>
        </p:txBody>
      </p:sp>
      <p:pic>
        <p:nvPicPr>
          <p:cNvPr id="14" name="Picture 4" descr="Forecare_1300_300x281">
            <a:extLst>
              <a:ext uri="{FF2B5EF4-FFF2-40B4-BE49-F238E27FC236}">
                <a16:creationId xmlns:a16="http://schemas.microsoft.com/office/drawing/2014/main" xmlns="" id="{F1BD9323-E9B0-41C6-A33C-4B3013ECB2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3" t="7118" r="7143" b="7465"/>
          <a:stretch>
            <a:fillRect/>
          </a:stretch>
        </p:blipFill>
        <p:spPr bwMode="auto">
          <a:xfrm>
            <a:off x="6172200" y="1981200"/>
            <a:ext cx="22098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Line 5">
            <a:extLst>
              <a:ext uri="{FF2B5EF4-FFF2-40B4-BE49-F238E27FC236}">
                <a16:creationId xmlns:a16="http://schemas.microsoft.com/office/drawing/2014/main" xmlns="" id="{7E6926F8-304B-46B7-AF47-E4B3D61C7829}"/>
              </a:ext>
            </a:extLst>
          </p:cNvPr>
          <p:cNvSpPr>
            <a:spLocks noChangeShapeType="1"/>
          </p:cNvSpPr>
          <p:nvPr/>
        </p:nvSpPr>
        <p:spPr bwMode="auto">
          <a:xfrm>
            <a:off x="6172200" y="1981200"/>
            <a:ext cx="2209800" cy="22098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7" name="Line 6">
            <a:extLst>
              <a:ext uri="{FF2B5EF4-FFF2-40B4-BE49-F238E27FC236}">
                <a16:creationId xmlns:a16="http://schemas.microsoft.com/office/drawing/2014/main" xmlns="" id="{4559B014-F145-4C21-BCCE-A18883CD529E}"/>
              </a:ext>
            </a:extLst>
          </p:cNvPr>
          <p:cNvSpPr>
            <a:spLocks noChangeShapeType="1"/>
          </p:cNvSpPr>
          <p:nvPr/>
        </p:nvSpPr>
        <p:spPr bwMode="auto">
          <a:xfrm rot="4998202">
            <a:off x="6328569" y="1866106"/>
            <a:ext cx="1946275" cy="2468563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pic>
        <p:nvPicPr>
          <p:cNvPr id="18" name="Picture 7" descr="pc0007">
            <a:extLst>
              <a:ext uri="{FF2B5EF4-FFF2-40B4-BE49-F238E27FC236}">
                <a16:creationId xmlns:a16="http://schemas.microsoft.com/office/drawing/2014/main" xmlns="" id="{DD889364-0434-4CA2-8DC1-1FBF956C4A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419600"/>
            <a:ext cx="2590800" cy="194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Line 8">
            <a:extLst>
              <a:ext uri="{FF2B5EF4-FFF2-40B4-BE49-F238E27FC236}">
                <a16:creationId xmlns:a16="http://schemas.microsoft.com/office/drawing/2014/main" xmlns="" id="{601012C2-2400-4BA2-9314-05C8F52FC1CA}"/>
              </a:ext>
            </a:extLst>
          </p:cNvPr>
          <p:cNvSpPr>
            <a:spLocks noChangeShapeType="1"/>
          </p:cNvSpPr>
          <p:nvPr/>
        </p:nvSpPr>
        <p:spPr bwMode="auto">
          <a:xfrm rot="4998202">
            <a:off x="6583363" y="3983038"/>
            <a:ext cx="1546225" cy="28289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3" name="Line 9">
            <a:extLst>
              <a:ext uri="{FF2B5EF4-FFF2-40B4-BE49-F238E27FC236}">
                <a16:creationId xmlns:a16="http://schemas.microsoft.com/office/drawing/2014/main" xmlns="" id="{54F4FCC2-645F-4CC5-B8A7-574C6C691357}"/>
              </a:ext>
            </a:extLst>
          </p:cNvPr>
          <p:cNvSpPr>
            <a:spLocks noChangeShapeType="1"/>
          </p:cNvSpPr>
          <p:nvPr/>
        </p:nvSpPr>
        <p:spPr bwMode="auto">
          <a:xfrm>
            <a:off x="6096000" y="4419600"/>
            <a:ext cx="2590800" cy="19050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4" name="Line 11">
            <a:extLst>
              <a:ext uri="{FF2B5EF4-FFF2-40B4-BE49-F238E27FC236}">
                <a16:creationId xmlns:a16="http://schemas.microsoft.com/office/drawing/2014/main" xmlns="" id="{F779732A-C696-499D-A796-F1F103085BAB}"/>
              </a:ext>
            </a:extLst>
          </p:cNvPr>
          <p:cNvSpPr>
            <a:spLocks noChangeShapeType="1"/>
          </p:cNvSpPr>
          <p:nvPr/>
        </p:nvSpPr>
        <p:spPr bwMode="auto">
          <a:xfrm rot="863119" flipV="1">
            <a:off x="7010400" y="5257800"/>
            <a:ext cx="228600" cy="57150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36897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5" grpId="0" animBg="1"/>
      <p:bldP spid="17" grpId="0" animBg="1"/>
      <p:bldP spid="22" grpId="0" animBg="1"/>
      <p:bldP spid="2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4851ED5-0ED3-4303-885E-F33EF572D56E}"/>
              </a:ext>
            </a:extLst>
          </p:cNvPr>
          <p:cNvSpPr txBox="1"/>
          <p:nvPr/>
        </p:nvSpPr>
        <p:spPr>
          <a:xfrm>
            <a:off x="6522636" y="130938"/>
            <a:ext cx="2515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پیشگیری از بیماری های قلبی</a:t>
            </a:r>
            <a:endParaRPr lang="en-US" dirty="0">
              <a:cs typeface="B Titr" panose="000007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4191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xmlns="" id="{B01612C9-C4EC-4E74-987A-BC519C15470A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624DCA4-636B-4C92-8963-D090960C1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F260686F-AC1E-4EED-A973-AB472A59CEFD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">
            <a:extLst>
              <a:ext uri="{FF2B5EF4-FFF2-40B4-BE49-F238E27FC236}">
                <a16:creationId xmlns:a16="http://schemas.microsoft.com/office/drawing/2014/main" xmlns="" id="{42E9FF48-1FEC-48D8-9EAD-535482DD9B4A}"/>
              </a:ext>
            </a:extLst>
          </p:cNvPr>
          <p:cNvSpPr txBox="1">
            <a:spLocks noChangeArrowheads="1"/>
          </p:cNvSpPr>
          <p:nvPr/>
        </p:nvSpPr>
        <p:spPr>
          <a:xfrm>
            <a:off x="628650" y="704697"/>
            <a:ext cx="7886700" cy="76072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a-IR" dirty="0">
                <a:cs typeface="B Titr" panose="00000700000000000000" pitchFamily="2" charset="-78"/>
              </a:rPr>
              <a:t>دیابت (بیماری قند)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26" name="Rectangle 3">
            <a:extLst>
              <a:ext uri="{FF2B5EF4-FFF2-40B4-BE49-F238E27FC236}">
                <a16:creationId xmlns:a16="http://schemas.microsoft.com/office/drawing/2014/main" xmlns="" id="{99900EE8-CE82-4C42-A34F-8C14BFD7C4EA}"/>
              </a:ext>
            </a:extLst>
          </p:cNvPr>
          <p:cNvSpPr txBox="1">
            <a:spLocks noChangeArrowheads="1"/>
          </p:cNvSpPr>
          <p:nvPr/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Low" rtl="1"/>
            <a:r>
              <a:rPr lang="fa-IR" altLang="en-US" sz="2800" dirty="0">
                <a:cs typeface="B Nazanin" panose="00000400000000000000" pitchFamily="2" charset="-78"/>
              </a:rPr>
              <a:t>بيماري قند هم عروق كوچك را گرفتار مي كند (كه آنرا اصطلاحا" بيماري </a:t>
            </a:r>
            <a:r>
              <a:rPr lang="fa-IR" altLang="en-US" sz="2800" dirty="0">
                <a:solidFill>
                  <a:srgbClr val="FF0000"/>
                </a:solidFill>
                <a:cs typeface="B Nazanin" panose="00000400000000000000" pitchFamily="2" charset="-78"/>
              </a:rPr>
              <a:t>ميكروواسكولر يا مويرگي</a:t>
            </a:r>
            <a:r>
              <a:rPr lang="fa-IR" altLang="en-US" sz="2800" dirty="0">
                <a:cs typeface="B Nazanin" panose="00000400000000000000" pitchFamily="2" charset="-78"/>
              </a:rPr>
              <a:t> مي نامند ) و هم </a:t>
            </a:r>
            <a:r>
              <a:rPr lang="fa-IR" altLang="en-US" sz="2800" dirty="0">
                <a:solidFill>
                  <a:srgbClr val="0070C0"/>
                </a:solidFill>
                <a:cs typeface="B Nazanin" panose="00000400000000000000" pitchFamily="2" charset="-78"/>
              </a:rPr>
              <a:t>عروق بزرگ </a:t>
            </a:r>
            <a:r>
              <a:rPr lang="fa-IR" altLang="en-US" sz="2800" dirty="0">
                <a:cs typeface="B Nazanin" panose="00000400000000000000" pitchFamily="2" charset="-78"/>
              </a:rPr>
              <a:t>را تنگ يا مسدود مي نمايد (ماكروواسكولار ). </a:t>
            </a:r>
          </a:p>
          <a:p>
            <a:pPr algn="justLow" rtl="1"/>
            <a:r>
              <a:rPr lang="fa-IR" altLang="en-US" sz="2800" dirty="0">
                <a:cs typeface="B Nazanin" panose="00000400000000000000" pitchFamily="2" charset="-78"/>
              </a:rPr>
              <a:t> در </a:t>
            </a:r>
            <a:r>
              <a:rPr lang="fa-IR" altLang="en-US" sz="2800" dirty="0">
                <a:solidFill>
                  <a:srgbClr val="FF0000"/>
                </a:solidFill>
                <a:cs typeface="B Nazanin" panose="00000400000000000000" pitchFamily="2" charset="-78"/>
              </a:rPr>
              <a:t>گروه اول </a:t>
            </a:r>
            <a:r>
              <a:rPr lang="fa-IR" altLang="en-US" sz="2800" dirty="0">
                <a:cs typeface="B Nazanin" panose="00000400000000000000" pitchFamily="2" charset="-78"/>
              </a:rPr>
              <a:t>تنگي عروق مويرگي كليه، اعصاب محيطي و چشم را مي‌توان نام برد ،</a:t>
            </a:r>
          </a:p>
          <a:p>
            <a:pPr algn="justLow" rtl="1"/>
            <a:r>
              <a:rPr lang="fa-IR" altLang="en-US" sz="2800" dirty="0">
                <a:cs typeface="B Nazanin" panose="00000400000000000000" pitchFamily="2" charset="-78"/>
              </a:rPr>
              <a:t> در </a:t>
            </a:r>
            <a:r>
              <a:rPr lang="fa-IR" altLang="en-US" sz="2800" dirty="0">
                <a:solidFill>
                  <a:srgbClr val="0070C0"/>
                </a:solidFill>
                <a:cs typeface="B Nazanin" panose="00000400000000000000" pitchFamily="2" charset="-78"/>
              </a:rPr>
              <a:t>گروه دوم </a:t>
            </a:r>
            <a:r>
              <a:rPr lang="fa-IR" altLang="en-US" sz="2800" dirty="0">
                <a:cs typeface="B Nazanin" panose="00000400000000000000" pitchFamily="2" charset="-78"/>
              </a:rPr>
              <a:t>(يعني گرفتاري عروق بزرگ ) تنگي يا انسداد عروق بزرگ مثل گرفتاري عروق گردن (كاروتيد) عروق قلب و اندامها را مي توان نام برد . </a:t>
            </a:r>
            <a:endParaRPr lang="en-US" altLang="en-US" sz="28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40842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4851ED5-0ED3-4303-885E-F33EF572D56E}"/>
              </a:ext>
            </a:extLst>
          </p:cNvPr>
          <p:cNvSpPr txBox="1"/>
          <p:nvPr/>
        </p:nvSpPr>
        <p:spPr>
          <a:xfrm>
            <a:off x="6522636" y="130938"/>
            <a:ext cx="2515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پیشگیری از بیماری های قلبی</a:t>
            </a:r>
            <a:endParaRPr lang="en-US" dirty="0">
              <a:cs typeface="B Titr" panose="000007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4191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xmlns="" id="{B01612C9-C4EC-4E74-987A-BC519C15470A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624DCA4-636B-4C92-8963-D090960C1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F260686F-AC1E-4EED-A973-AB472A59CEFD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3">
            <a:extLst>
              <a:ext uri="{FF2B5EF4-FFF2-40B4-BE49-F238E27FC236}">
                <a16:creationId xmlns:a16="http://schemas.microsoft.com/office/drawing/2014/main" xmlns="" id="{F15CDB14-8813-454E-950F-7DC90F9AF6D7}"/>
              </a:ext>
            </a:extLst>
          </p:cNvPr>
          <p:cNvSpPr txBox="1">
            <a:spLocks noChangeArrowheads="1"/>
          </p:cNvSpPr>
          <p:nvPr/>
        </p:nvSpPr>
        <p:spPr>
          <a:xfrm>
            <a:off x="492402" y="1149656"/>
            <a:ext cx="8159196" cy="40417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Low" rtl="1">
              <a:buFont typeface="Wingdings" panose="05000000000000000000" pitchFamily="2" charset="2"/>
              <a:buNone/>
            </a:pPr>
            <a:r>
              <a:rPr lang="fa-IR" altLang="en-US" sz="2800" dirty="0">
                <a:cs typeface="B Nazanin" panose="00000400000000000000" pitchFamily="2" charset="-78"/>
              </a:rPr>
              <a:t>80 درصد مرگ در افراد ديابيتيك در اثر همين </a:t>
            </a:r>
          </a:p>
          <a:p>
            <a:pPr algn="justLow" rtl="1">
              <a:buFont typeface="Wingdings" panose="05000000000000000000" pitchFamily="2" charset="2"/>
              <a:buNone/>
            </a:pPr>
            <a:r>
              <a:rPr lang="fa-IR" altLang="en-US" sz="2800" dirty="0">
                <a:cs typeface="B Nazanin" panose="00000400000000000000" pitchFamily="2" charset="-78"/>
              </a:rPr>
              <a:t> تنگي ها ي عروق ناشي مي شود . بايد ياد آوري نمود كه شيوع بيمار ي قند از شيوع چاقي تبعيت مي كند. </a:t>
            </a:r>
            <a:endParaRPr lang="fa-IR" altLang="en-US" sz="4800" dirty="0">
              <a:solidFill>
                <a:srgbClr val="FFFF00"/>
              </a:solidFill>
              <a:cs typeface="B Nazanin" panose="00000400000000000000" pitchFamily="2" charset="-78"/>
            </a:endParaRPr>
          </a:p>
          <a:p>
            <a:pPr algn="justLow" rtl="1">
              <a:buFont typeface="Wingdings" panose="05000000000000000000" pitchFamily="2" charset="2"/>
              <a:buNone/>
            </a:pPr>
            <a:r>
              <a:rPr lang="fa-IR" altLang="en-US" sz="4800" dirty="0">
                <a:solidFill>
                  <a:srgbClr val="FF3300"/>
                </a:solidFill>
                <a:cs typeface="B Nazanin" panose="00000400000000000000" pitchFamily="2" charset="-78"/>
              </a:rPr>
              <a:t>يعني </a:t>
            </a:r>
            <a:r>
              <a:rPr lang="fa-IR" altLang="en-US" sz="4800" dirty="0" smtClean="0">
                <a:solidFill>
                  <a:srgbClr val="FF3300"/>
                </a:solidFill>
                <a:cs typeface="B Nazanin" panose="00000400000000000000" pitchFamily="2" charset="-78"/>
              </a:rPr>
              <a:t>هرقدردرجامعه </a:t>
            </a:r>
            <a:r>
              <a:rPr lang="fa-IR" altLang="en-US" sz="4800" dirty="0">
                <a:solidFill>
                  <a:srgbClr val="FF3300"/>
                </a:solidFill>
                <a:cs typeface="B Nazanin" panose="00000400000000000000" pitchFamily="2" charset="-78"/>
              </a:rPr>
              <a:t>افراد چاق بيشتر باشد، بيماري ديابت نيز بيشتر است</a:t>
            </a:r>
            <a:r>
              <a:rPr lang="fa-IR" altLang="en-US" sz="2800" dirty="0">
                <a:cs typeface="B Nazanin" panose="00000400000000000000" pitchFamily="2" charset="-78"/>
              </a:rPr>
              <a:t>.</a:t>
            </a:r>
          </a:p>
          <a:p>
            <a:pPr algn="justLow" rtl="1">
              <a:buFont typeface="Wingdings" panose="05000000000000000000" pitchFamily="2" charset="2"/>
              <a:buNone/>
            </a:pPr>
            <a:r>
              <a:rPr lang="fa-IR" altLang="en-US" sz="2800" dirty="0">
                <a:cs typeface="B Nazanin" panose="00000400000000000000" pitchFamily="2" charset="-78"/>
              </a:rPr>
              <a:t>نكته ديگري كه بايد يادآوري نمود اينكه ممكن است تا مدتها ديابت علامتي ايجاد نكند و يا حتي با انجام آزمايشات خوني و اندازه گيري قند خون نيز خود را نشان ندهد.</a:t>
            </a:r>
            <a:endParaRPr lang="en-US" altLang="en-US" sz="28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9703126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4851ED5-0ED3-4303-885E-F33EF572D56E}"/>
              </a:ext>
            </a:extLst>
          </p:cNvPr>
          <p:cNvSpPr txBox="1"/>
          <p:nvPr/>
        </p:nvSpPr>
        <p:spPr>
          <a:xfrm>
            <a:off x="6522636" y="130938"/>
            <a:ext cx="2515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پیشگیری از بیماری های قلبی</a:t>
            </a:r>
            <a:endParaRPr lang="en-US" dirty="0">
              <a:cs typeface="B Titr" panose="000007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4191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xmlns="" id="{B01612C9-C4EC-4E74-987A-BC519C15470A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624DCA4-636B-4C92-8963-D090960C1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F260686F-AC1E-4EED-A973-AB472A59CEFD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2">
            <a:extLst>
              <a:ext uri="{FF2B5EF4-FFF2-40B4-BE49-F238E27FC236}">
                <a16:creationId xmlns:a16="http://schemas.microsoft.com/office/drawing/2014/main" xmlns="" id="{36DADCB1-B9C3-40E4-A29E-549A10F234DF}"/>
              </a:ext>
            </a:extLst>
          </p:cNvPr>
          <p:cNvSpPr txBox="1">
            <a:spLocks noChangeArrowheads="1"/>
          </p:cNvSpPr>
          <p:nvPr/>
        </p:nvSpPr>
        <p:spPr>
          <a:xfrm>
            <a:off x="419924" y="625163"/>
            <a:ext cx="8304152" cy="524223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1">
              <a:defRPr/>
            </a:pPr>
            <a:r>
              <a:rPr lang="ar-SA" sz="7200" b="1" dirty="0">
                <a:cs typeface="B Titr" panose="00000700000000000000" pitchFamily="2" charset="-78"/>
              </a:rPr>
              <a:t>سيگار</a:t>
            </a:r>
            <a:r>
              <a:rPr lang="ar-SA" sz="4000" dirty="0">
                <a:cs typeface="B Nazanin" panose="00000400000000000000" pitchFamily="2" charset="-78"/>
              </a:rPr>
              <a:t/>
            </a:r>
            <a:br>
              <a:rPr lang="ar-SA" sz="4000" dirty="0">
                <a:cs typeface="B Nazanin" panose="00000400000000000000" pitchFamily="2" charset="-78"/>
              </a:rPr>
            </a:br>
            <a:r>
              <a:rPr lang="ar-SA" sz="3600" b="1" dirty="0">
                <a:cs typeface="B Nazanin" panose="00000400000000000000" pitchFamily="2" charset="-78"/>
              </a:rPr>
              <a:t>در </a:t>
            </a:r>
            <a:r>
              <a:rPr lang="ar-SA" sz="3600" b="1" dirty="0">
                <a:solidFill>
                  <a:schemeClr val="folHlink"/>
                </a:solidFill>
                <a:cs typeface="B Nazanin" panose="00000400000000000000" pitchFamily="2" charset="-78"/>
              </a:rPr>
              <a:t>ايران</a:t>
            </a:r>
            <a:r>
              <a:rPr lang="fa-IR" sz="3600" b="1" dirty="0">
                <a:solidFill>
                  <a:schemeClr val="hlink"/>
                </a:solidFill>
                <a:cs typeface="B Nazanin" panose="00000400000000000000" pitchFamily="2" charset="-78"/>
              </a:rPr>
              <a:t/>
            </a:r>
            <a:br>
              <a:rPr lang="fa-IR" sz="3600" b="1" dirty="0">
                <a:solidFill>
                  <a:schemeClr val="hlink"/>
                </a:solidFill>
                <a:cs typeface="B Nazanin" panose="00000400000000000000" pitchFamily="2" charset="-78"/>
              </a:rPr>
            </a:br>
            <a:r>
              <a:rPr lang="ar-SA" sz="3600" b="1" dirty="0">
                <a:cs typeface="B Nazanin" panose="00000400000000000000" pitchFamily="2" charset="-78"/>
              </a:rPr>
              <a:t> </a:t>
            </a:r>
            <a:r>
              <a:rPr lang="ar-SA" sz="4000" b="1" dirty="0">
                <a:cs typeface="B Nazanin" panose="00000400000000000000" pitchFamily="2" charset="-78"/>
              </a:rPr>
              <a:t>شيوع استعمال دخانيات در گروه سني</a:t>
            </a:r>
            <a:r>
              <a:rPr lang="fa-IR" sz="4000" b="1" dirty="0">
                <a:cs typeface="B Nazanin" panose="00000400000000000000" pitchFamily="2" charset="-78"/>
              </a:rPr>
              <a:t/>
            </a:r>
            <a:br>
              <a:rPr lang="fa-IR" sz="4000" b="1" dirty="0">
                <a:cs typeface="B Nazanin" panose="00000400000000000000" pitchFamily="2" charset="-78"/>
              </a:rPr>
            </a:br>
            <a:r>
              <a:rPr lang="ar-SA" sz="4000" b="1" dirty="0">
                <a:cs typeface="B Nazanin" panose="00000400000000000000" pitchFamily="2" charset="-78"/>
              </a:rPr>
              <a:t> </a:t>
            </a:r>
            <a:r>
              <a:rPr lang="ar-SA" sz="4000" b="1" dirty="0">
                <a:solidFill>
                  <a:schemeClr val="folHlink"/>
                </a:solidFill>
                <a:cs typeface="B Nazanin" panose="00000400000000000000" pitchFamily="2" charset="-78"/>
              </a:rPr>
              <a:t>24- 15</a:t>
            </a:r>
            <a:r>
              <a:rPr lang="ar-SA" sz="4000" b="1" dirty="0">
                <a:cs typeface="B Nazanin" panose="00000400000000000000" pitchFamily="2" charset="-78"/>
              </a:rPr>
              <a:t> سال از ميزان </a:t>
            </a:r>
            <a:r>
              <a:rPr lang="ar-SA" sz="4000" b="1" dirty="0">
                <a:solidFill>
                  <a:schemeClr val="folHlink"/>
                </a:solidFill>
                <a:cs typeface="B Nazanin" panose="00000400000000000000" pitchFamily="2" charset="-78"/>
              </a:rPr>
              <a:t>10</a:t>
            </a:r>
            <a:r>
              <a:rPr lang="en-US" sz="4000" b="1" dirty="0">
                <a:solidFill>
                  <a:schemeClr val="folHlink"/>
                </a:solidFill>
                <a:cs typeface="B Nazanin" panose="00000400000000000000" pitchFamily="2" charset="-78"/>
              </a:rPr>
              <a:t>%</a:t>
            </a:r>
            <a:r>
              <a:rPr lang="ar-SA" sz="4000" b="1" dirty="0">
                <a:cs typeface="B Nazanin" panose="00000400000000000000" pitchFamily="2" charset="-78"/>
              </a:rPr>
              <a:t> در سال 70 ، به </a:t>
            </a:r>
            <a:r>
              <a:rPr lang="ar-SA" sz="4000" b="1" dirty="0">
                <a:solidFill>
                  <a:schemeClr val="folHlink"/>
                </a:solidFill>
                <a:cs typeface="B Nazanin" panose="00000400000000000000" pitchFamily="2" charset="-78"/>
              </a:rPr>
              <a:t>17</a:t>
            </a:r>
            <a:r>
              <a:rPr lang="en-US" sz="4000" b="1" dirty="0">
                <a:solidFill>
                  <a:schemeClr val="folHlink"/>
                </a:solidFill>
                <a:cs typeface="B Nazanin" panose="00000400000000000000" pitchFamily="2" charset="-78"/>
              </a:rPr>
              <a:t>%</a:t>
            </a:r>
            <a:r>
              <a:rPr lang="ar-SA" sz="4000" b="1" dirty="0">
                <a:solidFill>
                  <a:srgbClr val="000099"/>
                </a:solidFill>
                <a:cs typeface="B Nazanin" panose="00000400000000000000" pitchFamily="2" charset="-78"/>
              </a:rPr>
              <a:t> </a:t>
            </a:r>
            <a:r>
              <a:rPr lang="ar-SA" sz="4000" b="1" dirty="0">
                <a:solidFill>
                  <a:schemeClr val="folHlink"/>
                </a:solidFill>
                <a:cs typeface="B Nazanin" panose="00000400000000000000" pitchFamily="2" charset="-78"/>
              </a:rPr>
              <a:t>صد</a:t>
            </a:r>
            <a:r>
              <a:rPr lang="ar-SA" sz="4000" b="1" dirty="0">
                <a:cs typeface="B Nazanin" panose="00000400000000000000" pitchFamily="2" charset="-78"/>
              </a:rPr>
              <a:t> در سال </a:t>
            </a:r>
            <a:r>
              <a:rPr lang="ar-SA" sz="4000" b="1" dirty="0">
                <a:solidFill>
                  <a:schemeClr val="folHlink"/>
                </a:solidFill>
                <a:cs typeface="B Nazanin" panose="00000400000000000000" pitchFamily="2" charset="-78"/>
              </a:rPr>
              <a:t>78و</a:t>
            </a:r>
            <a:r>
              <a:rPr lang="ar-SA" sz="4000" b="1" dirty="0">
                <a:cs typeface="B Nazanin" panose="00000400000000000000" pitchFamily="2" charset="-78"/>
              </a:rPr>
              <a:t> </a:t>
            </a:r>
            <a:r>
              <a:rPr lang="ar-SA" sz="4000" b="1" dirty="0">
                <a:solidFill>
                  <a:schemeClr val="folHlink"/>
                </a:solidFill>
                <a:cs typeface="B Nazanin" panose="00000400000000000000" pitchFamily="2" charset="-78"/>
              </a:rPr>
              <a:t>20</a:t>
            </a:r>
            <a:r>
              <a:rPr lang="en-US" sz="4000" b="1" dirty="0">
                <a:solidFill>
                  <a:srgbClr val="CC0099"/>
                </a:solidFill>
                <a:cs typeface="B Nazanin" panose="00000400000000000000" pitchFamily="2" charset="-78"/>
              </a:rPr>
              <a:t> </a:t>
            </a:r>
            <a:r>
              <a:rPr lang="en-US" sz="4000" b="1" dirty="0">
                <a:solidFill>
                  <a:schemeClr val="folHlink"/>
                </a:solidFill>
                <a:cs typeface="B Nazanin" panose="00000400000000000000" pitchFamily="2" charset="-78"/>
              </a:rPr>
              <a:t>%</a:t>
            </a:r>
            <a:r>
              <a:rPr lang="ar-SA" sz="4000" b="1" dirty="0">
                <a:solidFill>
                  <a:schemeClr val="folHlink"/>
                </a:solidFill>
                <a:cs typeface="B Nazanin" panose="00000400000000000000" pitchFamily="2" charset="-78"/>
              </a:rPr>
              <a:t> در سال</a:t>
            </a:r>
            <a:r>
              <a:rPr lang="ar-SA" sz="4000" b="1" dirty="0">
                <a:solidFill>
                  <a:srgbClr val="CC0099"/>
                </a:solidFill>
                <a:cs typeface="B Nazanin" panose="00000400000000000000" pitchFamily="2" charset="-78"/>
              </a:rPr>
              <a:t> </a:t>
            </a:r>
            <a:r>
              <a:rPr lang="ar-SA" sz="4000" b="1" dirty="0">
                <a:solidFill>
                  <a:schemeClr val="folHlink"/>
                </a:solidFill>
                <a:cs typeface="B Nazanin" panose="00000400000000000000" pitchFamily="2" charset="-78"/>
              </a:rPr>
              <a:t>81</a:t>
            </a:r>
            <a:r>
              <a:rPr lang="fa-IR" sz="4000" b="1" dirty="0">
                <a:solidFill>
                  <a:schemeClr val="folHlink"/>
                </a:solidFill>
                <a:cs typeface="B Nazanin" panose="00000400000000000000" pitchFamily="2" charset="-78"/>
              </a:rPr>
              <a:t> </a:t>
            </a:r>
            <a:r>
              <a:rPr lang="ar-SA" sz="4000" b="1" dirty="0">
                <a:solidFill>
                  <a:schemeClr val="folHlink"/>
                </a:solidFill>
                <a:cs typeface="B Nazanin" panose="00000400000000000000" pitchFamily="2" charset="-78"/>
              </a:rPr>
              <a:t>رسيده</a:t>
            </a:r>
            <a:r>
              <a:rPr lang="ar-SA" sz="4000" b="1" dirty="0">
                <a:cs typeface="B Nazanin" panose="00000400000000000000" pitchFamily="2" charset="-78"/>
              </a:rPr>
              <a:t> و انتظار مي  رود در 5سال آينده با توجه به رشد جمعيت ،اين رقم افزايش چشمگيري داشته باشد</a:t>
            </a:r>
            <a:r>
              <a:rPr lang="fa-IR" sz="4000" b="1" dirty="0">
                <a:cs typeface="B Nazanin" panose="00000400000000000000" pitchFamily="2" charset="-78"/>
              </a:rPr>
              <a:t>.</a:t>
            </a:r>
            <a:endParaRPr lang="en-US" altLang="en-US" sz="40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6521203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4851ED5-0ED3-4303-885E-F33EF572D56E}"/>
              </a:ext>
            </a:extLst>
          </p:cNvPr>
          <p:cNvSpPr txBox="1"/>
          <p:nvPr/>
        </p:nvSpPr>
        <p:spPr>
          <a:xfrm>
            <a:off x="6522636" y="130938"/>
            <a:ext cx="2515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پیشگیری از بیماری های قلبی</a:t>
            </a:r>
            <a:endParaRPr lang="en-US" dirty="0">
              <a:cs typeface="B Titr" panose="000007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4191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xmlns="" id="{B01612C9-C4EC-4E74-987A-BC519C15470A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624DCA4-636B-4C92-8963-D090960C1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F260686F-AC1E-4EED-A973-AB472A59CEFD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2">
            <a:extLst>
              <a:ext uri="{FF2B5EF4-FFF2-40B4-BE49-F238E27FC236}">
                <a16:creationId xmlns:a16="http://schemas.microsoft.com/office/drawing/2014/main" xmlns="" id="{97C04D68-38FF-488D-B205-166885783016}"/>
              </a:ext>
            </a:extLst>
          </p:cNvPr>
          <p:cNvSpPr txBox="1">
            <a:spLocks noChangeArrowheads="1"/>
          </p:cNvSpPr>
          <p:nvPr/>
        </p:nvSpPr>
        <p:spPr>
          <a:xfrm>
            <a:off x="457200" y="1371600"/>
            <a:ext cx="8229600" cy="4114800"/>
          </a:xfrm>
          <a:prstGeom prst="rect">
            <a:avLst/>
          </a:prstGeom>
          <a:ln w="28575">
            <a:noFill/>
            <a:miter lim="800000"/>
            <a:headEnd/>
            <a:tailEnd/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Low" rtl="1">
              <a:buFont typeface="Wingdings" panose="05000000000000000000" pitchFamily="2" charset="2"/>
              <a:buNone/>
            </a:pPr>
            <a:r>
              <a:rPr lang="ar-SA" altLang="en-US" sz="2800" dirty="0">
                <a:cs typeface="B Nazanin" panose="00000400000000000000" pitchFamily="2" charset="-78"/>
              </a:rPr>
              <a:t> </a:t>
            </a:r>
            <a:r>
              <a:rPr lang="ar-SA" altLang="en-US" sz="2800" b="1" dirty="0">
                <a:cs typeface="B Nazanin" panose="00000400000000000000" pitchFamily="2" charset="-78"/>
              </a:rPr>
              <a:t>بيش از </a:t>
            </a:r>
            <a:r>
              <a:rPr lang="ar-SA" altLang="en-US" sz="2800" b="1" dirty="0">
                <a:solidFill>
                  <a:schemeClr val="folHlink"/>
                </a:solidFill>
                <a:cs typeface="B Nazanin" panose="00000400000000000000" pitchFamily="2" charset="-78"/>
              </a:rPr>
              <a:t>40</a:t>
            </a:r>
            <a:r>
              <a:rPr lang="ar-SA" altLang="en-US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ar-SA" altLang="en-US" sz="2800" b="1" dirty="0">
                <a:solidFill>
                  <a:schemeClr val="folHlink"/>
                </a:solidFill>
                <a:cs typeface="B Nazanin" panose="00000400000000000000" pitchFamily="2" charset="-78"/>
              </a:rPr>
              <a:t>عنصر سرطان زا</a:t>
            </a:r>
            <a:r>
              <a:rPr lang="ar-SA" altLang="en-US" sz="2800" b="1" dirty="0">
                <a:cs typeface="B Nazanin" panose="00000400000000000000" pitchFamily="2" charset="-78"/>
              </a:rPr>
              <a:t>  در دود سيگار وجود دارد .</a:t>
            </a:r>
          </a:p>
          <a:p>
            <a:pPr algn="justLow" rtl="1">
              <a:buFont typeface="Wingdings" panose="05000000000000000000" pitchFamily="2" charset="2"/>
              <a:buNone/>
            </a:pPr>
            <a:r>
              <a:rPr lang="ar-SA" altLang="en-US" sz="2800" b="1" dirty="0">
                <a:cs typeface="B Nazanin" panose="00000400000000000000" pitchFamily="2" charset="-78"/>
              </a:rPr>
              <a:t> احتمال سرطان ريه در افراد سيگاري 22 مرتبه بيشتر از افراد غير سيگاري است .</a:t>
            </a:r>
          </a:p>
          <a:p>
            <a:pPr algn="justLow" rtl="1">
              <a:buFont typeface="Wingdings" panose="05000000000000000000" pitchFamily="2" charset="2"/>
              <a:buNone/>
            </a:pPr>
            <a:r>
              <a:rPr lang="ar-SA" altLang="en-US" sz="2800" b="1" dirty="0">
                <a:cs typeface="B Nazanin" panose="00000400000000000000" pitchFamily="2" charset="-78"/>
              </a:rPr>
              <a:t> افراد سيگاري </a:t>
            </a:r>
            <a:r>
              <a:rPr lang="ar-SA" altLang="en-US" sz="2800" b="1" dirty="0">
                <a:solidFill>
                  <a:schemeClr val="folHlink"/>
                </a:solidFill>
                <a:cs typeface="B Nazanin" panose="00000400000000000000" pitchFamily="2" charset="-78"/>
              </a:rPr>
              <a:t>3</a:t>
            </a:r>
            <a:r>
              <a:rPr lang="ar-SA" altLang="en-US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ar-SA" altLang="en-US" sz="2800" b="1" dirty="0">
                <a:solidFill>
                  <a:schemeClr val="folHlink"/>
                </a:solidFill>
                <a:cs typeface="B Nazanin" panose="00000400000000000000" pitchFamily="2" charset="-78"/>
              </a:rPr>
              <a:t>برابر بيش از افراد غير سيگاري</a:t>
            </a:r>
            <a:r>
              <a:rPr lang="ar-SA" altLang="en-US" sz="2800" b="1" dirty="0">
                <a:cs typeface="B Nazanin" panose="00000400000000000000" pitchFamily="2" charset="-78"/>
              </a:rPr>
              <a:t> به عفونت  گوش </a:t>
            </a:r>
          </a:p>
          <a:p>
            <a:pPr algn="justLow" rtl="1">
              <a:buFont typeface="Wingdings" panose="05000000000000000000" pitchFamily="2" charset="2"/>
              <a:buNone/>
            </a:pPr>
            <a:r>
              <a:rPr lang="ar-SA" altLang="en-US" sz="2800" b="1" dirty="0">
                <a:cs typeface="B Nazanin" panose="00000400000000000000" pitchFamily="2" charset="-78"/>
              </a:rPr>
              <a:t>مياني مبتلا مي شوند افراد سيگاري 2تا3 برابر بيش از افراد غيـــــر</a:t>
            </a:r>
            <a:r>
              <a:rPr lang="en-US" altLang="en-US" sz="2800" b="1" dirty="0">
                <a:cs typeface="B Nazanin" panose="00000400000000000000" pitchFamily="2" charset="-78"/>
              </a:rPr>
              <a:t> </a:t>
            </a:r>
            <a:r>
              <a:rPr lang="ar-SA" altLang="en-US" sz="2800" b="1" dirty="0">
                <a:cs typeface="B Nazanin" panose="00000400000000000000" pitchFamily="2" charset="-78"/>
              </a:rPr>
              <a:t>سيگاري در خطر ابتلا به نوعي سرطان پوست قرار دارند.</a:t>
            </a:r>
          </a:p>
          <a:p>
            <a:pPr algn="justLow" rtl="1">
              <a:buFont typeface="Wingdings" panose="05000000000000000000" pitchFamily="2" charset="2"/>
              <a:buNone/>
            </a:pPr>
            <a:r>
              <a:rPr lang="ar-SA" altLang="en-US" sz="2800" b="1" dirty="0">
                <a:cs typeface="B Nazanin" panose="00000400000000000000" pitchFamily="2" charset="-78"/>
              </a:rPr>
              <a:t> استعمال دخانيات باعث </a:t>
            </a:r>
            <a:r>
              <a:rPr lang="ar-SA" altLang="en-US" sz="2800" b="1" dirty="0">
                <a:solidFill>
                  <a:schemeClr val="folHlink"/>
                </a:solidFill>
                <a:cs typeface="B Nazanin" panose="00000400000000000000" pitchFamily="2" charset="-78"/>
              </a:rPr>
              <a:t>افزايش ضربان قلب , بالا رفتن فشار خون و افزايش خطر حملات قلبي و سكته مي شود.</a:t>
            </a:r>
          </a:p>
          <a:p>
            <a:pPr algn="justLow" rtl="1">
              <a:buFont typeface="Wingdings" panose="05000000000000000000" pitchFamily="2" charset="2"/>
              <a:buNone/>
            </a:pPr>
            <a:r>
              <a:rPr lang="ar-SA" altLang="en-US" sz="2800" b="1" dirty="0">
                <a:solidFill>
                  <a:schemeClr val="folHlink"/>
                </a:solidFill>
                <a:cs typeface="B Nazanin" panose="00000400000000000000" pitchFamily="2" charset="-78"/>
              </a:rPr>
              <a:t> </a:t>
            </a:r>
          </a:p>
          <a:p>
            <a:pPr algn="justLow" rtl="1">
              <a:buFont typeface="Wingdings" panose="05000000000000000000" pitchFamily="2" charset="2"/>
              <a:buNone/>
            </a:pPr>
            <a:endParaRPr lang="en-US" altLang="en-US" sz="2800" b="1" dirty="0">
              <a:solidFill>
                <a:schemeClr val="folHlink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0324138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4851ED5-0ED3-4303-885E-F33EF572D56E}"/>
              </a:ext>
            </a:extLst>
          </p:cNvPr>
          <p:cNvSpPr txBox="1"/>
          <p:nvPr/>
        </p:nvSpPr>
        <p:spPr>
          <a:xfrm>
            <a:off x="6522636" y="130938"/>
            <a:ext cx="2515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پیشگیری از بیماری های قلبی</a:t>
            </a:r>
            <a:endParaRPr lang="en-US" dirty="0">
              <a:cs typeface="B Titr" panose="000007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4191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xmlns="" id="{B01612C9-C4EC-4E74-987A-BC519C15470A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624DCA4-636B-4C92-8963-D090960C1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F260686F-AC1E-4EED-A973-AB472A59CEFD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2">
            <a:extLst>
              <a:ext uri="{FF2B5EF4-FFF2-40B4-BE49-F238E27FC236}">
                <a16:creationId xmlns:a16="http://schemas.microsoft.com/office/drawing/2014/main" xmlns="" id="{80206A85-BF19-4989-A9D1-07AB59DBCF86}"/>
              </a:ext>
            </a:extLst>
          </p:cNvPr>
          <p:cNvSpPr txBox="1">
            <a:spLocks noChangeArrowheads="1"/>
          </p:cNvSpPr>
          <p:nvPr/>
        </p:nvSpPr>
        <p:spPr>
          <a:xfrm>
            <a:off x="628650" y="2658681"/>
            <a:ext cx="7886700" cy="15406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1">
              <a:defRPr/>
            </a:pPr>
            <a:r>
              <a:rPr lang="fa-IR" sz="9600" dirty="0">
                <a:cs typeface="B Titr" panose="00000700000000000000" pitchFamily="2" charset="-78"/>
              </a:rPr>
              <a:t>اما !!!!!!!!!</a:t>
            </a:r>
            <a:endParaRPr lang="en-US" sz="96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4238598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250" advClick="0" advTm="0">
        <p159:morph option="byObject"/>
      </p:transition>
    </mc:Choice>
    <mc:Fallback>
      <p:transition spd="slow" advClick="0" advTm="0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4851ED5-0ED3-4303-885E-F33EF572D56E}"/>
              </a:ext>
            </a:extLst>
          </p:cNvPr>
          <p:cNvSpPr txBox="1"/>
          <p:nvPr/>
        </p:nvSpPr>
        <p:spPr>
          <a:xfrm>
            <a:off x="6522636" y="130938"/>
            <a:ext cx="2515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پیشگیری از بیماری های قلبی</a:t>
            </a:r>
            <a:endParaRPr lang="en-US" dirty="0">
              <a:cs typeface="B Titr" panose="000007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4191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xmlns="" id="{B01612C9-C4EC-4E74-987A-BC519C15470A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624DCA4-636B-4C92-8963-D090960C1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F260686F-AC1E-4EED-A973-AB472A59CEFD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2">
            <a:extLst>
              <a:ext uri="{FF2B5EF4-FFF2-40B4-BE49-F238E27FC236}">
                <a16:creationId xmlns:a16="http://schemas.microsoft.com/office/drawing/2014/main" xmlns="" id="{DD700FFD-E6C8-47AE-9492-A38A8D67CC89}"/>
              </a:ext>
            </a:extLst>
          </p:cNvPr>
          <p:cNvSpPr txBox="1">
            <a:spLocks noChangeArrowheads="1"/>
          </p:cNvSpPr>
          <p:nvPr/>
        </p:nvSpPr>
        <p:spPr>
          <a:xfrm>
            <a:off x="674228" y="1030546"/>
            <a:ext cx="7886700" cy="94767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a-IR" sz="5400" dirty="0">
                <a:cs typeface="B Titr" panose="00000700000000000000" pitchFamily="2" charset="-78"/>
              </a:rPr>
              <a:t>اما !!!!!!!!!</a:t>
            </a:r>
            <a:endParaRPr lang="en-US" sz="5400" dirty="0">
              <a:cs typeface="B Titr" panose="00000700000000000000" pitchFamily="2" charset="-78"/>
            </a:endParaRP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xmlns="" id="{43610CB9-A5CC-4293-8FA5-ECD101E07355}"/>
              </a:ext>
            </a:extLst>
          </p:cNvPr>
          <p:cNvSpPr txBox="1">
            <a:spLocks noChangeArrowheads="1"/>
          </p:cNvSpPr>
          <p:nvPr/>
        </p:nvSpPr>
        <p:spPr>
          <a:xfrm>
            <a:off x="628650" y="2321339"/>
            <a:ext cx="7886700" cy="28547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None/>
              <a:defRPr/>
            </a:pPr>
            <a:r>
              <a:rPr lang="fa-IR" sz="4400" b="1" dirty="0">
                <a:effectLst>
                  <a:outerShdw blurRad="38100" dist="38100" dir="2700000" algn="tl">
                    <a:srgbClr val="000000"/>
                  </a:outerShdw>
                </a:effectLst>
                <a:cs typeface="B Nazanin" panose="00000400000000000000" pitchFamily="2" charset="-78"/>
              </a:rPr>
              <a:t>يکسال بعد از </a:t>
            </a:r>
            <a:r>
              <a:rPr lang="fa-IR" sz="6600" b="1" dirty="0">
                <a:effectLst>
                  <a:outerShdw blurRad="38100" dist="38100" dir="2700000" algn="tl">
                    <a:srgbClr val="000000"/>
                  </a:outerShdw>
                </a:effectLst>
                <a:cs typeface="B Nazanin" panose="00000400000000000000" pitchFamily="2" charset="-78"/>
              </a:rPr>
              <a:t>ترک سيگار</a:t>
            </a:r>
          </a:p>
          <a:p>
            <a:pPr>
              <a:buFont typeface="Wingdings" panose="05000000000000000000" pitchFamily="2" charset="2"/>
              <a:buNone/>
              <a:defRPr/>
            </a:pPr>
            <a:r>
              <a:rPr lang="fa-IR" b="1" dirty="0">
                <a:effectLst>
                  <a:outerShdw blurRad="38100" dist="38100" dir="2700000" algn="tl">
                    <a:srgbClr val="000000"/>
                  </a:outerShdw>
                </a:effectLst>
                <a:cs typeface="B Nazanin" panose="00000400000000000000" pitchFamily="2" charset="-78"/>
              </a:rPr>
              <a:t> </a:t>
            </a:r>
            <a:r>
              <a:rPr lang="fa-IR" sz="4400" b="1" dirty="0">
                <a:effectLst>
                  <a:outerShdw blurRad="38100" dist="38100" dir="2700000" algn="tl">
                    <a:srgbClr val="000000"/>
                  </a:outerShdw>
                </a:effectLst>
                <a:cs typeface="B Nazanin" panose="00000400000000000000" pitchFamily="2" charset="-78"/>
              </a:rPr>
              <a:t>احتمال گرفتگی عروق کرونر تا </a:t>
            </a:r>
            <a:r>
              <a:rPr lang="fa-IR" sz="6000" b="1" dirty="0">
                <a:effectLst>
                  <a:outerShdw blurRad="38100" dist="38100" dir="2700000" algn="tl">
                    <a:srgbClr val="000000"/>
                  </a:outerShdw>
                </a:effectLst>
                <a:cs typeface="B Nazanin" panose="00000400000000000000" pitchFamily="2" charset="-78"/>
              </a:rPr>
              <a:t>50%</a:t>
            </a:r>
            <a:r>
              <a:rPr lang="fa-IR" sz="4400" b="1" dirty="0">
                <a:effectLst>
                  <a:outerShdw blurRad="38100" dist="38100" dir="2700000" algn="tl">
                    <a:srgbClr val="000000"/>
                  </a:outerShdw>
                </a:effectLst>
                <a:cs typeface="B Nazanin" panose="00000400000000000000" pitchFamily="2" charset="-78"/>
              </a:rPr>
              <a:t> کا هش می يابد</a:t>
            </a:r>
          </a:p>
          <a:p>
            <a:pPr>
              <a:defRPr/>
            </a:pPr>
            <a:endParaRPr lang="en-US" sz="4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246490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4851ED5-0ED3-4303-885E-F33EF572D56E}"/>
              </a:ext>
            </a:extLst>
          </p:cNvPr>
          <p:cNvSpPr txBox="1"/>
          <p:nvPr/>
        </p:nvSpPr>
        <p:spPr>
          <a:xfrm>
            <a:off x="6522636" y="130938"/>
            <a:ext cx="2515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پیشگیری از بیماری های قلبی</a:t>
            </a:r>
            <a:endParaRPr lang="en-US" dirty="0">
              <a:cs typeface="B Titr" panose="000007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4191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xmlns="" id="{B01612C9-C4EC-4E74-987A-BC519C15470A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624DCA4-636B-4C92-8963-D090960C1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F260686F-AC1E-4EED-A973-AB472A59CEFD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3">
            <a:extLst>
              <a:ext uri="{FF2B5EF4-FFF2-40B4-BE49-F238E27FC236}">
                <a16:creationId xmlns:a16="http://schemas.microsoft.com/office/drawing/2014/main" xmlns="" id="{B557FCDD-0478-481A-AE9D-31FA00D8BA12}"/>
              </a:ext>
            </a:extLst>
          </p:cNvPr>
          <p:cNvSpPr txBox="1">
            <a:spLocks noChangeArrowheads="1"/>
          </p:cNvSpPr>
          <p:nvPr/>
        </p:nvSpPr>
        <p:spPr>
          <a:xfrm>
            <a:off x="685800" y="1371601"/>
            <a:ext cx="8229600" cy="3124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altLang="en-US" sz="2400" dirty="0">
                <a:cs typeface="B Nazanin" panose="00000400000000000000" pitchFamily="2" charset="-78"/>
              </a:rPr>
              <a:t>از هر </a:t>
            </a:r>
            <a:r>
              <a:rPr lang="fa-IR" altLang="en-US" sz="2400" dirty="0">
                <a:solidFill>
                  <a:schemeClr val="tx2"/>
                </a:solidFill>
                <a:cs typeface="B Nazanin" panose="00000400000000000000" pitchFamily="2" charset="-78"/>
              </a:rPr>
              <a:t>دو نفر سیگاری</a:t>
            </a:r>
            <a:r>
              <a:rPr lang="fa-IR" altLang="en-US" sz="2400" dirty="0">
                <a:cs typeface="B Nazanin" panose="00000400000000000000" pitchFamily="2" charset="-78"/>
              </a:rPr>
              <a:t> در طول زندگی شان یکی به علت عوارض و بیماری های ناشی از سیگار می </a:t>
            </a:r>
            <a:r>
              <a:rPr lang="fa-IR" altLang="en-US" sz="4400" dirty="0">
                <a:cs typeface="B Nazanin" panose="00000400000000000000" pitchFamily="2" charset="-78"/>
              </a:rPr>
              <a:t>میرد.</a:t>
            </a:r>
          </a:p>
          <a:p>
            <a:pPr rtl="1"/>
            <a:r>
              <a:rPr lang="fa-IR" altLang="en-US" sz="2400" dirty="0">
                <a:cs typeface="B Nazanin" panose="00000400000000000000" pitchFamily="2" charset="-78"/>
              </a:rPr>
              <a:t>سیگار </a:t>
            </a:r>
            <a:r>
              <a:rPr lang="fa-IR" altLang="en-US" sz="2400" dirty="0">
                <a:solidFill>
                  <a:schemeClr val="tx2"/>
                </a:solidFill>
                <a:cs typeface="B Nazanin" panose="00000400000000000000" pitchFamily="2" charset="-78"/>
              </a:rPr>
              <a:t>پر خطر ترین عامل خطر ساز در بیماری های قلبی عروقی</a:t>
            </a:r>
            <a:r>
              <a:rPr lang="fa-IR" altLang="en-US" sz="2400" dirty="0">
                <a:cs typeface="B Nazanin" panose="00000400000000000000" pitchFamily="2" charset="-78"/>
              </a:rPr>
              <a:t> است.</a:t>
            </a:r>
            <a:endParaRPr lang="en-US" altLang="en-US" sz="2400" dirty="0">
              <a:cs typeface="B Nazanin" panose="00000400000000000000" pitchFamily="2" charset="-78"/>
            </a:endParaRPr>
          </a:p>
          <a:p>
            <a:pPr rtl="1"/>
            <a:r>
              <a:rPr lang="fa-IR" altLang="en-US" sz="2400" dirty="0">
                <a:cs typeface="B Nazanin" panose="00000400000000000000" pitchFamily="2" charset="-78"/>
              </a:rPr>
              <a:t>(در ایران روغن نباتی هم؟)</a:t>
            </a:r>
          </a:p>
          <a:p>
            <a:pPr rtl="1"/>
            <a:r>
              <a:rPr lang="fa-IR" altLang="en-US" sz="2400" dirty="0">
                <a:cs typeface="B Nazanin" panose="00000400000000000000" pitchFamily="2" charset="-78"/>
              </a:rPr>
              <a:t>بطور قطع سیگار موجب </a:t>
            </a:r>
            <a:r>
              <a:rPr lang="fa-IR" altLang="en-US" sz="2400" dirty="0">
                <a:solidFill>
                  <a:schemeClr val="tx2"/>
                </a:solidFill>
                <a:cs typeface="B Nazanin" panose="00000400000000000000" pitchFamily="2" charset="-78"/>
              </a:rPr>
              <a:t>پارگی</a:t>
            </a:r>
            <a:r>
              <a:rPr lang="fa-IR" altLang="en-US" sz="2400" dirty="0">
                <a:cs typeface="B Nazanin" panose="00000400000000000000" pitchFamily="2" charset="-78"/>
              </a:rPr>
              <a:t> پلاک های آترواسکلروتیک شده در نتیجه </a:t>
            </a:r>
            <a:r>
              <a:rPr lang="fa-IR" altLang="en-US" sz="2400" dirty="0">
                <a:solidFill>
                  <a:schemeClr val="tx2"/>
                </a:solidFill>
                <a:cs typeface="B Nazanin" panose="00000400000000000000" pitchFamily="2" charset="-78"/>
              </a:rPr>
              <a:t>انفارکتوس</a:t>
            </a:r>
            <a:r>
              <a:rPr lang="fa-IR" altLang="en-US" sz="2400" dirty="0">
                <a:cs typeface="B Nazanin" panose="00000400000000000000" pitchFamily="2" charset="-78"/>
              </a:rPr>
              <a:t> ایجاد می نماید.</a:t>
            </a:r>
            <a:endParaRPr lang="en-US" alt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3682436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4851ED5-0ED3-4303-885E-F33EF572D56E}"/>
              </a:ext>
            </a:extLst>
          </p:cNvPr>
          <p:cNvSpPr txBox="1"/>
          <p:nvPr/>
        </p:nvSpPr>
        <p:spPr>
          <a:xfrm>
            <a:off x="6522636" y="130938"/>
            <a:ext cx="2515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پیشگیری از بیماری های قلبی</a:t>
            </a:r>
            <a:endParaRPr lang="en-US" dirty="0">
              <a:cs typeface="B Titr" panose="000007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4191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xmlns="" id="{B01612C9-C4EC-4E74-987A-BC519C15470A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624DCA4-636B-4C92-8963-D090960C1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F260686F-AC1E-4EED-A973-AB472A59CEFD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2">
            <a:extLst>
              <a:ext uri="{FF2B5EF4-FFF2-40B4-BE49-F238E27FC236}">
                <a16:creationId xmlns:a16="http://schemas.microsoft.com/office/drawing/2014/main" xmlns="" id="{A7EF097C-0B92-433D-9478-7402BF27B579}"/>
              </a:ext>
            </a:extLst>
          </p:cNvPr>
          <p:cNvSpPr txBox="1">
            <a:spLocks noChangeArrowheads="1"/>
          </p:cNvSpPr>
          <p:nvPr/>
        </p:nvSpPr>
        <p:spPr>
          <a:xfrm>
            <a:off x="628650" y="762000"/>
            <a:ext cx="7886700" cy="9286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a-IR" dirty="0">
                <a:cs typeface="B Titr" panose="00000700000000000000" pitchFamily="2" charset="-78"/>
              </a:rPr>
              <a:t>کلسترول: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xmlns="" id="{393953F9-73D8-4A17-B747-0070BB12461C}"/>
              </a:ext>
            </a:extLst>
          </p:cNvPr>
          <p:cNvSpPr txBox="1">
            <a:spLocks noChangeArrowheads="1"/>
          </p:cNvSpPr>
          <p:nvPr/>
        </p:nvSpPr>
        <p:spPr>
          <a:xfrm>
            <a:off x="622554" y="2195239"/>
            <a:ext cx="7886700" cy="304854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Low" rtl="1">
              <a:buFont typeface="Wingdings" panose="05000000000000000000" pitchFamily="2" charset="2"/>
              <a:buNone/>
            </a:pPr>
            <a:r>
              <a:rPr lang="fa-IR" altLang="en-US" sz="3600" dirty="0">
                <a:cs typeface="B Nazanin" panose="00000400000000000000" pitchFamily="2" charset="-78"/>
              </a:rPr>
              <a:t>مقدار کلسترول خون ارتباط مستقیمی با بیماریهای قلب و عروق دارد. یعنی بالا بودن میزان کلسترول خون یکی از مهمترین عوامل خطر برای قلب میباشد.</a:t>
            </a:r>
          </a:p>
          <a:p>
            <a:pPr algn="justLow" rtl="1">
              <a:buFont typeface="Wingdings" panose="05000000000000000000" pitchFamily="2" charset="2"/>
              <a:buNone/>
            </a:pPr>
            <a:r>
              <a:rPr lang="fa-IR" altLang="en-US" sz="3600" dirty="0">
                <a:cs typeface="B Nazanin" panose="00000400000000000000" pitchFamily="2" charset="-78"/>
              </a:rPr>
              <a:t>افزایش کلسترول علامت و نشانه بارز بالینی ندارد. بنابراین بیشتر افراد از افزایش میزان کلسترول خون خود آگاهی ندارند. </a:t>
            </a:r>
            <a:endParaRPr lang="en-US" altLang="en-US" sz="36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7166351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3160CC5E-B888-4058-9804-660E1A9AFAC0}"/>
              </a:ext>
            </a:extLst>
          </p:cNvPr>
          <p:cNvSpPr txBox="1"/>
          <p:nvPr/>
        </p:nvSpPr>
        <p:spPr>
          <a:xfrm>
            <a:off x="7589436" y="130938"/>
            <a:ext cx="14382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کمک های اولیه</a:t>
            </a:r>
            <a:endParaRPr lang="en-US" dirty="0">
              <a:cs typeface="B Titr" panose="000007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xmlns="" id="{5C0056B0-32D1-428F-8E31-E6A1DFEF42CC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AC6D8489-B2B3-4CC9-8034-FF49A52749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8600" y="6201264"/>
            <a:ext cx="504344" cy="47240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98E99030-6AAE-426D-82E6-656788C94B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6999" y="6156004"/>
            <a:ext cx="524544" cy="52454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AD6AF0F2-E876-4B12-AA1F-C0A1CD3B2D2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600" y="6149123"/>
            <a:ext cx="524544" cy="524544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xmlns="" id="{80AE5203-ED1B-4ADD-ABDE-7E5BCEDCE8C4}"/>
              </a:ext>
            </a:extLst>
          </p:cNvPr>
          <p:cNvCxnSpPr>
            <a:cxnSpLocks/>
          </p:cNvCxnSpPr>
          <p:nvPr/>
        </p:nvCxnSpPr>
        <p:spPr>
          <a:xfrm flipH="1">
            <a:off x="228600" y="6019800"/>
            <a:ext cx="201553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xmlns="" id="{3CA0BEA5-2BC9-4F58-861F-B746587EA8E0}"/>
              </a:ext>
            </a:extLst>
          </p:cNvPr>
          <p:cNvCxnSpPr>
            <a:cxnSpLocks/>
          </p:cNvCxnSpPr>
          <p:nvPr/>
        </p:nvCxnSpPr>
        <p:spPr>
          <a:xfrm>
            <a:off x="52578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FB88228C-D0EA-49B7-9D67-F8A1CCE3B41F}"/>
              </a:ext>
            </a:extLst>
          </p:cNvPr>
          <p:cNvSpPr txBox="1"/>
          <p:nvPr/>
        </p:nvSpPr>
        <p:spPr>
          <a:xfrm>
            <a:off x="3580382" y="3136612"/>
            <a:ext cx="19832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200" dirty="0">
                <a:solidFill>
                  <a:srgbClr val="FF3300"/>
                </a:solidFill>
                <a:cs typeface="B Titr" panose="00000700000000000000" pitchFamily="2" charset="-78"/>
              </a:rPr>
              <a:t>خون‌ریزی‌ها</a:t>
            </a:r>
            <a:endParaRPr lang="en-US" sz="3200" dirty="0">
              <a:solidFill>
                <a:srgbClr val="FF3300"/>
              </a:solidFill>
              <a:cs typeface="B Titr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DF29D771-6EE2-44E3-82E7-7A26FEDE0E83}"/>
              </a:ext>
            </a:extLst>
          </p:cNvPr>
          <p:cNvSpPr txBox="1"/>
          <p:nvPr/>
        </p:nvSpPr>
        <p:spPr>
          <a:xfrm>
            <a:off x="6849520" y="2286000"/>
            <a:ext cx="16257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000" dirty="0">
                <a:latin typeface="IranNastaliq" panose="02000503000000020003" pitchFamily="2" charset="0"/>
                <a:cs typeface="B Nazanin" panose="00000400000000000000" pitchFamily="2" charset="-78"/>
              </a:rPr>
              <a:t>اورژانس های شایع</a:t>
            </a:r>
            <a:endParaRPr lang="en-US" sz="2000" dirty="0">
              <a:latin typeface="IranNastaliq" panose="02000503000000020003" pitchFamily="2" charset="0"/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C795DF00-23C0-4999-851F-CFA64B38D18D}"/>
              </a:ext>
            </a:extLst>
          </p:cNvPr>
          <p:cNvSpPr txBox="1"/>
          <p:nvPr/>
        </p:nvSpPr>
        <p:spPr>
          <a:xfrm>
            <a:off x="947636" y="2286000"/>
            <a:ext cx="25266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>
                <a:latin typeface="IranNastaliq" panose="02000503000000020003" pitchFamily="2" charset="0"/>
                <a:cs typeface="IranNastaliq" panose="02000503000000020003" pitchFamily="2" charset="0"/>
              </a:defRPr>
            </a:lvl1pPr>
          </a:lstStyle>
          <a:p>
            <a:r>
              <a:rPr lang="fa-IR" dirty="0">
                <a:cs typeface="B Nazanin" panose="00000400000000000000" pitchFamily="2" charset="-78"/>
              </a:rPr>
              <a:t>پیشگیری از بیماری های قلبی</a:t>
            </a:r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5549586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25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4851ED5-0ED3-4303-885E-F33EF572D56E}"/>
              </a:ext>
            </a:extLst>
          </p:cNvPr>
          <p:cNvSpPr txBox="1"/>
          <p:nvPr/>
        </p:nvSpPr>
        <p:spPr>
          <a:xfrm>
            <a:off x="6522636" y="130938"/>
            <a:ext cx="2515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پیشگیری از بیماری های قلبی</a:t>
            </a:r>
            <a:endParaRPr lang="en-US" dirty="0">
              <a:cs typeface="B Titr" panose="000007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4191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xmlns="" id="{B01612C9-C4EC-4E74-987A-BC519C15470A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624DCA4-636B-4C92-8963-D090960C1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F260686F-AC1E-4EED-A973-AB472A59CEFD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7">
            <a:extLst>
              <a:ext uri="{FF2B5EF4-FFF2-40B4-BE49-F238E27FC236}">
                <a16:creationId xmlns:a16="http://schemas.microsoft.com/office/drawing/2014/main" xmlns="" id="{AF8C2131-BD21-47A6-994C-E1CD98AF76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1716" y="1464814"/>
            <a:ext cx="3810000" cy="3099405"/>
          </a:xfrm>
          <a:prstGeom prst="rect">
            <a:avLst/>
          </a:prstGeom>
        </p:spPr>
      </p:pic>
      <p:sp>
        <p:nvSpPr>
          <p:cNvPr id="14" name="Rectangle 6">
            <a:extLst>
              <a:ext uri="{FF2B5EF4-FFF2-40B4-BE49-F238E27FC236}">
                <a16:creationId xmlns:a16="http://schemas.microsoft.com/office/drawing/2014/main" xmlns="" id="{AF46A127-6A5D-462B-854E-300C8CA6302E}"/>
              </a:ext>
            </a:extLst>
          </p:cNvPr>
          <p:cNvSpPr txBox="1">
            <a:spLocks noChangeArrowheads="1"/>
          </p:cNvSpPr>
          <p:nvPr/>
        </p:nvSpPr>
        <p:spPr>
          <a:xfrm>
            <a:off x="5081828" y="1580055"/>
            <a:ext cx="3945822" cy="3697889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Low" rtl="1">
              <a:buFont typeface="Wingdings" panose="05000000000000000000" pitchFamily="2" charset="2"/>
              <a:buNone/>
            </a:pPr>
            <a:r>
              <a:rPr lang="fa-IR" altLang="en-US" sz="2800" dirty="0">
                <a:cs typeface="B Nazanin" panose="00000400000000000000" pitchFamily="2" charset="-78"/>
              </a:rPr>
              <a:t>کلسترول یک ماده چربی شکلی است که در تمامی سلول های بدن یافت می شود .منشا آن خارجی یا داخلی است . یعنی یا به وسیله غذا هائی مثل گوشت قرمز ولبنیات چرب وارد بدن می شود.و یا در کبد تولید می شود.</a:t>
            </a:r>
            <a:r>
              <a:rPr lang="en-GB" altLang="en-US" sz="2800" dirty="0">
                <a:cs typeface="B Nazanin" panose="00000400000000000000" pitchFamily="2" charset="-78"/>
              </a:rPr>
              <a:t/>
            </a:r>
            <a:br>
              <a:rPr lang="en-GB" altLang="en-US" sz="2800" dirty="0">
                <a:cs typeface="B Nazanin" panose="00000400000000000000" pitchFamily="2" charset="-78"/>
              </a:rPr>
            </a:br>
            <a:endParaRPr lang="en-GB" altLang="en-US" sz="28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3433023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4851ED5-0ED3-4303-885E-F33EF572D56E}"/>
              </a:ext>
            </a:extLst>
          </p:cNvPr>
          <p:cNvSpPr txBox="1"/>
          <p:nvPr/>
        </p:nvSpPr>
        <p:spPr>
          <a:xfrm>
            <a:off x="6522636" y="130938"/>
            <a:ext cx="2515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پیشگیری از بیماری های قلبی</a:t>
            </a:r>
            <a:endParaRPr lang="en-US" dirty="0">
              <a:cs typeface="B Titr" panose="000007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4191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xmlns="" id="{B01612C9-C4EC-4E74-987A-BC519C15470A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624DCA4-636B-4C92-8963-D090960C1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F260686F-AC1E-4EED-A973-AB472A59CEFD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2">
            <a:extLst>
              <a:ext uri="{FF2B5EF4-FFF2-40B4-BE49-F238E27FC236}">
                <a16:creationId xmlns:a16="http://schemas.microsoft.com/office/drawing/2014/main" xmlns="" id="{8A63B616-67CF-4171-BB3E-821F7AC564B5}"/>
              </a:ext>
            </a:extLst>
          </p:cNvPr>
          <p:cNvSpPr txBox="1">
            <a:spLocks noChangeArrowheads="1"/>
          </p:cNvSpPr>
          <p:nvPr/>
        </p:nvSpPr>
        <p:spPr>
          <a:xfrm>
            <a:off x="685800" y="728869"/>
            <a:ext cx="7772400" cy="106680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ar-SA" sz="6600" dirty="0">
                <a:cs typeface="B Titr" panose="00000700000000000000" pitchFamily="2" charset="-78"/>
              </a:rPr>
              <a:t>چاق</a:t>
            </a:r>
            <a:r>
              <a:rPr lang="fa-IR" sz="6600" dirty="0">
                <a:cs typeface="B Titr" panose="00000700000000000000" pitchFamily="2" charset="-78"/>
              </a:rPr>
              <a:t>ی</a:t>
            </a:r>
            <a:endParaRPr lang="en-US" sz="6600" dirty="0">
              <a:cs typeface="B Titr" panose="00000700000000000000" pitchFamily="2" charset="-78"/>
            </a:endParaRPr>
          </a:p>
        </p:txBody>
      </p:sp>
      <p:sp>
        <p:nvSpPr>
          <p:cNvPr id="15" name="Rectangle 3">
            <a:extLst>
              <a:ext uri="{FF2B5EF4-FFF2-40B4-BE49-F238E27FC236}">
                <a16:creationId xmlns:a16="http://schemas.microsoft.com/office/drawing/2014/main" xmlns="" id="{43C46DDD-6679-42FA-B784-0178A24D9783}"/>
              </a:ext>
            </a:extLst>
          </p:cNvPr>
          <p:cNvSpPr txBox="1">
            <a:spLocks noChangeArrowheads="1"/>
          </p:cNvSpPr>
          <p:nvPr/>
        </p:nvSpPr>
        <p:spPr>
          <a:xfrm>
            <a:off x="76200" y="2208338"/>
            <a:ext cx="9105900" cy="3429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9600" indent="-609600" rtl="1">
              <a:buFont typeface="Wingdings" panose="05000000000000000000" pitchFamily="2" charset="2"/>
              <a:buNone/>
            </a:pPr>
            <a:r>
              <a:rPr lang="fa-IR" altLang="en-US" sz="2400" dirty="0">
                <a:cs typeface="B Nazanin" panose="00000400000000000000" pitchFamily="2" charset="-78"/>
              </a:rPr>
              <a:t>         چاقی موجب افزاش  </a:t>
            </a:r>
            <a:r>
              <a:rPr lang="fa-IR" altLang="en-US" sz="2400" dirty="0">
                <a:solidFill>
                  <a:schemeClr val="tx2"/>
                </a:solidFill>
                <a:cs typeface="B Nazanin" panose="00000400000000000000" pitchFamily="2" charset="-78"/>
              </a:rPr>
              <a:t>بار قلبی</a:t>
            </a:r>
            <a:r>
              <a:rPr lang="fa-IR" altLang="en-US" sz="2400" dirty="0">
                <a:cs typeface="B Nazanin" panose="00000400000000000000" pitchFamily="2" charset="-78"/>
              </a:rPr>
              <a:t> می شود.</a:t>
            </a:r>
          </a:p>
          <a:p>
            <a:pPr marL="609600" indent="-609600" rtl="1">
              <a:buFont typeface="Wingdings" panose="05000000000000000000" pitchFamily="2" charset="2"/>
              <a:buNone/>
            </a:pPr>
            <a:r>
              <a:rPr lang="fa-IR" altLang="en-US" sz="2400" dirty="0">
                <a:cs typeface="B Nazanin" panose="00000400000000000000" pitchFamily="2" charset="-78"/>
              </a:rPr>
              <a:t>      موجب بالا رفتن </a:t>
            </a:r>
            <a:r>
              <a:rPr lang="fa-IR" altLang="en-US" sz="2400" dirty="0">
                <a:solidFill>
                  <a:srgbClr val="FF3300"/>
                </a:solidFill>
                <a:cs typeface="B Nazanin" panose="00000400000000000000" pitchFamily="2" charset="-78"/>
              </a:rPr>
              <a:t>فشار خون</a:t>
            </a:r>
            <a:r>
              <a:rPr lang="fa-IR" altLang="en-US" sz="2400" dirty="0">
                <a:cs typeface="B Nazanin" panose="00000400000000000000" pitchFamily="2" charset="-78"/>
              </a:rPr>
              <a:t> می شود.</a:t>
            </a:r>
          </a:p>
          <a:p>
            <a:pPr marL="609600" indent="-609600" rtl="1">
              <a:buFont typeface="Wingdings" panose="05000000000000000000" pitchFamily="2" charset="2"/>
              <a:buNone/>
            </a:pPr>
            <a:r>
              <a:rPr lang="fa-IR" altLang="en-US" sz="2400" dirty="0">
                <a:cs typeface="B Nazanin" panose="00000400000000000000" pitchFamily="2" charset="-78"/>
              </a:rPr>
              <a:t>      موجب بروز </a:t>
            </a:r>
            <a:r>
              <a:rPr lang="fa-IR" altLang="en-US" sz="2400" dirty="0">
                <a:solidFill>
                  <a:schemeClr val="tx2"/>
                </a:solidFill>
                <a:cs typeface="B Nazanin" panose="00000400000000000000" pitchFamily="2" charset="-78"/>
              </a:rPr>
              <a:t>دیابت</a:t>
            </a:r>
            <a:r>
              <a:rPr lang="fa-IR" altLang="en-US" sz="2400" dirty="0">
                <a:cs typeface="B Nazanin" panose="00000400000000000000" pitchFamily="2" charset="-78"/>
              </a:rPr>
              <a:t> می شود.</a:t>
            </a:r>
          </a:p>
          <a:p>
            <a:pPr marL="609600" indent="-609600" rtl="1">
              <a:buFont typeface="Wingdings" panose="05000000000000000000" pitchFamily="2" charset="2"/>
              <a:buNone/>
            </a:pPr>
            <a:r>
              <a:rPr lang="fa-IR" altLang="en-US" sz="2400" dirty="0">
                <a:cs typeface="B Nazanin" panose="00000400000000000000" pitchFamily="2" charset="-78"/>
              </a:rPr>
              <a:t>      موجب بالا رفتن </a:t>
            </a:r>
            <a:r>
              <a:rPr lang="fa-IR" altLang="en-US" sz="2400" dirty="0">
                <a:solidFill>
                  <a:schemeClr val="tx2"/>
                </a:solidFill>
                <a:cs typeface="B Nazanin" panose="00000400000000000000" pitchFamily="2" charset="-78"/>
              </a:rPr>
              <a:t>کلسترول</a:t>
            </a:r>
            <a:r>
              <a:rPr lang="fa-IR" altLang="en-US" sz="2400" dirty="0">
                <a:cs typeface="B Nazanin" panose="00000400000000000000" pitchFamily="2" charset="-78"/>
              </a:rPr>
              <a:t> می شود.</a:t>
            </a:r>
          </a:p>
          <a:p>
            <a:pPr marL="609600" indent="-609600" rtl="1">
              <a:buFont typeface="Wingdings" panose="05000000000000000000" pitchFamily="2" charset="2"/>
              <a:buNone/>
            </a:pPr>
            <a:r>
              <a:rPr lang="fa-IR" altLang="en-US" sz="2400" dirty="0">
                <a:cs typeface="B Nazanin" panose="00000400000000000000" pitchFamily="2" charset="-78"/>
              </a:rPr>
              <a:t>    افزایش وزن به مقدار </a:t>
            </a:r>
            <a:r>
              <a:rPr lang="fa-IR" altLang="en-US" sz="2400" dirty="0">
                <a:solidFill>
                  <a:schemeClr val="tx2"/>
                </a:solidFill>
                <a:cs typeface="B Nazanin" panose="00000400000000000000" pitchFamily="2" charset="-78"/>
              </a:rPr>
              <a:t>5</a:t>
            </a:r>
            <a:r>
              <a:rPr lang="fa-IR" altLang="en-US" sz="2400" dirty="0">
                <a:solidFill>
                  <a:srgbClr val="FF3300"/>
                </a:solidFill>
                <a:cs typeface="B Nazanin" panose="00000400000000000000" pitchFamily="2" charset="-78"/>
              </a:rPr>
              <a:t> </a:t>
            </a:r>
            <a:r>
              <a:rPr lang="fa-IR" altLang="en-US" sz="2400" dirty="0">
                <a:solidFill>
                  <a:schemeClr val="tx2"/>
                </a:solidFill>
                <a:cs typeface="B Nazanin" panose="00000400000000000000" pitchFamily="2" charset="-78"/>
              </a:rPr>
              <a:t>تا 8</a:t>
            </a:r>
            <a:r>
              <a:rPr lang="fa-IR" altLang="en-US" sz="2400" dirty="0">
                <a:cs typeface="B Nazanin" panose="00000400000000000000" pitchFamily="2" charset="-78"/>
              </a:rPr>
              <a:t> کیلو گرم موجب افزایش سکته  قلبی به میزان </a:t>
            </a:r>
            <a:r>
              <a:rPr lang="fa-IR" altLang="en-US" sz="2400" dirty="0">
                <a:solidFill>
                  <a:schemeClr val="tx2"/>
                </a:solidFill>
                <a:cs typeface="B Nazanin" panose="00000400000000000000" pitchFamily="2" charset="-78"/>
              </a:rPr>
              <a:t>25</a:t>
            </a:r>
            <a:r>
              <a:rPr lang="fa-IR" altLang="en-US" sz="2400" dirty="0">
                <a:cs typeface="B Nazanin" panose="00000400000000000000" pitchFamily="2" charset="-78"/>
              </a:rPr>
              <a:t> درصد می‌شود.</a:t>
            </a:r>
          </a:p>
          <a:p>
            <a:pPr marL="609600" indent="-609600" rtl="1">
              <a:buFont typeface="Wingdings" panose="05000000000000000000" pitchFamily="2" charset="2"/>
              <a:buNone/>
            </a:pPr>
            <a:r>
              <a:rPr lang="fa-IR" altLang="en-US" sz="2400" dirty="0">
                <a:cs typeface="B Nazanin" panose="00000400000000000000" pitchFamily="2" charset="-78"/>
              </a:rPr>
              <a:t>اگر</a:t>
            </a:r>
            <a:r>
              <a:rPr lang="fa-IR" altLang="en-US" sz="2400" dirty="0">
                <a:solidFill>
                  <a:srgbClr val="FF3300"/>
                </a:solidFill>
                <a:cs typeface="B Nazanin" panose="00000400000000000000" pitchFamily="2" charset="-78"/>
              </a:rPr>
              <a:t> </a:t>
            </a:r>
            <a:r>
              <a:rPr lang="fa-IR" altLang="en-US" sz="2400" dirty="0">
                <a:solidFill>
                  <a:schemeClr val="tx2"/>
                </a:solidFill>
                <a:cs typeface="B Nazanin" panose="00000400000000000000" pitchFamily="2" charset="-78"/>
              </a:rPr>
              <a:t>5/11</a:t>
            </a:r>
            <a:r>
              <a:rPr lang="fa-IR" altLang="en-US" sz="2400" dirty="0">
                <a:cs typeface="B Nazanin" panose="00000400000000000000" pitchFamily="2" charset="-78"/>
              </a:rPr>
              <a:t> کیلو گرم  افزایش باشد </a:t>
            </a:r>
            <a:r>
              <a:rPr lang="fa-IR" altLang="en-US" sz="2400" dirty="0">
                <a:solidFill>
                  <a:schemeClr val="tx2"/>
                </a:solidFill>
                <a:cs typeface="B Nazanin" panose="00000400000000000000" pitchFamily="2" charset="-78"/>
              </a:rPr>
              <a:t>200</a:t>
            </a:r>
            <a:r>
              <a:rPr lang="fa-IR" altLang="en-US" sz="2400" dirty="0">
                <a:cs typeface="B Nazanin" panose="00000400000000000000" pitchFamily="2" charset="-78"/>
              </a:rPr>
              <a:t> </a:t>
            </a:r>
            <a:r>
              <a:rPr lang="fa-IR" altLang="en-US" sz="2400" dirty="0">
                <a:solidFill>
                  <a:srgbClr val="FF3300"/>
                </a:solidFill>
                <a:cs typeface="B Nazanin" panose="00000400000000000000" pitchFamily="2" charset="-78"/>
              </a:rPr>
              <a:t>تا </a:t>
            </a:r>
            <a:r>
              <a:rPr lang="fa-IR" altLang="en-US" sz="2400" dirty="0">
                <a:solidFill>
                  <a:schemeClr val="tx2"/>
                </a:solidFill>
                <a:cs typeface="B Nazanin" panose="00000400000000000000" pitchFamily="2" charset="-78"/>
              </a:rPr>
              <a:t>300</a:t>
            </a:r>
            <a:r>
              <a:rPr lang="fa-IR" altLang="en-US" sz="2400" dirty="0">
                <a:cs typeface="B Nazanin" panose="00000400000000000000" pitchFamily="2" charset="-78"/>
              </a:rPr>
              <a:t> در صد خطر سکته قلبی را افزایش می‌دهد. </a:t>
            </a:r>
            <a:endParaRPr lang="en-US" alt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825569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4851ED5-0ED3-4303-885E-F33EF572D56E}"/>
              </a:ext>
            </a:extLst>
          </p:cNvPr>
          <p:cNvSpPr txBox="1"/>
          <p:nvPr/>
        </p:nvSpPr>
        <p:spPr>
          <a:xfrm>
            <a:off x="6522636" y="130938"/>
            <a:ext cx="2515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پیشگیری از بیماری های قلبی</a:t>
            </a:r>
            <a:endParaRPr lang="en-US" dirty="0">
              <a:cs typeface="B Titr" panose="000007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4191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xmlns="" id="{B01612C9-C4EC-4E74-987A-BC519C15470A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624DCA4-636B-4C92-8963-D090960C1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F260686F-AC1E-4EED-A973-AB472A59CEFD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2">
            <a:extLst>
              <a:ext uri="{FF2B5EF4-FFF2-40B4-BE49-F238E27FC236}">
                <a16:creationId xmlns:a16="http://schemas.microsoft.com/office/drawing/2014/main" xmlns="" id="{D7514F32-281F-456B-9588-7B333BF41FC1}"/>
              </a:ext>
            </a:extLst>
          </p:cNvPr>
          <p:cNvSpPr txBox="1">
            <a:spLocks noChangeArrowheads="1"/>
          </p:cNvSpPr>
          <p:nvPr/>
        </p:nvSpPr>
        <p:spPr>
          <a:xfrm>
            <a:off x="628650" y="717895"/>
            <a:ext cx="7886700" cy="9286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1">
              <a:defRPr/>
            </a:pPr>
            <a:r>
              <a:rPr lang="fa-IR" sz="5400" dirty="0">
                <a:cs typeface="B Titr" panose="00000700000000000000" pitchFamily="2" charset="-78"/>
              </a:rPr>
              <a:t>ورزش ( فعالیت فیزیکی )</a:t>
            </a:r>
            <a:endParaRPr lang="en-US" sz="5400" dirty="0">
              <a:cs typeface="B Titr" panose="00000700000000000000" pitchFamily="2" charset="-78"/>
            </a:endParaRPr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xmlns="" id="{17D1BCE2-9167-4A84-B591-2DDFB2B4F9BF}"/>
              </a:ext>
            </a:extLst>
          </p:cNvPr>
          <p:cNvSpPr txBox="1">
            <a:spLocks noChangeArrowheads="1"/>
          </p:cNvSpPr>
          <p:nvPr/>
        </p:nvSpPr>
        <p:spPr>
          <a:xfrm>
            <a:off x="628650" y="2477639"/>
            <a:ext cx="7886700" cy="28547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Low" rtl="1">
              <a:buFont typeface="Wingdings" panose="05000000000000000000" pitchFamily="2" charset="2"/>
              <a:buNone/>
            </a:pPr>
            <a:r>
              <a:rPr lang="fa-IR" altLang="en-US" sz="4800" dirty="0">
                <a:cs typeface="B Mitra" panose="00000400000000000000" pitchFamily="2" charset="-78"/>
              </a:rPr>
              <a:t>  </a:t>
            </a:r>
            <a:r>
              <a:rPr lang="ar-SA" altLang="en-US" sz="4800" dirty="0">
                <a:cs typeface="B Mitra" panose="00000400000000000000" pitchFamily="2" charset="-78"/>
              </a:rPr>
              <a:t>هر</a:t>
            </a:r>
            <a:r>
              <a:rPr lang="en-US" altLang="en-US" sz="4800" dirty="0">
                <a:cs typeface="B Mitra" panose="00000400000000000000" pitchFamily="2" charset="-78"/>
              </a:rPr>
              <a:t> </a:t>
            </a:r>
            <a:r>
              <a:rPr lang="ar-SA" altLang="en-US" sz="4800" dirty="0">
                <a:cs typeface="B Mitra" panose="00000400000000000000" pitchFamily="2" charset="-78"/>
              </a:rPr>
              <a:t>سال 2ميليون مرگ به علت عدم تحرك اتفاق مي</a:t>
            </a:r>
            <a:r>
              <a:rPr lang="fa-IR" altLang="en-US" sz="4800" dirty="0">
                <a:cs typeface="B Mitra" panose="00000400000000000000" pitchFamily="2" charset="-78"/>
              </a:rPr>
              <a:t>‌</a:t>
            </a:r>
            <a:r>
              <a:rPr lang="ar-SA" altLang="en-US" sz="4800" dirty="0">
                <a:cs typeface="B Mitra" panose="00000400000000000000" pitchFamily="2" charset="-78"/>
              </a:rPr>
              <a:t>افتد</a:t>
            </a:r>
            <a:r>
              <a:rPr lang="fa-IR" altLang="en-US" sz="4800" dirty="0">
                <a:cs typeface="B Mitra" panose="00000400000000000000" pitchFamily="2" charset="-78"/>
              </a:rPr>
              <a:t> </a:t>
            </a:r>
            <a:r>
              <a:rPr lang="ar-SA" altLang="en-US" sz="4800" dirty="0">
                <a:cs typeface="B Mitra" panose="00000400000000000000" pitchFamily="2" charset="-78"/>
              </a:rPr>
              <a:t>و</a:t>
            </a:r>
            <a:r>
              <a:rPr lang="en-US" altLang="en-US" sz="4800" dirty="0">
                <a:cs typeface="B Mitra" panose="00000400000000000000" pitchFamily="2" charset="-78"/>
              </a:rPr>
              <a:t> </a:t>
            </a:r>
            <a:r>
              <a:rPr lang="ar-SA" altLang="en-US" sz="4800" dirty="0">
                <a:cs typeface="B Mitra" panose="00000400000000000000" pitchFamily="2" charset="-78"/>
              </a:rPr>
              <a:t>سال</a:t>
            </a:r>
            <a:r>
              <a:rPr lang="fa-IR" altLang="en-US" sz="4800" dirty="0">
                <a:cs typeface="B Mitra" panose="00000400000000000000" pitchFamily="2" charset="-78"/>
              </a:rPr>
              <a:t>‌</a:t>
            </a:r>
            <a:r>
              <a:rPr lang="ar-SA" altLang="en-US" sz="4800" dirty="0">
                <a:cs typeface="B Mitra" panose="00000400000000000000" pitchFamily="2" charset="-78"/>
              </a:rPr>
              <a:t>هاي از</a:t>
            </a:r>
            <a:r>
              <a:rPr lang="en-US" altLang="en-US" sz="4800" dirty="0">
                <a:cs typeface="B Mitra" panose="00000400000000000000" pitchFamily="2" charset="-78"/>
              </a:rPr>
              <a:t> </a:t>
            </a:r>
            <a:r>
              <a:rPr lang="ar-SA" altLang="en-US" sz="4800" dirty="0">
                <a:cs typeface="B Mitra" panose="00000400000000000000" pitchFamily="2" charset="-78"/>
              </a:rPr>
              <a:t>دست رفته </a:t>
            </a:r>
            <a:endParaRPr lang="en-US" altLang="en-US" sz="4800" dirty="0">
              <a:cs typeface="B Mitra" panose="00000400000000000000" pitchFamily="2" charset="-78"/>
            </a:endParaRPr>
          </a:p>
          <a:p>
            <a:pPr algn="justLow" rtl="1">
              <a:buFont typeface="Wingdings" panose="05000000000000000000" pitchFamily="2" charset="2"/>
              <a:buNone/>
            </a:pPr>
            <a:r>
              <a:rPr lang="ar-SA" altLang="en-US" sz="4800" dirty="0">
                <a:cs typeface="B Mitra" panose="00000400000000000000" pitchFamily="2" charset="-78"/>
              </a:rPr>
              <a:t>(19 ميليون) سال برآورد شده است .</a:t>
            </a:r>
            <a:endParaRPr lang="ar-SA" altLang="en-US" sz="5400" dirty="0">
              <a:cs typeface="B Mitra" panose="00000400000000000000" pitchFamily="2" charset="-78"/>
            </a:endParaRPr>
          </a:p>
          <a:p>
            <a:pPr algn="justLow" rtl="1"/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02591268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4851ED5-0ED3-4303-885E-F33EF572D56E}"/>
              </a:ext>
            </a:extLst>
          </p:cNvPr>
          <p:cNvSpPr txBox="1"/>
          <p:nvPr/>
        </p:nvSpPr>
        <p:spPr>
          <a:xfrm>
            <a:off x="6522636" y="130938"/>
            <a:ext cx="2515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پیشگیری از بیماری های قلبی</a:t>
            </a:r>
            <a:endParaRPr lang="en-US" dirty="0">
              <a:cs typeface="B Titr" panose="000007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4191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xmlns="" id="{B01612C9-C4EC-4E74-987A-BC519C15470A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624DCA4-636B-4C92-8963-D090960C1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F260686F-AC1E-4EED-A973-AB472A59CEFD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2">
            <a:extLst>
              <a:ext uri="{FF2B5EF4-FFF2-40B4-BE49-F238E27FC236}">
                <a16:creationId xmlns:a16="http://schemas.microsoft.com/office/drawing/2014/main" xmlns="" id="{8DA3E29D-CD33-4484-ADF7-F3DF7276935F}"/>
              </a:ext>
            </a:extLst>
          </p:cNvPr>
          <p:cNvSpPr txBox="1">
            <a:spLocks noChangeArrowheads="1"/>
          </p:cNvSpPr>
          <p:nvPr/>
        </p:nvSpPr>
        <p:spPr>
          <a:xfrm>
            <a:off x="628650" y="762000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a-IR" sz="4000" dirty="0">
                <a:cs typeface="B Nazanin" panose="00000400000000000000" pitchFamily="2" charset="-78"/>
              </a:rPr>
              <a:t>موضوع مهم در </a:t>
            </a:r>
            <a:r>
              <a:rPr lang="fa-IR" sz="4000" dirty="0">
                <a:solidFill>
                  <a:srgbClr val="0070C0"/>
                </a:solidFill>
                <a:cs typeface="B Nazanin" panose="00000400000000000000" pitchFamily="2" charset="-78"/>
              </a:rPr>
              <a:t>پیشگیری از بیماری های قلبی </a:t>
            </a:r>
            <a:r>
              <a:rPr lang="fa-IR" sz="4000" dirty="0">
                <a:cs typeface="B Nazanin" panose="00000400000000000000" pitchFamily="2" charset="-78"/>
              </a:rPr>
              <a:t>ورزش همگانی و </a:t>
            </a:r>
            <a:r>
              <a:rPr lang="fa-IR" sz="4000" dirty="0">
                <a:solidFill>
                  <a:srgbClr val="0070C0"/>
                </a:solidFill>
                <a:cs typeface="B Nazanin" panose="00000400000000000000" pitchFamily="2" charset="-78"/>
              </a:rPr>
              <a:t>فعایت بدنی </a:t>
            </a:r>
            <a:r>
              <a:rPr lang="fa-IR" sz="4000" dirty="0">
                <a:cs typeface="B Nazanin" panose="00000400000000000000" pitchFamily="2" charset="-78"/>
              </a:rPr>
              <a:t>است.</a:t>
            </a:r>
            <a:endParaRPr lang="en-US" sz="4000" dirty="0">
              <a:cs typeface="B Nazanin" panose="00000400000000000000" pitchFamily="2" charset="-78"/>
            </a:endParaRPr>
          </a:p>
        </p:txBody>
      </p:sp>
      <p:sp>
        <p:nvSpPr>
          <p:cNvPr id="15" name="Rectangle 3">
            <a:extLst>
              <a:ext uri="{FF2B5EF4-FFF2-40B4-BE49-F238E27FC236}">
                <a16:creationId xmlns:a16="http://schemas.microsoft.com/office/drawing/2014/main" xmlns="" id="{CF8E0152-D960-4E60-9ABB-2CD05F9EE37A}"/>
              </a:ext>
            </a:extLst>
          </p:cNvPr>
          <p:cNvSpPr txBox="1">
            <a:spLocks noChangeArrowheads="1"/>
          </p:cNvSpPr>
          <p:nvPr/>
        </p:nvSpPr>
        <p:spPr>
          <a:xfrm>
            <a:off x="674228" y="2701131"/>
            <a:ext cx="7886700" cy="30900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fa-IR" altLang="en-US" sz="4000" dirty="0" smtClean="0">
                <a:cs typeface="B Nazanin" panose="00000400000000000000" pitchFamily="2" charset="-78"/>
              </a:rPr>
              <a:t>ورزش </a:t>
            </a:r>
            <a:r>
              <a:rPr lang="fa-IR" altLang="en-US" sz="4000" dirty="0">
                <a:cs typeface="B Nazanin" panose="00000400000000000000" pitchFamily="2" charset="-78"/>
              </a:rPr>
              <a:t>یا فعالیت بدنی برای همه سنین یک ضرورت قطعی است.</a:t>
            </a:r>
          </a:p>
          <a:p>
            <a:pPr>
              <a:buFont typeface="Wingdings" panose="05000000000000000000" pitchFamily="2" charset="2"/>
              <a:buNone/>
            </a:pPr>
            <a:r>
              <a:rPr lang="fa-IR" altLang="en-US" sz="4000" dirty="0">
                <a:cs typeface="B Nazanin" panose="00000400000000000000" pitchFamily="2" charset="-78"/>
              </a:rPr>
              <a:t>   زیرا موجب کاهش بسیاری از بیماری های قلبی – عروقی و تعداد زیادی از سرطان ها می شود.</a:t>
            </a:r>
            <a:endParaRPr lang="en-US" altLang="en-US" sz="40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656400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4851ED5-0ED3-4303-885E-F33EF572D56E}"/>
              </a:ext>
            </a:extLst>
          </p:cNvPr>
          <p:cNvSpPr txBox="1"/>
          <p:nvPr/>
        </p:nvSpPr>
        <p:spPr>
          <a:xfrm>
            <a:off x="6522636" y="130938"/>
            <a:ext cx="2515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پیشگیری از بیماری های قلبی</a:t>
            </a:r>
            <a:endParaRPr lang="en-US" dirty="0">
              <a:cs typeface="B Titr" panose="000007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4191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xmlns="" id="{B01612C9-C4EC-4E74-987A-BC519C15470A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624DCA4-636B-4C92-8963-D090960C1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F260686F-AC1E-4EED-A973-AB472A59CEFD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2">
            <a:extLst>
              <a:ext uri="{FF2B5EF4-FFF2-40B4-BE49-F238E27FC236}">
                <a16:creationId xmlns:a16="http://schemas.microsoft.com/office/drawing/2014/main" xmlns="" id="{8B4A5130-AE4E-4F0F-86C6-F0009D7CE94F}"/>
              </a:ext>
            </a:extLst>
          </p:cNvPr>
          <p:cNvSpPr txBox="1">
            <a:spLocks noChangeArrowheads="1"/>
          </p:cNvSpPr>
          <p:nvPr/>
        </p:nvSpPr>
        <p:spPr>
          <a:xfrm>
            <a:off x="628650" y="644850"/>
            <a:ext cx="7886700" cy="76072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1">
              <a:defRPr/>
            </a:pPr>
            <a:r>
              <a:rPr lang="fa-IR" dirty="0">
                <a:cs typeface="B Titr" panose="00000700000000000000" pitchFamily="2" charset="-78"/>
              </a:rPr>
              <a:t>فوائد ورزش(فعالیت بدنی)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xmlns="" id="{42CB97C2-631A-4CC4-B842-8ED5A3C47F7E}"/>
              </a:ext>
            </a:extLst>
          </p:cNvPr>
          <p:cNvSpPr txBox="1">
            <a:spLocks noChangeArrowheads="1"/>
          </p:cNvSpPr>
          <p:nvPr/>
        </p:nvSpPr>
        <p:spPr>
          <a:xfrm>
            <a:off x="838200" y="1904017"/>
            <a:ext cx="6990080" cy="25939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fa-IR" altLang="en-US" sz="2400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کاهش</a:t>
            </a:r>
            <a:r>
              <a:rPr lang="fa-IR" altLang="en-US" sz="2400" dirty="0">
                <a:cs typeface="B Nazanin" panose="00000400000000000000" pitchFamily="2" charset="-78"/>
              </a:rPr>
              <a:t> خطر بیماری های </a:t>
            </a:r>
            <a:r>
              <a:rPr lang="fa-IR" altLang="en-US" sz="2400" dirty="0">
                <a:solidFill>
                  <a:schemeClr val="tx2"/>
                </a:solidFill>
                <a:cs typeface="B Nazanin" panose="00000400000000000000" pitchFamily="2" charset="-78"/>
              </a:rPr>
              <a:t>قلبی</a:t>
            </a:r>
            <a:r>
              <a:rPr lang="fa-IR" altLang="en-US" sz="2400" dirty="0">
                <a:cs typeface="B Nazanin" panose="00000400000000000000" pitchFamily="2" charset="-78"/>
              </a:rPr>
              <a:t> عروقی،</a:t>
            </a:r>
          </a:p>
          <a:p>
            <a:pPr>
              <a:buFont typeface="Wingdings" panose="05000000000000000000" pitchFamily="2" charset="2"/>
              <a:buNone/>
            </a:pPr>
            <a:r>
              <a:rPr lang="fa-IR" altLang="en-US" sz="2400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کاهش</a:t>
            </a:r>
            <a:r>
              <a:rPr lang="fa-IR" altLang="en-US" sz="2400" dirty="0">
                <a:cs typeface="B Nazanin" panose="00000400000000000000" pitchFamily="2" charset="-78"/>
              </a:rPr>
              <a:t> خطر </a:t>
            </a:r>
            <a:r>
              <a:rPr lang="fa-IR" altLang="en-US" sz="2400" dirty="0">
                <a:solidFill>
                  <a:schemeClr val="tx2"/>
                </a:solidFill>
                <a:cs typeface="B Nazanin" panose="00000400000000000000" pitchFamily="2" charset="-78"/>
              </a:rPr>
              <a:t>مرگ</a:t>
            </a:r>
            <a:r>
              <a:rPr lang="fa-IR" altLang="en-US" sz="2400" dirty="0">
                <a:cs typeface="B Nazanin" panose="00000400000000000000" pitchFamily="2" charset="-78"/>
              </a:rPr>
              <a:t> ناگهانی </a:t>
            </a:r>
          </a:p>
          <a:p>
            <a:pPr>
              <a:buFont typeface="Wingdings" panose="05000000000000000000" pitchFamily="2" charset="2"/>
              <a:buNone/>
            </a:pPr>
            <a:r>
              <a:rPr lang="fa-IR" altLang="en-US" sz="2400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کاهش</a:t>
            </a:r>
            <a:r>
              <a:rPr lang="fa-IR" altLang="en-US" sz="2400" dirty="0">
                <a:cs typeface="B Nazanin" panose="00000400000000000000" pitchFamily="2" charset="-78"/>
              </a:rPr>
              <a:t> خطر </a:t>
            </a:r>
            <a:r>
              <a:rPr lang="fa-IR" altLang="en-US" sz="2400" dirty="0">
                <a:solidFill>
                  <a:schemeClr val="tx2"/>
                </a:solidFill>
                <a:cs typeface="B Nazanin" panose="00000400000000000000" pitchFamily="2" charset="-78"/>
              </a:rPr>
              <a:t>سکته</a:t>
            </a:r>
            <a:r>
              <a:rPr lang="fa-IR" altLang="en-US" sz="2400" dirty="0">
                <a:cs typeface="B Nazanin" panose="00000400000000000000" pitchFamily="2" charset="-78"/>
              </a:rPr>
              <a:t> های مغزی</a:t>
            </a:r>
          </a:p>
          <a:p>
            <a:pPr>
              <a:buFont typeface="Wingdings" panose="05000000000000000000" pitchFamily="2" charset="2"/>
              <a:buNone/>
            </a:pPr>
            <a:r>
              <a:rPr lang="fa-IR" altLang="en-US" sz="2400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کاهش</a:t>
            </a:r>
            <a:r>
              <a:rPr lang="fa-IR" altLang="en-US" sz="2400" dirty="0">
                <a:cs typeface="B Nazanin" panose="00000400000000000000" pitchFamily="2" charset="-78"/>
              </a:rPr>
              <a:t> بروز </a:t>
            </a:r>
            <a:r>
              <a:rPr lang="fa-IR" altLang="en-US" sz="2400" dirty="0">
                <a:solidFill>
                  <a:schemeClr val="tx2"/>
                </a:solidFill>
                <a:cs typeface="B Nazanin" panose="00000400000000000000" pitchFamily="2" charset="-78"/>
              </a:rPr>
              <a:t>چاقی</a:t>
            </a:r>
            <a:r>
              <a:rPr lang="fa-IR" altLang="en-US" sz="2400" dirty="0">
                <a:cs typeface="B Nazanin" panose="00000400000000000000" pitchFamily="2" charset="-78"/>
              </a:rPr>
              <a:t> ،فشار </a:t>
            </a:r>
            <a:r>
              <a:rPr lang="fa-IR" altLang="en-US" sz="2400" dirty="0">
                <a:solidFill>
                  <a:schemeClr val="tx2"/>
                </a:solidFill>
                <a:cs typeface="B Nazanin" panose="00000400000000000000" pitchFamily="2" charset="-78"/>
              </a:rPr>
              <a:t>خون</a:t>
            </a:r>
            <a:r>
              <a:rPr lang="fa-IR" altLang="en-US" sz="2400" dirty="0">
                <a:cs typeface="B Nazanin" panose="00000400000000000000" pitchFamily="2" charset="-78"/>
              </a:rPr>
              <a:t>، </a:t>
            </a:r>
            <a:r>
              <a:rPr lang="fa-IR" altLang="en-US" sz="2400" dirty="0">
                <a:solidFill>
                  <a:schemeClr val="tx2"/>
                </a:solidFill>
                <a:cs typeface="B Nazanin" panose="00000400000000000000" pitchFamily="2" charset="-78"/>
              </a:rPr>
              <a:t>دیابت</a:t>
            </a:r>
            <a:r>
              <a:rPr lang="fa-IR" altLang="en-US" sz="2400" dirty="0">
                <a:cs typeface="B Nazanin" panose="00000400000000000000" pitchFamily="2" charset="-78"/>
              </a:rPr>
              <a:t> (بیماری قند)و برخی از انواع </a:t>
            </a:r>
            <a:r>
              <a:rPr lang="fa-IR" altLang="en-US" sz="2400" dirty="0">
                <a:solidFill>
                  <a:schemeClr val="tx2"/>
                </a:solidFill>
                <a:cs typeface="B Nazanin" panose="00000400000000000000" pitchFamily="2" charset="-78"/>
              </a:rPr>
              <a:t>سرطان</a:t>
            </a:r>
            <a:r>
              <a:rPr lang="fa-IR" altLang="en-US" sz="2400" dirty="0">
                <a:cs typeface="B Nazanin" panose="00000400000000000000" pitchFamily="2" charset="-78"/>
              </a:rPr>
              <a:t>. (کاهش </a:t>
            </a:r>
            <a:r>
              <a:rPr lang="fa-IR" altLang="en-US" sz="2400" dirty="0">
                <a:solidFill>
                  <a:schemeClr val="tx2"/>
                </a:solidFill>
                <a:cs typeface="B Nazanin" panose="00000400000000000000" pitchFamily="2" charset="-78"/>
              </a:rPr>
              <a:t>30</a:t>
            </a:r>
            <a:r>
              <a:rPr lang="fa-IR" altLang="en-US" sz="2400" dirty="0">
                <a:cs typeface="B Nazanin" panose="00000400000000000000" pitchFamily="2" charset="-78"/>
              </a:rPr>
              <a:t> درصد از بروز سرطان روده بزرگ)</a:t>
            </a:r>
          </a:p>
          <a:p>
            <a:pPr>
              <a:buFont typeface="Wingdings" panose="05000000000000000000" pitchFamily="2" charset="2"/>
              <a:buNone/>
            </a:pPr>
            <a:r>
              <a:rPr lang="fa-IR" altLang="en-US" sz="2400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تضمین</a:t>
            </a:r>
            <a:r>
              <a:rPr lang="fa-IR" altLang="en-US" sz="2400" dirty="0">
                <a:cs typeface="B Nazanin" panose="00000400000000000000" pitchFamily="2" charset="-78"/>
              </a:rPr>
              <a:t> سلامت </a:t>
            </a:r>
            <a:r>
              <a:rPr lang="fa-IR" altLang="en-US" sz="2400" dirty="0">
                <a:solidFill>
                  <a:schemeClr val="tx2"/>
                </a:solidFill>
                <a:cs typeface="B Nazanin" panose="00000400000000000000" pitchFamily="2" charset="-78"/>
              </a:rPr>
              <a:t>استخوان</a:t>
            </a:r>
            <a:r>
              <a:rPr lang="fa-IR" altLang="en-US" sz="2400" dirty="0">
                <a:cs typeface="B Nazanin" panose="00000400000000000000" pitchFamily="2" charset="-78"/>
              </a:rPr>
              <a:t> و جلوگیری از </a:t>
            </a:r>
            <a:r>
              <a:rPr lang="fa-IR" altLang="en-US" sz="2400" dirty="0">
                <a:solidFill>
                  <a:schemeClr val="tx2"/>
                </a:solidFill>
                <a:cs typeface="B Nazanin" panose="00000400000000000000" pitchFamily="2" charset="-78"/>
              </a:rPr>
              <a:t>پوکی</a:t>
            </a:r>
            <a:r>
              <a:rPr lang="fa-IR" altLang="en-US" sz="2400" dirty="0">
                <a:cs typeface="B Nazanin" panose="00000400000000000000" pitchFamily="2" charset="-78"/>
              </a:rPr>
              <a:t> استخوان</a:t>
            </a:r>
          </a:p>
          <a:p>
            <a:pPr>
              <a:buFont typeface="Wingdings" panose="05000000000000000000" pitchFamily="2" charset="2"/>
              <a:buNone/>
            </a:pPr>
            <a:r>
              <a:rPr lang="fa-IR" altLang="en-US" sz="2400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کاهش</a:t>
            </a:r>
            <a:r>
              <a:rPr lang="fa-IR" altLang="en-US" sz="2400" dirty="0">
                <a:cs typeface="B Nazanin" panose="00000400000000000000" pitchFamily="2" charset="-78"/>
              </a:rPr>
              <a:t> بروز </a:t>
            </a:r>
            <a:r>
              <a:rPr lang="fa-IR" altLang="en-US" sz="2400" dirty="0">
                <a:solidFill>
                  <a:schemeClr val="tx2"/>
                </a:solidFill>
                <a:cs typeface="B Nazanin" panose="00000400000000000000" pitchFamily="2" charset="-78"/>
              </a:rPr>
              <a:t>افسردگی</a:t>
            </a:r>
          </a:p>
          <a:p>
            <a:pPr>
              <a:buFont typeface="Wingdings" panose="05000000000000000000" pitchFamily="2" charset="2"/>
              <a:buNone/>
            </a:pPr>
            <a:endParaRPr lang="fa-IR" altLang="en-US" sz="2400" dirty="0">
              <a:cs typeface="B Nazanin" panose="00000400000000000000" pitchFamily="2" charset="-78"/>
            </a:endParaRPr>
          </a:p>
          <a:p>
            <a:endParaRPr lang="fa-IR" altLang="en-US" sz="2400" dirty="0">
              <a:cs typeface="B Nazanin" panose="00000400000000000000" pitchFamily="2" charset="-78"/>
            </a:endParaRPr>
          </a:p>
          <a:p>
            <a:endParaRPr lang="en-US" altLang="en-US" sz="2400" dirty="0">
              <a:cs typeface="B Nazanin" panose="00000400000000000000" pitchFamily="2" charset="-78"/>
            </a:endParaRPr>
          </a:p>
        </p:txBody>
      </p:sp>
      <p:pic>
        <p:nvPicPr>
          <p:cNvPr id="17" name="Picture 4" descr="Exercisers">
            <a:extLst>
              <a:ext uri="{FF2B5EF4-FFF2-40B4-BE49-F238E27FC236}">
                <a16:creationId xmlns:a16="http://schemas.microsoft.com/office/drawing/2014/main" xmlns="" id="{20416578-58F3-40C0-AF48-D8551DE556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500" y="5072480"/>
            <a:ext cx="1905000" cy="135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527118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4851ED5-0ED3-4303-885E-F33EF572D56E}"/>
              </a:ext>
            </a:extLst>
          </p:cNvPr>
          <p:cNvSpPr txBox="1"/>
          <p:nvPr/>
        </p:nvSpPr>
        <p:spPr>
          <a:xfrm>
            <a:off x="6522636" y="130938"/>
            <a:ext cx="2515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پیشگیری از بیماری های قلبی</a:t>
            </a:r>
            <a:endParaRPr lang="en-US" dirty="0">
              <a:cs typeface="B Titr" panose="000007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4191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xmlns="" id="{B01612C9-C4EC-4E74-987A-BC519C15470A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624DCA4-636B-4C92-8963-D090960C1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F260686F-AC1E-4EED-A973-AB472A59CEFD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2">
            <a:extLst>
              <a:ext uri="{FF2B5EF4-FFF2-40B4-BE49-F238E27FC236}">
                <a16:creationId xmlns:a16="http://schemas.microsoft.com/office/drawing/2014/main" xmlns="" id="{401A6B20-ECBD-4BAB-BAE1-A4471BB007D5}"/>
              </a:ext>
            </a:extLst>
          </p:cNvPr>
          <p:cNvSpPr txBox="1">
            <a:spLocks noChangeArrowheads="1"/>
          </p:cNvSpPr>
          <p:nvPr/>
        </p:nvSpPr>
        <p:spPr>
          <a:xfrm>
            <a:off x="628650" y="566531"/>
            <a:ext cx="7886700" cy="87947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a-IR" dirty="0">
                <a:cs typeface="B Titr" panose="00000700000000000000" pitchFamily="2" charset="-78"/>
              </a:rPr>
              <a:t>فوائد ورزش(فعالیت بدنی) درافراد مسن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15" name="Rectangle 3">
            <a:extLst>
              <a:ext uri="{FF2B5EF4-FFF2-40B4-BE49-F238E27FC236}">
                <a16:creationId xmlns:a16="http://schemas.microsoft.com/office/drawing/2014/main" xmlns="" id="{EBE69939-EBEB-45FB-B836-547311D25160}"/>
              </a:ext>
            </a:extLst>
          </p:cNvPr>
          <p:cNvSpPr txBox="1">
            <a:spLocks noChangeArrowheads="1"/>
          </p:cNvSpPr>
          <p:nvPr/>
        </p:nvSpPr>
        <p:spPr>
          <a:xfrm>
            <a:off x="628650" y="1825625"/>
            <a:ext cx="7886700" cy="25177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fa-IR" altLang="en-US" sz="2800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کنترل</a:t>
            </a:r>
            <a:r>
              <a:rPr lang="fa-IR" altLang="en-US" sz="2800" dirty="0">
                <a:cs typeface="B Nazanin" panose="00000400000000000000" pitchFamily="2" charset="-78"/>
              </a:rPr>
              <a:t> </a:t>
            </a:r>
            <a:r>
              <a:rPr lang="fa-IR" altLang="en-US" sz="2800" dirty="0">
                <a:solidFill>
                  <a:schemeClr val="tx2"/>
                </a:solidFill>
                <a:cs typeface="B Nazanin" panose="00000400000000000000" pitchFamily="2" charset="-78"/>
              </a:rPr>
              <a:t>درد</a:t>
            </a:r>
            <a:r>
              <a:rPr lang="fa-IR" altLang="en-US" sz="2800" dirty="0">
                <a:cs typeface="B Nazanin" panose="00000400000000000000" pitchFamily="2" charset="-78"/>
              </a:rPr>
              <a:t> ها و </a:t>
            </a:r>
            <a:r>
              <a:rPr lang="fa-IR" altLang="en-US" sz="2800" dirty="0">
                <a:solidFill>
                  <a:schemeClr val="tx2"/>
                </a:solidFill>
                <a:cs typeface="B Nazanin" panose="00000400000000000000" pitchFamily="2" charset="-78"/>
              </a:rPr>
              <a:t>تورم</a:t>
            </a:r>
            <a:r>
              <a:rPr lang="fa-IR" altLang="en-US" sz="2800" dirty="0">
                <a:cs typeface="B Nazanin" panose="00000400000000000000" pitchFamily="2" charset="-78"/>
              </a:rPr>
              <a:t> های </a:t>
            </a:r>
            <a:r>
              <a:rPr lang="fa-IR" altLang="en-US" sz="2800" dirty="0">
                <a:solidFill>
                  <a:schemeClr val="tx2"/>
                </a:solidFill>
                <a:cs typeface="B Nazanin" panose="00000400000000000000" pitchFamily="2" charset="-78"/>
              </a:rPr>
              <a:t>مفصلی</a:t>
            </a:r>
            <a:r>
              <a:rPr lang="fa-IR" altLang="en-US" sz="2800" dirty="0">
                <a:cs typeface="B Nazanin" panose="00000400000000000000" pitchFamily="2" charset="-78"/>
              </a:rPr>
              <a:t>.</a:t>
            </a:r>
          </a:p>
          <a:p>
            <a:pPr>
              <a:buFont typeface="Wingdings" panose="05000000000000000000" pitchFamily="2" charset="2"/>
              <a:buNone/>
            </a:pPr>
            <a:r>
              <a:rPr lang="fa-IR" altLang="en-US" sz="2800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کاهش</a:t>
            </a:r>
            <a:r>
              <a:rPr lang="fa-IR" altLang="en-US" sz="2800" dirty="0">
                <a:cs typeface="B Nazanin" panose="00000400000000000000" pitchFamily="2" charset="-78"/>
              </a:rPr>
              <a:t> خطر </a:t>
            </a:r>
            <a:r>
              <a:rPr lang="fa-IR" altLang="en-US" sz="2800" dirty="0">
                <a:solidFill>
                  <a:schemeClr val="tx2"/>
                </a:solidFill>
                <a:cs typeface="B Nazanin" panose="00000400000000000000" pitchFamily="2" charset="-78"/>
              </a:rPr>
              <a:t>افتادن</a:t>
            </a:r>
            <a:r>
              <a:rPr lang="fa-IR" altLang="en-US" sz="2800" dirty="0">
                <a:cs typeface="B Nazanin" panose="00000400000000000000" pitchFamily="2" charset="-78"/>
              </a:rPr>
              <a:t> و </a:t>
            </a:r>
            <a:r>
              <a:rPr lang="fa-IR" altLang="en-US" sz="2800" dirty="0">
                <a:solidFill>
                  <a:schemeClr val="tx2"/>
                </a:solidFill>
                <a:cs typeface="B Nazanin" panose="00000400000000000000" pitchFamily="2" charset="-78"/>
              </a:rPr>
              <a:t>شکستگی</a:t>
            </a:r>
            <a:r>
              <a:rPr lang="fa-IR" altLang="en-US" sz="2800" dirty="0">
                <a:cs typeface="B Nazanin" panose="00000400000000000000" pitchFamily="2" charset="-78"/>
              </a:rPr>
              <a:t> های استخوان.</a:t>
            </a:r>
          </a:p>
          <a:p>
            <a:pPr>
              <a:buFont typeface="Wingdings" panose="05000000000000000000" pitchFamily="2" charset="2"/>
              <a:buNone/>
            </a:pPr>
            <a:r>
              <a:rPr lang="fa-IR" altLang="en-US" sz="2800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اتکا</a:t>
            </a:r>
            <a:r>
              <a:rPr lang="fa-IR" altLang="en-US" sz="2800" dirty="0">
                <a:cs typeface="B Nazanin" panose="00000400000000000000" pitchFamily="2" charset="-78"/>
              </a:rPr>
              <a:t> به </a:t>
            </a:r>
            <a:r>
              <a:rPr lang="fa-IR" altLang="en-US" sz="2800" dirty="0">
                <a:solidFill>
                  <a:schemeClr val="tx2"/>
                </a:solidFill>
                <a:cs typeface="B Nazanin" panose="00000400000000000000" pitchFamily="2" charset="-78"/>
              </a:rPr>
              <a:t>نفس</a:t>
            </a:r>
            <a:r>
              <a:rPr lang="fa-IR" altLang="en-US" sz="2800" dirty="0">
                <a:cs typeface="B Nazanin" panose="00000400000000000000" pitchFamily="2" charset="-78"/>
              </a:rPr>
              <a:t> و کاهش </a:t>
            </a:r>
            <a:r>
              <a:rPr lang="fa-IR" altLang="en-US" sz="2800" dirty="0">
                <a:solidFill>
                  <a:schemeClr val="tx2"/>
                </a:solidFill>
                <a:cs typeface="B Nazanin" panose="00000400000000000000" pitchFamily="2" charset="-78"/>
              </a:rPr>
              <a:t>وابستگی</a:t>
            </a:r>
            <a:r>
              <a:rPr lang="fa-IR" altLang="en-US" sz="2800" dirty="0">
                <a:cs typeface="B Nazanin" panose="00000400000000000000" pitchFamily="2" charset="-78"/>
              </a:rPr>
              <a:t> وعدم نیاز به </a:t>
            </a:r>
            <a:r>
              <a:rPr lang="fa-IR" altLang="en-US" sz="2800" dirty="0">
                <a:solidFill>
                  <a:schemeClr val="tx2"/>
                </a:solidFill>
                <a:cs typeface="B Nazanin" panose="00000400000000000000" pitchFamily="2" charset="-78"/>
              </a:rPr>
              <a:t>کمک</a:t>
            </a:r>
            <a:r>
              <a:rPr lang="fa-IR" altLang="en-US" sz="2800" dirty="0">
                <a:cs typeface="B Nazanin" panose="00000400000000000000" pitchFamily="2" charset="-78"/>
              </a:rPr>
              <a:t> دیگران.</a:t>
            </a:r>
          </a:p>
          <a:p>
            <a:pPr>
              <a:buFont typeface="Wingdings" panose="05000000000000000000" pitchFamily="2" charset="2"/>
              <a:buNone/>
            </a:pPr>
            <a:r>
              <a:rPr lang="fa-IR" altLang="en-US" sz="2800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جلوگیری</a:t>
            </a:r>
            <a:r>
              <a:rPr lang="fa-IR" altLang="en-US" sz="2800" dirty="0">
                <a:cs typeface="B Nazanin" panose="00000400000000000000" pitchFamily="2" charset="-78"/>
              </a:rPr>
              <a:t> از زمین گیر شدن در سنین </a:t>
            </a:r>
            <a:r>
              <a:rPr lang="fa-IR" altLang="en-US" sz="5400" dirty="0">
                <a:solidFill>
                  <a:schemeClr val="tx2"/>
                </a:solidFill>
                <a:cs typeface="B Nazanin" panose="00000400000000000000" pitchFamily="2" charset="-78"/>
              </a:rPr>
              <a:t>بالا تر.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 sz="5400" dirty="0">
              <a:solidFill>
                <a:schemeClr val="tx2"/>
              </a:solidFill>
              <a:cs typeface="B Nazanin" panose="00000400000000000000" pitchFamily="2" charset="-78"/>
            </a:endParaRPr>
          </a:p>
        </p:txBody>
      </p:sp>
      <p:pic>
        <p:nvPicPr>
          <p:cNvPr id="18" name="Picture 4" descr="Divin">
            <a:extLst>
              <a:ext uri="{FF2B5EF4-FFF2-40B4-BE49-F238E27FC236}">
                <a16:creationId xmlns:a16="http://schemas.microsoft.com/office/drawing/2014/main" xmlns="" id="{21B76702-B0DB-43FF-8CEB-E4A2C469FA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8226" y="5026269"/>
            <a:ext cx="2247547" cy="1293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65583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75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75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75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75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4851ED5-0ED3-4303-885E-F33EF572D56E}"/>
              </a:ext>
            </a:extLst>
          </p:cNvPr>
          <p:cNvSpPr txBox="1"/>
          <p:nvPr/>
        </p:nvSpPr>
        <p:spPr>
          <a:xfrm>
            <a:off x="6522636" y="130938"/>
            <a:ext cx="2515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پیشگیری از بیماری های قلبی</a:t>
            </a:r>
            <a:endParaRPr lang="en-US" dirty="0">
              <a:cs typeface="B Titr" panose="000007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4191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xmlns="" id="{B01612C9-C4EC-4E74-987A-BC519C15470A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624DCA4-636B-4C92-8963-D090960C109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F260686F-AC1E-4EED-A973-AB472A59CEFD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2">
            <a:extLst>
              <a:ext uri="{FF2B5EF4-FFF2-40B4-BE49-F238E27FC236}">
                <a16:creationId xmlns:a16="http://schemas.microsoft.com/office/drawing/2014/main" xmlns="" id="{5F4517FE-AD7F-4821-ABFE-766BEC73ED09}"/>
              </a:ext>
            </a:extLst>
          </p:cNvPr>
          <p:cNvSpPr txBox="1">
            <a:spLocks noChangeArrowheads="1"/>
          </p:cNvSpPr>
          <p:nvPr/>
        </p:nvSpPr>
        <p:spPr>
          <a:xfrm>
            <a:off x="2990850" y="685801"/>
            <a:ext cx="3162300" cy="8635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1">
              <a:defRPr/>
            </a:pPr>
            <a:r>
              <a:rPr lang="fa-IR" sz="5400" dirty="0">
                <a:cs typeface="B Titr" panose="00000700000000000000" pitchFamily="2" charset="-78"/>
              </a:rPr>
              <a:t>ورزش:</a:t>
            </a:r>
            <a:endParaRPr lang="en-US" sz="5400" dirty="0">
              <a:cs typeface="B Titr" panose="00000700000000000000" pitchFamily="2" charset="-78"/>
            </a:endParaRPr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xmlns="" id="{345BDE11-07E2-4368-B615-9F6764E8073A}"/>
              </a:ext>
            </a:extLst>
          </p:cNvPr>
          <p:cNvSpPr txBox="1">
            <a:spLocks noChangeArrowheads="1"/>
          </p:cNvSpPr>
          <p:nvPr/>
        </p:nvSpPr>
        <p:spPr>
          <a:xfrm>
            <a:off x="1219200" y="2438400"/>
            <a:ext cx="6705600" cy="33718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fa-IR" altLang="en-US" sz="3600" dirty="0">
                <a:cs typeface="B Nazanin" panose="00000400000000000000" pitchFamily="2" charset="-78"/>
              </a:rPr>
              <a:t>برای هر فرد در هر سنی لازم است هر روز بمدت  40 </a:t>
            </a:r>
            <a:r>
              <a:rPr lang="fa-IR" altLang="en-US" sz="3600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تا 45 دقیقه ورزش </a:t>
            </a:r>
            <a:r>
              <a:rPr lang="fa-IR" altLang="en-US" sz="3600" dirty="0">
                <a:cs typeface="B Nazanin" panose="00000400000000000000" pitchFamily="2" charset="-78"/>
              </a:rPr>
              <a:t>نماید.</a:t>
            </a:r>
          </a:p>
          <a:p>
            <a:pPr>
              <a:buFont typeface="Wingdings" panose="05000000000000000000" pitchFamily="2" charset="2"/>
              <a:buNone/>
            </a:pPr>
            <a:r>
              <a:rPr lang="fa-IR" altLang="en-US" sz="3600" dirty="0">
                <a:cs typeface="B Nazanin" panose="00000400000000000000" pitchFamily="2" charset="-78"/>
              </a:rPr>
              <a:t>بهترین ورزش ، </a:t>
            </a:r>
            <a:r>
              <a:rPr lang="fa-IR" altLang="en-US" sz="3600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دویدن</a:t>
            </a:r>
            <a:r>
              <a:rPr lang="fa-IR" altLang="en-US" sz="3600" dirty="0">
                <a:cs typeface="B Nazanin" panose="00000400000000000000" pitchFamily="2" charset="-78"/>
              </a:rPr>
              <a:t> آرام ، </a:t>
            </a:r>
            <a:r>
              <a:rPr lang="fa-IR" altLang="en-US" sz="3600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پیاده</a:t>
            </a:r>
            <a:r>
              <a:rPr lang="fa-IR" altLang="en-US" sz="3600" dirty="0">
                <a:cs typeface="B Nazanin" panose="00000400000000000000" pitchFamily="2" charset="-78"/>
              </a:rPr>
              <a:t> روی تند (ترد میل)،</a:t>
            </a:r>
            <a:r>
              <a:rPr lang="fa-IR" altLang="en-US" sz="3600" dirty="0">
                <a:solidFill>
                  <a:schemeClr val="tx2"/>
                </a:solidFill>
                <a:cs typeface="B Nazanin" panose="00000400000000000000" pitchFamily="2" charset="-78"/>
              </a:rPr>
              <a:t>دوچرخه سواری</a:t>
            </a:r>
            <a:r>
              <a:rPr lang="fa-IR" altLang="en-US" sz="3600" dirty="0">
                <a:cs typeface="B Nazanin" panose="00000400000000000000" pitchFamily="2" charset="-78"/>
              </a:rPr>
              <a:t> (دو چرخه ثابت) ، شنا و........</a:t>
            </a:r>
          </a:p>
          <a:p>
            <a:pPr>
              <a:buFont typeface="Wingdings" panose="05000000000000000000" pitchFamily="2" charset="2"/>
              <a:buNone/>
            </a:pPr>
            <a:r>
              <a:rPr lang="fa-IR" altLang="en-US" sz="3600" dirty="0">
                <a:cs typeface="B Nazanin" panose="00000400000000000000" pitchFamily="2" charset="-78"/>
              </a:rPr>
              <a:t>می باشد.</a:t>
            </a:r>
            <a:endParaRPr lang="en-US" altLang="en-US" sz="3600" dirty="0">
              <a:cs typeface="B Nazanin" panose="00000400000000000000" pitchFamily="2" charset="-78"/>
            </a:endParaRPr>
          </a:p>
        </p:txBody>
      </p:sp>
      <p:graphicFrame>
        <p:nvGraphicFramePr>
          <p:cNvPr id="17" name="Object 7">
            <a:extLst>
              <a:ext uri="{FF2B5EF4-FFF2-40B4-BE49-F238E27FC236}">
                <a16:creationId xmlns:a16="http://schemas.microsoft.com/office/drawing/2014/main" xmlns="" id="{114F7B54-9619-42F9-B3F4-A02135FFC5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9190931"/>
              </p:ext>
            </p:extLst>
          </p:nvPr>
        </p:nvGraphicFramePr>
        <p:xfrm>
          <a:off x="6048375" y="4794250"/>
          <a:ext cx="2600325" cy="175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Clip" r:id="rId5" imgW="1645923" imgH="1112462" progId="">
                  <p:embed/>
                </p:oleObj>
              </mc:Choice>
              <mc:Fallback>
                <p:oleObj name="Clip" r:id="rId5" imgW="1645923" imgH="1112462" progId="">
                  <p:embed/>
                  <p:pic>
                    <p:nvPicPr>
                      <p:cNvPr id="53253" name="Object 7">
                        <a:extLst>
                          <a:ext uri="{FF2B5EF4-FFF2-40B4-BE49-F238E27FC236}">
                            <a16:creationId xmlns:a16="http://schemas.microsoft.com/office/drawing/2014/main" xmlns="" id="{C03D32B0-BA65-465C-879D-DD1577FECB2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48375" y="4794250"/>
                        <a:ext cx="2600325" cy="1757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" name="Picture 4">
            <a:extLst>
              <a:ext uri="{FF2B5EF4-FFF2-40B4-BE49-F238E27FC236}">
                <a16:creationId xmlns:a16="http://schemas.microsoft.com/office/drawing/2014/main" xmlns="" id="{8D9D5091-F1FC-4AC9-AC2F-66627EB4D032}"/>
              </a:ext>
            </a:extLst>
          </p:cNvPr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1" y="146178"/>
            <a:ext cx="1905000" cy="2436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07931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4851ED5-0ED3-4303-885E-F33EF572D56E}"/>
              </a:ext>
            </a:extLst>
          </p:cNvPr>
          <p:cNvSpPr txBox="1"/>
          <p:nvPr/>
        </p:nvSpPr>
        <p:spPr>
          <a:xfrm>
            <a:off x="6522636" y="130938"/>
            <a:ext cx="2515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پیشگیری از بیماری های قلبی</a:t>
            </a:r>
            <a:endParaRPr lang="en-US" dirty="0">
              <a:cs typeface="B Titr" panose="000007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4191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xmlns="" id="{B01612C9-C4EC-4E74-987A-BC519C15470A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624DCA4-636B-4C92-8963-D090960C1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F260686F-AC1E-4EED-A973-AB472A59CEFD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2">
            <a:extLst>
              <a:ext uri="{FF2B5EF4-FFF2-40B4-BE49-F238E27FC236}">
                <a16:creationId xmlns:a16="http://schemas.microsoft.com/office/drawing/2014/main" xmlns="" id="{D1C166B8-66E5-4D5D-971A-2100688F1A10}"/>
              </a:ext>
            </a:extLst>
          </p:cNvPr>
          <p:cNvSpPr txBox="1">
            <a:spLocks noChangeArrowheads="1"/>
          </p:cNvSpPr>
          <p:nvPr/>
        </p:nvSpPr>
        <p:spPr>
          <a:xfrm>
            <a:off x="685800" y="609600"/>
            <a:ext cx="7772400" cy="89883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1">
              <a:defRPr/>
            </a:pPr>
            <a:r>
              <a:rPr lang="fa-IR" b="1" dirty="0">
                <a:cs typeface="B Titr" panose="00000700000000000000" pitchFamily="2" charset="-78"/>
              </a:rPr>
              <a:t>پیام ورزشی به گروههای خاص</a:t>
            </a:r>
            <a:endParaRPr lang="en-US" b="1" dirty="0">
              <a:cs typeface="B Titr" panose="00000700000000000000" pitchFamily="2" charset="-78"/>
            </a:endParaRPr>
          </a:p>
        </p:txBody>
      </p:sp>
      <p:sp>
        <p:nvSpPr>
          <p:cNvPr id="15" name="Rectangle 3">
            <a:extLst>
              <a:ext uri="{FF2B5EF4-FFF2-40B4-BE49-F238E27FC236}">
                <a16:creationId xmlns:a16="http://schemas.microsoft.com/office/drawing/2014/main" xmlns="" id="{BC7BAD4A-0EA1-4DE2-8B1C-BFC7492017D9}"/>
              </a:ext>
            </a:extLst>
          </p:cNvPr>
          <p:cNvSpPr txBox="1">
            <a:spLocks noChangeArrowheads="1"/>
          </p:cNvSpPr>
          <p:nvPr/>
        </p:nvSpPr>
        <p:spPr>
          <a:xfrm>
            <a:off x="2590800" y="1826781"/>
            <a:ext cx="6314171" cy="3733800"/>
          </a:xfrm>
          <a:prstGeom prst="rect">
            <a:avLst/>
          </a:prstGeom>
        </p:spPr>
        <p:txBody>
          <a:bodyPr vert="horz" lIns="92075" tIns="46038" rIns="92075" bIns="46038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Low" rtl="1">
              <a:buFont typeface="Wingdings" panose="05000000000000000000" pitchFamily="2" charset="2"/>
              <a:buNone/>
            </a:pPr>
            <a:r>
              <a:rPr lang="fa-IR" altLang="en-US" sz="4000" dirty="0">
                <a:cs typeface="B Nazanin" panose="00000400000000000000" pitchFamily="2" charset="-78"/>
              </a:rPr>
              <a:t>هیچ فردی برای ورزش کردن </a:t>
            </a:r>
            <a:r>
              <a:rPr lang="fa-IR" altLang="en-US" sz="4000" dirty="0">
                <a:solidFill>
                  <a:schemeClr val="tx2"/>
                </a:solidFill>
                <a:cs typeface="B Nazanin" panose="00000400000000000000" pitchFamily="2" charset="-78"/>
              </a:rPr>
              <a:t>پیر</a:t>
            </a:r>
            <a:r>
              <a:rPr lang="fa-IR" altLang="en-US" sz="4000" dirty="0">
                <a:cs typeface="B Nazanin" panose="00000400000000000000" pitchFamily="2" charset="-78"/>
              </a:rPr>
              <a:t> نیست.</a:t>
            </a:r>
          </a:p>
          <a:p>
            <a:pPr algn="justLow" rtl="1">
              <a:buFont typeface="Wingdings" panose="05000000000000000000" pitchFamily="2" charset="2"/>
              <a:buNone/>
            </a:pPr>
            <a:r>
              <a:rPr lang="fa-IR" altLang="en-US" sz="4000" dirty="0">
                <a:solidFill>
                  <a:schemeClr val="tx2"/>
                </a:solidFill>
                <a:cs typeface="B Nazanin" panose="00000400000000000000" pitchFamily="2" charset="-78"/>
              </a:rPr>
              <a:t>تقویت عضلات</a:t>
            </a:r>
            <a:r>
              <a:rPr lang="fa-IR" altLang="en-US" sz="4000" dirty="0">
                <a:cs typeface="B Nazanin" panose="00000400000000000000" pitchFamily="2" charset="-78"/>
              </a:rPr>
              <a:t> در افراد مسن مانع از افنادن وآسیب های جدی می شود.</a:t>
            </a:r>
          </a:p>
          <a:p>
            <a:pPr algn="justLow" rtl="1">
              <a:buFont typeface="Wingdings" panose="05000000000000000000" pitchFamily="2" charset="2"/>
              <a:buNone/>
            </a:pPr>
            <a:r>
              <a:rPr lang="fa-IR" altLang="en-US" sz="4000" dirty="0">
                <a:solidFill>
                  <a:schemeClr val="tx2"/>
                </a:solidFill>
                <a:cs typeface="B Nazanin" panose="00000400000000000000" pitchFamily="2" charset="-78"/>
              </a:rPr>
              <a:t>بدن سازی</a:t>
            </a:r>
            <a:r>
              <a:rPr lang="fa-IR" altLang="en-US" sz="4000" dirty="0">
                <a:cs typeface="B Nazanin" panose="00000400000000000000" pitchFamily="2" charset="-78"/>
              </a:rPr>
              <a:t> در افراد مسن موجب می شود </a:t>
            </a:r>
            <a:r>
              <a:rPr lang="fa-IR" altLang="en-US" sz="4000" dirty="0">
                <a:solidFill>
                  <a:schemeClr val="tx2"/>
                </a:solidFill>
                <a:cs typeface="B Nazanin" panose="00000400000000000000" pitchFamily="2" charset="-78"/>
              </a:rPr>
              <a:t>بدون وابستگی زندگی کنند</a:t>
            </a:r>
            <a:r>
              <a:rPr lang="fa-IR" altLang="en-US" sz="4000" dirty="0">
                <a:cs typeface="B Nazanin" panose="00000400000000000000" pitchFamily="2" charset="-78"/>
              </a:rPr>
              <a:t>.</a:t>
            </a:r>
            <a:endParaRPr lang="en-US" altLang="en-US" sz="4000" dirty="0">
              <a:cs typeface="B Nazanin" panose="00000400000000000000" pitchFamily="2" charset="-78"/>
            </a:endParaRPr>
          </a:p>
        </p:txBody>
      </p:sp>
      <p:pic>
        <p:nvPicPr>
          <p:cNvPr id="18" name="Picture 4">
            <a:extLst>
              <a:ext uri="{FF2B5EF4-FFF2-40B4-BE49-F238E27FC236}">
                <a16:creationId xmlns:a16="http://schemas.microsoft.com/office/drawing/2014/main" xmlns="" id="{0DBC30DB-F85B-4BD3-9606-187FD674D8C4}"/>
              </a:ext>
            </a:extLst>
          </p:cNvPr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3080" y="1603039"/>
            <a:ext cx="198120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34406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 uiExpand="1" build="p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4851ED5-0ED3-4303-885E-F33EF572D56E}"/>
              </a:ext>
            </a:extLst>
          </p:cNvPr>
          <p:cNvSpPr txBox="1"/>
          <p:nvPr/>
        </p:nvSpPr>
        <p:spPr>
          <a:xfrm>
            <a:off x="6522636" y="130938"/>
            <a:ext cx="2515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پیشگیری از بیماری های قلبی</a:t>
            </a:r>
            <a:endParaRPr lang="en-US" dirty="0">
              <a:cs typeface="B Titr" panose="000007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4191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xmlns="" id="{B01612C9-C4EC-4E74-987A-BC519C15470A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624DCA4-636B-4C92-8963-D090960C1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F260686F-AC1E-4EED-A973-AB472A59CEFD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2">
            <a:extLst>
              <a:ext uri="{FF2B5EF4-FFF2-40B4-BE49-F238E27FC236}">
                <a16:creationId xmlns:a16="http://schemas.microsoft.com/office/drawing/2014/main" xmlns="" id="{D88D4146-B944-4ED6-80AB-62224084AE96}"/>
              </a:ext>
            </a:extLst>
          </p:cNvPr>
          <p:cNvSpPr txBox="1">
            <a:spLocks noChangeArrowheads="1"/>
          </p:cNvSpPr>
          <p:nvPr/>
        </p:nvSpPr>
        <p:spPr>
          <a:xfrm>
            <a:off x="762000" y="762000"/>
            <a:ext cx="7772400" cy="838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a-IR" b="1" dirty="0">
                <a:cs typeface="B Titr" panose="00000700000000000000" pitchFamily="2" charset="-78"/>
              </a:rPr>
              <a:t>پیام ورزشی به گروههای خاص</a:t>
            </a:r>
            <a:endParaRPr lang="en-US" b="1" dirty="0">
              <a:cs typeface="B Titr" panose="00000700000000000000" pitchFamily="2" charset="-78"/>
            </a:endParaRPr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xmlns="" id="{124212DF-8C9D-4678-9839-BBC374A4BDC6}"/>
              </a:ext>
            </a:extLst>
          </p:cNvPr>
          <p:cNvSpPr txBox="1">
            <a:spLocks noChangeArrowheads="1"/>
          </p:cNvSpPr>
          <p:nvPr/>
        </p:nvSpPr>
        <p:spPr>
          <a:xfrm>
            <a:off x="609600" y="2612230"/>
            <a:ext cx="3962400" cy="2566988"/>
          </a:xfrm>
          <a:prstGeom prst="rect">
            <a:avLst/>
          </a:prstGeom>
        </p:spPr>
        <p:txBody>
          <a:bodyPr vert="horz" lIns="92075" tIns="46038" rIns="92075" bIns="46038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fa-IR" altLang="en-US" sz="4800" dirty="0">
                <a:cs typeface="B Nazanin" panose="00000400000000000000" pitchFamily="2" charset="-78"/>
              </a:rPr>
              <a:t>والدین می توانند کودکان خود را به ورزش ترغیب نمایند</a:t>
            </a:r>
            <a:endParaRPr lang="en-US" altLang="en-US" sz="4800" dirty="0">
              <a:cs typeface="B Nazanin" panose="00000400000000000000" pitchFamily="2" charset="-78"/>
            </a:endParaRPr>
          </a:p>
        </p:txBody>
      </p:sp>
      <p:sp>
        <p:nvSpPr>
          <p:cNvPr id="17" name="Rectangle 4">
            <a:extLst>
              <a:ext uri="{FF2B5EF4-FFF2-40B4-BE49-F238E27FC236}">
                <a16:creationId xmlns:a16="http://schemas.microsoft.com/office/drawing/2014/main" xmlns="" id="{3E3E5E1B-E383-486B-8546-0EC22ADE07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4600" y="3895724"/>
            <a:ext cx="2438400" cy="220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/>
          <a:lstStyle>
            <a:lvl1pPr marL="342900" indent="-342900" algn="r" rtl="1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l" rtl="0">
              <a:buClr>
                <a:schemeClr val="tx2"/>
              </a:buClr>
              <a:buSzPct val="75000"/>
              <a:buFont typeface="Monotype Sorts"/>
              <a:buChar char="u"/>
            </a:pPr>
            <a:endParaRPr lang="fa-IR" altLang="en-US" sz="2400" b="0">
              <a:latin typeface="Arial" panose="020B0604020202020204" pitchFamily="34" charset="0"/>
            </a:endParaRPr>
          </a:p>
        </p:txBody>
      </p:sp>
      <p:pic>
        <p:nvPicPr>
          <p:cNvPr id="22" name="Picture 5">
            <a:extLst>
              <a:ext uri="{FF2B5EF4-FFF2-40B4-BE49-F238E27FC236}">
                <a16:creationId xmlns:a16="http://schemas.microsoft.com/office/drawing/2014/main" xmlns="" id="{DF789A02-FE00-49DA-821F-32EE7E1F6213}"/>
              </a:ext>
            </a:extLst>
          </p:cNvPr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599" y="2310291"/>
            <a:ext cx="3808412" cy="2905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894774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4851ED5-0ED3-4303-885E-F33EF572D56E}"/>
              </a:ext>
            </a:extLst>
          </p:cNvPr>
          <p:cNvSpPr txBox="1"/>
          <p:nvPr/>
        </p:nvSpPr>
        <p:spPr>
          <a:xfrm>
            <a:off x="6522636" y="130938"/>
            <a:ext cx="2515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پیشگیری از بیماری های قلبی</a:t>
            </a:r>
            <a:endParaRPr lang="en-US" dirty="0">
              <a:cs typeface="B Titr" panose="000007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4191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xmlns="" id="{B01612C9-C4EC-4E74-987A-BC519C15470A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624DCA4-636B-4C92-8963-D090960C1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F260686F-AC1E-4EED-A973-AB472A59CEFD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4">
            <a:extLst>
              <a:ext uri="{FF2B5EF4-FFF2-40B4-BE49-F238E27FC236}">
                <a16:creationId xmlns:a16="http://schemas.microsoft.com/office/drawing/2014/main" xmlns="" id="{3E3E5E1B-E383-486B-8546-0EC22ADE07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4600" y="3895724"/>
            <a:ext cx="2438400" cy="220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/>
          <a:lstStyle>
            <a:lvl1pPr marL="342900" indent="-342900" algn="r" rtl="1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l" rtl="0">
              <a:buClr>
                <a:schemeClr val="tx2"/>
              </a:buClr>
              <a:buSzPct val="75000"/>
              <a:buFont typeface="Monotype Sorts"/>
              <a:buChar char="u"/>
            </a:pPr>
            <a:endParaRPr lang="fa-IR" altLang="en-US" sz="2400" b="0">
              <a:latin typeface="Arial" panose="020B0604020202020204" pitchFamily="34" charset="0"/>
            </a:endParaRPr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xmlns="" id="{2F13B644-AC7B-4CB5-A134-8584598772A8}"/>
              </a:ext>
            </a:extLst>
          </p:cNvPr>
          <p:cNvSpPr txBox="1">
            <a:spLocks noChangeArrowheads="1"/>
          </p:cNvSpPr>
          <p:nvPr/>
        </p:nvSpPr>
        <p:spPr>
          <a:xfrm>
            <a:off x="5410200" y="728869"/>
            <a:ext cx="3605258" cy="49536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>
              <a:defRPr/>
            </a:pPr>
            <a:r>
              <a:rPr lang="fa-IR" sz="3200" dirty="0">
                <a:cs typeface="B Titr" panose="00000700000000000000" pitchFamily="2" charset="-78"/>
              </a:rPr>
              <a:t>مراحل ورزش مناسب :</a:t>
            </a:r>
            <a:endParaRPr lang="en-US" sz="3200" dirty="0">
              <a:cs typeface="B Titr" panose="00000700000000000000" pitchFamily="2" charset="-78"/>
            </a:endParaRPr>
          </a:p>
        </p:txBody>
      </p:sp>
      <p:sp>
        <p:nvSpPr>
          <p:cNvPr id="15" name="Rectangle 3">
            <a:extLst>
              <a:ext uri="{FF2B5EF4-FFF2-40B4-BE49-F238E27FC236}">
                <a16:creationId xmlns:a16="http://schemas.microsoft.com/office/drawing/2014/main" xmlns="" id="{51C635C9-14AE-4663-9B7B-D8FBE25EA850}"/>
              </a:ext>
            </a:extLst>
          </p:cNvPr>
          <p:cNvSpPr txBox="1">
            <a:spLocks noChangeArrowheads="1"/>
          </p:cNvSpPr>
          <p:nvPr/>
        </p:nvSpPr>
        <p:spPr>
          <a:xfrm>
            <a:off x="3248942" y="1365823"/>
            <a:ext cx="5715000" cy="5334000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Low" rtl="1">
              <a:buFont typeface="Wingdings" panose="05000000000000000000" pitchFamily="2" charset="2"/>
              <a:buNone/>
              <a:defRPr/>
            </a:pPr>
            <a:r>
              <a:rPr lang="fa-IR" sz="2800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گرم کردن</a:t>
            </a:r>
            <a:r>
              <a:rPr lang="fa-IR" sz="2800" dirty="0">
                <a:cs typeface="B Nazanin" panose="00000400000000000000" pitchFamily="2" charset="-78"/>
              </a:rPr>
              <a:t> (در آن بدن آماده ورزش می شود)</a:t>
            </a:r>
          </a:p>
          <a:p>
            <a:pPr algn="justLow" rtl="1">
              <a:buFont typeface="Wingdings" panose="05000000000000000000" pitchFamily="2" charset="2"/>
              <a:buNone/>
              <a:defRPr/>
            </a:pPr>
            <a:r>
              <a:rPr lang="fa-IR" sz="2800" dirty="0">
                <a:cs typeface="B Nazanin" panose="00000400000000000000" pitchFamily="2" charset="-78"/>
              </a:rPr>
              <a:t>در این مرحله درجه حرارت بدن و ضربان قلب بالا می رود، سیستم های انرژی تحریک </a:t>
            </a:r>
          </a:p>
          <a:p>
            <a:pPr algn="justLow" rtl="1">
              <a:buFont typeface="Wingdings" panose="05000000000000000000" pitchFamily="2" charset="2"/>
              <a:buNone/>
              <a:defRPr/>
            </a:pPr>
            <a:r>
              <a:rPr lang="fa-IR" sz="2800" dirty="0">
                <a:cs typeface="B Nazanin" panose="00000400000000000000" pitchFamily="2" charset="-78"/>
              </a:rPr>
              <a:t>  می شوند وکار آئی عضلات بالا میرود .در این مرحله حرکات </a:t>
            </a:r>
            <a:r>
              <a:rPr lang="fa-IR" sz="2800" dirty="0">
                <a:solidFill>
                  <a:schemeClr val="tx2"/>
                </a:solidFill>
                <a:cs typeface="B Nazanin" panose="00000400000000000000" pitchFamily="2" charset="-78"/>
              </a:rPr>
              <a:t>کششی</a:t>
            </a:r>
            <a:r>
              <a:rPr lang="fa-IR" sz="2800" dirty="0">
                <a:solidFill>
                  <a:srgbClr val="FF3300"/>
                </a:solidFill>
                <a:cs typeface="B Nazanin" panose="00000400000000000000" pitchFamily="2" charset="-78"/>
              </a:rPr>
              <a:t> </a:t>
            </a:r>
            <a:r>
              <a:rPr lang="fa-IR" sz="2800" dirty="0">
                <a:cs typeface="B Nazanin" panose="00000400000000000000" pitchFamily="2" charset="-78"/>
              </a:rPr>
              <a:t>فراموش نشود. </a:t>
            </a:r>
          </a:p>
          <a:p>
            <a:pPr algn="justLow" rtl="1">
              <a:buFont typeface="Wingdings" panose="05000000000000000000" pitchFamily="2" charset="2"/>
              <a:buNone/>
              <a:defRPr/>
            </a:pPr>
            <a:r>
              <a:rPr lang="fa-IR" sz="2800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مرحله تقویتی قلب وعروق:</a:t>
            </a:r>
            <a:r>
              <a:rPr lang="fa-IR" sz="2800" dirty="0">
                <a:cs typeface="B Nazanin" panose="00000400000000000000" pitchFamily="2" charset="-78"/>
              </a:rPr>
              <a:t> که به مدت 30 دقیقه است و در آن باید  به تکرار، شدت، نوع ومدت.</a:t>
            </a:r>
            <a:r>
              <a:rPr lang="en-US" sz="2800" dirty="0">
                <a:cs typeface="B Nazanin" panose="00000400000000000000" pitchFamily="2" charset="-78"/>
              </a:rPr>
              <a:t> </a:t>
            </a:r>
            <a:r>
              <a:rPr lang="fa-IR" sz="2800" dirty="0">
                <a:cs typeface="B Nazanin" panose="00000400000000000000" pitchFamily="2" charset="-78"/>
              </a:rPr>
              <a:t>(</a:t>
            </a:r>
            <a:r>
              <a:rPr lang="en-US" sz="28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anose="00000400000000000000" pitchFamily="2" charset="-78"/>
              </a:rPr>
              <a:t>Frequency</a:t>
            </a:r>
            <a:r>
              <a:rPr lang="en-US" sz="2800" i="1" dirty="0">
                <a:effectLst>
                  <a:outerShdw blurRad="38100" dist="38100" dir="2700000" algn="tl">
                    <a:srgbClr val="000000"/>
                  </a:outerShdw>
                </a:effectLst>
                <a:cs typeface="B Nazanin" panose="00000400000000000000" pitchFamily="2" charset="-78"/>
              </a:rPr>
              <a:t>/ </a:t>
            </a:r>
            <a:r>
              <a:rPr lang="en-US" sz="28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anose="00000400000000000000" pitchFamily="2" charset="-78"/>
              </a:rPr>
              <a:t>Intensity</a:t>
            </a:r>
            <a:r>
              <a:rPr lang="en-US" sz="2800" i="1" dirty="0">
                <a:effectLst>
                  <a:outerShdw blurRad="38100" dist="38100" dir="2700000" algn="tl">
                    <a:srgbClr val="000000"/>
                  </a:outerShdw>
                </a:effectLst>
                <a:cs typeface="B Nazanin" panose="00000400000000000000" pitchFamily="2" charset="-78"/>
              </a:rPr>
              <a:t> / </a:t>
            </a:r>
            <a:r>
              <a:rPr lang="en-US" sz="2800" i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anose="00000400000000000000" pitchFamily="2" charset="-78"/>
              </a:rPr>
              <a:t>Type</a:t>
            </a:r>
            <a:r>
              <a:rPr lang="en-US" sz="2800" i="1" dirty="0">
                <a:effectLst>
                  <a:outerShdw blurRad="38100" dist="38100" dir="2700000" algn="tl">
                    <a:srgbClr val="000000"/>
                  </a:outerShdw>
                </a:effectLst>
                <a:cs typeface="B Nazanin" panose="00000400000000000000" pitchFamily="2" charset="-78"/>
              </a:rPr>
              <a:t>/ </a:t>
            </a:r>
            <a:r>
              <a:rPr lang="en-US" sz="28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anose="00000400000000000000" pitchFamily="2" charset="-78"/>
              </a:rPr>
              <a:t>Time</a:t>
            </a:r>
            <a:r>
              <a:rPr lang="fa-IR" sz="2800" i="1" dirty="0">
                <a:effectLst>
                  <a:outerShdw blurRad="38100" dist="38100" dir="2700000" algn="tl">
                    <a:srgbClr val="000000"/>
                  </a:outerShdw>
                </a:effectLst>
                <a:cs typeface="B Nazanin" panose="00000400000000000000" pitchFamily="2" charset="-78"/>
              </a:rPr>
              <a:t>) </a:t>
            </a:r>
            <a:r>
              <a:rPr lang="fa-IR" sz="2800" dirty="0">
                <a:cs typeface="B Nazanin" panose="00000400000000000000" pitchFamily="2" charset="-78"/>
              </a:rPr>
              <a:t>(</a:t>
            </a:r>
            <a:r>
              <a:rPr lang="en-US" sz="2800" dirty="0">
                <a:cs typeface="B Nazanin" panose="00000400000000000000" pitchFamily="2" charset="-78"/>
              </a:rPr>
              <a:t>FITT</a:t>
            </a:r>
            <a:r>
              <a:rPr lang="fa-IR" sz="2800" dirty="0">
                <a:cs typeface="B Nazanin" panose="00000400000000000000" pitchFamily="2" charset="-78"/>
              </a:rPr>
              <a:t>)</a:t>
            </a:r>
            <a:r>
              <a:rPr lang="fa-IR" sz="2800" i="1" dirty="0">
                <a:effectLst>
                  <a:outerShdw blurRad="38100" dist="38100" dir="2700000" algn="tl">
                    <a:srgbClr val="000000"/>
                  </a:outerShdw>
                </a:effectLst>
                <a:cs typeface="B Nazanin" panose="00000400000000000000" pitchFamily="2" charset="-78"/>
              </a:rPr>
              <a:t> ورزش عنایت شود.</a:t>
            </a:r>
          </a:p>
          <a:p>
            <a:pPr algn="justLow" rtl="1">
              <a:buFont typeface="Wingdings" panose="05000000000000000000" pitchFamily="2" charset="2"/>
              <a:buNone/>
              <a:defRPr/>
            </a:pPr>
            <a:r>
              <a:rPr lang="fa-IR" sz="2800" i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anose="00000400000000000000" pitchFamily="2" charset="-78"/>
              </a:rPr>
              <a:t>سرد کردن</a:t>
            </a:r>
            <a:r>
              <a:rPr lang="fa-IR" sz="2800" i="1" dirty="0">
                <a:effectLst>
                  <a:outerShdw blurRad="38100" dist="38100" dir="2700000" algn="tl">
                    <a:srgbClr val="000000"/>
                  </a:outerShdw>
                </a:effectLst>
                <a:cs typeface="B Nazanin" panose="00000400000000000000" pitchFamily="2" charset="-78"/>
              </a:rPr>
              <a:t>: که همزمان با حرکات </a:t>
            </a:r>
            <a:r>
              <a:rPr lang="fa-IR" sz="28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anose="00000400000000000000" pitchFamily="2" charset="-78"/>
              </a:rPr>
              <a:t>کششی</a:t>
            </a:r>
            <a:r>
              <a:rPr lang="fa-IR" sz="2800" i="1" dirty="0">
                <a:effectLst>
                  <a:outerShdw blurRad="38100" dist="38100" dir="2700000" algn="tl">
                    <a:srgbClr val="000000"/>
                  </a:outerShdw>
                </a:effectLst>
                <a:cs typeface="B Nazanin" panose="00000400000000000000" pitchFamily="2" charset="-78"/>
              </a:rPr>
              <a:t> می باشد. ودر پایان استراحت وآرامش  </a:t>
            </a:r>
          </a:p>
          <a:p>
            <a:pPr algn="justLow" rtl="1">
              <a:buFont typeface="Wingdings" panose="05000000000000000000" pitchFamily="2" charset="2"/>
              <a:buNone/>
              <a:defRPr/>
            </a:pPr>
            <a:r>
              <a:rPr lang="en-US" sz="2800" dirty="0">
                <a:effectLst>
                  <a:outerShdw blurRad="38100" dist="38100" dir="2700000" algn="tl">
                    <a:srgbClr val="000000"/>
                  </a:outerShdw>
                </a:effectLst>
                <a:cs typeface="B Nazanin" panose="00000400000000000000" pitchFamily="2" charset="-78"/>
              </a:rPr>
              <a:t>Rest and relaxation!          </a:t>
            </a:r>
          </a:p>
        </p:txBody>
      </p:sp>
      <p:pic>
        <p:nvPicPr>
          <p:cNvPr id="18" name="Picture 5" descr="cycling">
            <a:extLst>
              <a:ext uri="{FF2B5EF4-FFF2-40B4-BE49-F238E27FC236}">
                <a16:creationId xmlns:a16="http://schemas.microsoft.com/office/drawing/2014/main" xmlns="" id="{1A4144D4-D34B-4F01-88D3-839DD89197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354" y="493111"/>
            <a:ext cx="2877797" cy="1598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7" descr="foto403">
            <a:extLst>
              <a:ext uri="{FF2B5EF4-FFF2-40B4-BE49-F238E27FC236}">
                <a16:creationId xmlns:a16="http://schemas.microsoft.com/office/drawing/2014/main" xmlns="" id="{5E830C3B-D128-4262-A763-E6B572476A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58" y="2104218"/>
            <a:ext cx="1941872" cy="2943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007937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3160CC5E-B888-4058-9804-660E1A9AFAC0}"/>
              </a:ext>
            </a:extLst>
          </p:cNvPr>
          <p:cNvSpPr txBox="1"/>
          <p:nvPr/>
        </p:nvSpPr>
        <p:spPr>
          <a:xfrm>
            <a:off x="7589436" y="130938"/>
            <a:ext cx="14382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کمک های اولیه</a:t>
            </a:r>
            <a:endParaRPr lang="en-US" dirty="0">
              <a:cs typeface="B Titr" panose="000007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xmlns="" id="{5C0056B0-32D1-428F-8E31-E6A1DFEF42CC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AC6D8489-B2B3-4CC9-8034-FF49A52749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8600" y="6201264"/>
            <a:ext cx="504344" cy="47240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98E99030-6AAE-426D-82E6-656788C94B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6999" y="6156004"/>
            <a:ext cx="524544" cy="52454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AD6AF0F2-E876-4B12-AA1F-C0A1CD3B2D2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600" y="6149123"/>
            <a:ext cx="524544" cy="524544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xmlns="" id="{80AE5203-ED1B-4ADD-ABDE-7E5BCEDCE8C4}"/>
              </a:ext>
            </a:extLst>
          </p:cNvPr>
          <p:cNvCxnSpPr>
            <a:cxnSpLocks/>
          </p:cNvCxnSpPr>
          <p:nvPr/>
        </p:nvCxnSpPr>
        <p:spPr>
          <a:xfrm flipH="1">
            <a:off x="228600" y="6019800"/>
            <a:ext cx="201553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xmlns="" id="{3CA0BEA5-2BC9-4F58-861F-B746587EA8E0}"/>
              </a:ext>
            </a:extLst>
          </p:cNvPr>
          <p:cNvCxnSpPr>
            <a:cxnSpLocks/>
          </p:cNvCxnSpPr>
          <p:nvPr/>
        </p:nvCxnSpPr>
        <p:spPr>
          <a:xfrm>
            <a:off x="52578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FB88228C-D0EA-49B7-9D67-F8A1CCE3B41F}"/>
              </a:ext>
            </a:extLst>
          </p:cNvPr>
          <p:cNvSpPr txBox="1"/>
          <p:nvPr/>
        </p:nvSpPr>
        <p:spPr>
          <a:xfrm>
            <a:off x="2446257" y="3136612"/>
            <a:ext cx="42514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200" dirty="0">
                <a:solidFill>
                  <a:srgbClr val="FF3300"/>
                </a:solidFill>
                <a:cs typeface="B Titr" panose="00000700000000000000" pitchFamily="2" charset="-78"/>
              </a:rPr>
              <a:t>آسیب‌های عضلانی و اسکلتی</a:t>
            </a:r>
            <a:endParaRPr lang="en-US" sz="3200" dirty="0">
              <a:solidFill>
                <a:srgbClr val="FF3300"/>
              </a:solidFill>
              <a:cs typeface="B Titr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DF29D771-6EE2-44E3-82E7-7A26FEDE0E83}"/>
              </a:ext>
            </a:extLst>
          </p:cNvPr>
          <p:cNvSpPr txBox="1"/>
          <p:nvPr/>
        </p:nvSpPr>
        <p:spPr>
          <a:xfrm>
            <a:off x="6849520" y="2286000"/>
            <a:ext cx="16257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000" dirty="0">
                <a:latin typeface="IranNastaliq" panose="02000503000000020003" pitchFamily="2" charset="0"/>
                <a:cs typeface="B Nazanin" panose="00000400000000000000" pitchFamily="2" charset="-78"/>
              </a:rPr>
              <a:t>اورژانس های شایع</a:t>
            </a:r>
            <a:endParaRPr lang="en-US" sz="2000" dirty="0">
              <a:latin typeface="IranNastaliq" panose="02000503000000020003" pitchFamily="2" charset="0"/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C795DF00-23C0-4999-851F-CFA64B38D18D}"/>
              </a:ext>
            </a:extLst>
          </p:cNvPr>
          <p:cNvSpPr txBox="1"/>
          <p:nvPr/>
        </p:nvSpPr>
        <p:spPr>
          <a:xfrm>
            <a:off x="947636" y="2286000"/>
            <a:ext cx="25266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>
                <a:latin typeface="IranNastaliq" panose="02000503000000020003" pitchFamily="2" charset="0"/>
                <a:cs typeface="IranNastaliq" panose="02000503000000020003" pitchFamily="2" charset="0"/>
              </a:defRPr>
            </a:lvl1pPr>
          </a:lstStyle>
          <a:p>
            <a:r>
              <a:rPr lang="fa-IR" dirty="0">
                <a:cs typeface="B Nazanin" panose="00000400000000000000" pitchFamily="2" charset="-78"/>
              </a:rPr>
              <a:t>پیشگیری از بیماری های قلبی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0C51FB1E-3C88-4DEF-99D5-CE5A736A0621}"/>
              </a:ext>
            </a:extLst>
          </p:cNvPr>
          <p:cNvSpPr txBox="1"/>
          <p:nvPr/>
        </p:nvSpPr>
        <p:spPr>
          <a:xfrm>
            <a:off x="7065925" y="4438709"/>
            <a:ext cx="11144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>
                <a:latin typeface="IranNastaliq" panose="02000503000000020003" pitchFamily="2" charset="0"/>
                <a:cs typeface="IranNastaliq" panose="02000503000000020003" pitchFamily="2" charset="0"/>
              </a:defRPr>
            </a:lvl1pPr>
          </a:lstStyle>
          <a:p>
            <a:r>
              <a:rPr lang="fa-IR" dirty="0">
                <a:cs typeface="B Nazanin" panose="00000400000000000000" pitchFamily="2" charset="-78"/>
              </a:rPr>
              <a:t>خون‌ریزی‌ها</a:t>
            </a:r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9526770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25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4851ED5-0ED3-4303-885E-F33EF572D56E}"/>
              </a:ext>
            </a:extLst>
          </p:cNvPr>
          <p:cNvSpPr txBox="1"/>
          <p:nvPr/>
        </p:nvSpPr>
        <p:spPr>
          <a:xfrm>
            <a:off x="6522636" y="130938"/>
            <a:ext cx="2515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پیشگیری از بیماری های قلبی</a:t>
            </a:r>
            <a:endParaRPr lang="en-US" dirty="0">
              <a:cs typeface="B Titr" panose="000007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4191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xmlns="" id="{B01612C9-C4EC-4E74-987A-BC519C15470A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624DCA4-636B-4C92-8963-D090960C1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F260686F-AC1E-4EED-A973-AB472A59CEFD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4">
            <a:extLst>
              <a:ext uri="{FF2B5EF4-FFF2-40B4-BE49-F238E27FC236}">
                <a16:creationId xmlns:a16="http://schemas.microsoft.com/office/drawing/2014/main" xmlns="" id="{3E3E5E1B-E383-486B-8546-0EC22ADE07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4600" y="3895724"/>
            <a:ext cx="2438400" cy="220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/>
          <a:lstStyle>
            <a:lvl1pPr marL="342900" indent="-342900" algn="r" rtl="1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l" rtl="0">
              <a:buClr>
                <a:schemeClr val="tx2"/>
              </a:buClr>
              <a:buSzPct val="75000"/>
              <a:buFont typeface="Monotype Sorts"/>
              <a:buChar char="u"/>
            </a:pPr>
            <a:endParaRPr lang="fa-IR" altLang="en-US" sz="2400" b="0">
              <a:latin typeface="Arial" panose="020B0604020202020204" pitchFamily="34" charset="0"/>
            </a:endParaRPr>
          </a:p>
        </p:txBody>
      </p:sp>
      <p:sp>
        <p:nvSpPr>
          <p:cNvPr id="14" name="Rectangle 2">
            <a:extLst>
              <a:ext uri="{FF2B5EF4-FFF2-40B4-BE49-F238E27FC236}">
                <a16:creationId xmlns:a16="http://schemas.microsoft.com/office/drawing/2014/main" xmlns="" id="{E900EC9D-5AC2-4DBF-8D8F-7A04612A08D4}"/>
              </a:ext>
            </a:extLst>
          </p:cNvPr>
          <p:cNvSpPr txBox="1">
            <a:spLocks noChangeArrowheads="1"/>
          </p:cNvSpPr>
          <p:nvPr/>
        </p:nvSpPr>
        <p:spPr>
          <a:xfrm>
            <a:off x="2257425" y="955883"/>
            <a:ext cx="4629150" cy="76072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a-IR" sz="5400" dirty="0">
                <a:cs typeface="B Titr" panose="00000700000000000000" pitchFamily="2" charset="-78"/>
              </a:rPr>
              <a:t>در نتیجه :</a:t>
            </a:r>
            <a:endParaRPr lang="en-US" sz="5400" dirty="0">
              <a:cs typeface="B Titr" panose="00000700000000000000" pitchFamily="2" charset="-78"/>
            </a:endParaRPr>
          </a:p>
        </p:txBody>
      </p:sp>
      <p:sp>
        <p:nvSpPr>
          <p:cNvPr id="22" name="Rectangle 3">
            <a:extLst>
              <a:ext uri="{FF2B5EF4-FFF2-40B4-BE49-F238E27FC236}">
                <a16:creationId xmlns:a16="http://schemas.microsoft.com/office/drawing/2014/main" xmlns="" id="{504796BC-B23F-4127-8604-B956A382320A}"/>
              </a:ext>
            </a:extLst>
          </p:cNvPr>
          <p:cNvSpPr txBox="1">
            <a:spLocks noChangeArrowheads="1"/>
          </p:cNvSpPr>
          <p:nvPr/>
        </p:nvSpPr>
        <p:spPr>
          <a:xfrm>
            <a:off x="1017905" y="2270359"/>
            <a:ext cx="7296150" cy="30485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fa-IR" altLang="en-US" sz="4000" dirty="0">
                <a:cs typeface="B Nazanin" panose="00000400000000000000" pitchFamily="2" charset="-78"/>
              </a:rPr>
              <a:t>برای هر فرد در هر سنی لازم است هر روز بمدت40 تا 45 دقیقه ورزش نماید.</a:t>
            </a:r>
          </a:p>
          <a:p>
            <a:pPr>
              <a:buFont typeface="Wingdings" panose="05000000000000000000" pitchFamily="2" charset="2"/>
              <a:buNone/>
            </a:pPr>
            <a:r>
              <a:rPr lang="fa-IR" altLang="en-US" sz="4000" dirty="0">
                <a:cs typeface="B Nazanin" panose="00000400000000000000" pitchFamily="2" charset="-78"/>
              </a:rPr>
              <a:t>بهترین ورزش ، دویدن آرام ، پیاده روی تند (تردمیل)،دوچرخه سواری (دو چرخه ثابت)،</a:t>
            </a:r>
          </a:p>
          <a:p>
            <a:pPr>
              <a:buFont typeface="Wingdings" panose="05000000000000000000" pitchFamily="2" charset="2"/>
              <a:buNone/>
            </a:pPr>
            <a:r>
              <a:rPr lang="fa-IR" altLang="en-US" sz="4000" dirty="0">
                <a:cs typeface="B Nazanin" panose="00000400000000000000" pitchFamily="2" charset="-78"/>
              </a:rPr>
              <a:t> شنا و........ می‌باشد.</a:t>
            </a:r>
          </a:p>
        </p:txBody>
      </p:sp>
    </p:spTree>
    <p:extLst>
      <p:ext uri="{BB962C8B-B14F-4D97-AF65-F5344CB8AC3E}">
        <p14:creationId xmlns:p14="http://schemas.microsoft.com/office/powerpoint/2010/main" val="349996221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2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4851ED5-0ED3-4303-885E-F33EF572D56E}"/>
              </a:ext>
            </a:extLst>
          </p:cNvPr>
          <p:cNvSpPr txBox="1"/>
          <p:nvPr/>
        </p:nvSpPr>
        <p:spPr>
          <a:xfrm>
            <a:off x="6522636" y="130938"/>
            <a:ext cx="2515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پیشگیری از بیماری های قلبی</a:t>
            </a:r>
            <a:endParaRPr lang="en-US" dirty="0">
              <a:cs typeface="B Titr" panose="000007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4191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xmlns="" id="{B01612C9-C4EC-4E74-987A-BC519C15470A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624DCA4-636B-4C92-8963-D090960C1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F260686F-AC1E-4EED-A973-AB472A59CEFD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3">
            <a:extLst>
              <a:ext uri="{FF2B5EF4-FFF2-40B4-BE49-F238E27FC236}">
                <a16:creationId xmlns:a16="http://schemas.microsoft.com/office/drawing/2014/main" xmlns="" id="{EAA4937B-A9FC-44C5-AF69-EC6BD8C5C13E}"/>
              </a:ext>
            </a:extLst>
          </p:cNvPr>
          <p:cNvSpPr txBox="1">
            <a:spLocks noChangeArrowheads="1"/>
          </p:cNvSpPr>
          <p:nvPr/>
        </p:nvSpPr>
        <p:spPr>
          <a:xfrm>
            <a:off x="628650" y="1032084"/>
            <a:ext cx="7886700" cy="9175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altLang="en-US" sz="2800" dirty="0">
                <a:cs typeface="B Nazanin" panose="00000400000000000000" pitchFamily="2" charset="-78"/>
              </a:rPr>
              <a:t>بیاد داشته باشید که در حین انجام فعالیت بدنی و پس از اتمام آن همواره  از آب ومایعات استفاده کنید تا دچار کم آبی بدن نشوید.</a:t>
            </a:r>
            <a:endParaRPr lang="en-US" altLang="en-US" sz="2800" dirty="0">
              <a:cs typeface="B Nazanin" panose="00000400000000000000" pitchFamily="2" charset="-78"/>
            </a:endParaRPr>
          </a:p>
        </p:txBody>
      </p:sp>
      <p:pic>
        <p:nvPicPr>
          <p:cNvPr id="12" name="Picture 4" descr="MPj02898740000[1]">
            <a:extLst>
              <a:ext uri="{FF2B5EF4-FFF2-40B4-BE49-F238E27FC236}">
                <a16:creationId xmlns:a16="http://schemas.microsoft.com/office/drawing/2014/main" xmlns="" id="{BD7F24BD-63A4-4740-A921-0263E809F2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500" y="2676938"/>
            <a:ext cx="4191000" cy="300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454105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4851ED5-0ED3-4303-885E-F33EF572D56E}"/>
              </a:ext>
            </a:extLst>
          </p:cNvPr>
          <p:cNvSpPr txBox="1"/>
          <p:nvPr/>
        </p:nvSpPr>
        <p:spPr>
          <a:xfrm>
            <a:off x="6522636" y="130938"/>
            <a:ext cx="2515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پیشگیری از بیماری های قلبی</a:t>
            </a:r>
            <a:endParaRPr lang="en-US" dirty="0">
              <a:cs typeface="B Titr" panose="000007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4191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xmlns="" id="{B01612C9-C4EC-4E74-987A-BC519C15470A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624DCA4-636B-4C92-8963-D090960C1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F260686F-AC1E-4EED-A973-AB472A59CEFD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3">
            <a:extLst>
              <a:ext uri="{FF2B5EF4-FFF2-40B4-BE49-F238E27FC236}">
                <a16:creationId xmlns:a16="http://schemas.microsoft.com/office/drawing/2014/main" xmlns="" id="{CB4D75FB-B830-45DF-904C-63446388C98D}"/>
              </a:ext>
            </a:extLst>
          </p:cNvPr>
          <p:cNvSpPr txBox="1">
            <a:spLocks noChangeArrowheads="1"/>
          </p:cNvSpPr>
          <p:nvPr/>
        </p:nvSpPr>
        <p:spPr>
          <a:xfrm>
            <a:off x="628650" y="1825624"/>
            <a:ext cx="7677150" cy="2746367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Low" rtl="1"/>
            <a:r>
              <a:rPr lang="fa-IR" altLang="en-US" sz="3600" dirty="0">
                <a:solidFill>
                  <a:srgbClr val="C00000"/>
                </a:solidFill>
                <a:cs typeface="B Nazanin" panose="00000400000000000000" pitchFamily="2" charset="-78"/>
              </a:rPr>
              <a:t>نکته  مهم </a:t>
            </a:r>
            <a:endParaRPr lang="fa-IR" altLang="en-US" sz="3600" dirty="0" smtClean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algn="justLow" rtl="1"/>
            <a:r>
              <a:rPr lang="fa-IR" altLang="en-US" sz="3200" dirty="0" smtClean="0">
                <a:cs typeface="B Nazanin" panose="00000400000000000000" pitchFamily="2" charset="-78"/>
              </a:rPr>
              <a:t>هر فرد </a:t>
            </a:r>
            <a:r>
              <a:rPr lang="fa-IR" altLang="en-US" sz="3200" dirty="0">
                <a:cs typeface="B Nazanin" panose="00000400000000000000" pitchFamily="2" charset="-78"/>
              </a:rPr>
              <a:t>بالاتر از سن 40 </a:t>
            </a:r>
            <a:r>
              <a:rPr lang="fa-IR" altLang="en-US" sz="3200" dirty="0" smtClean="0">
                <a:cs typeface="B Nazanin" panose="00000400000000000000" pitchFamily="2" charset="-78"/>
              </a:rPr>
              <a:t>سال </a:t>
            </a:r>
            <a:r>
              <a:rPr lang="fa-IR" altLang="en-US" sz="3200" dirty="0">
                <a:cs typeface="B Nazanin" panose="00000400000000000000" pitchFamily="2" charset="-78"/>
              </a:rPr>
              <a:t>که از سالم بودن یا بیمار بودن خود اطلاع ندارد و دارای عوامل </a:t>
            </a:r>
            <a:r>
              <a:rPr lang="fa-IR" altLang="en-US" sz="3200" dirty="0" smtClean="0">
                <a:cs typeface="B Nazanin" panose="00000400000000000000" pitchFamily="2" charset="-78"/>
              </a:rPr>
              <a:t>خطرسازمانند (چاقی </a:t>
            </a:r>
            <a:r>
              <a:rPr lang="fa-IR" altLang="en-US" sz="3200" dirty="0">
                <a:cs typeface="B Nazanin" panose="00000400000000000000" pitchFamily="2" charset="-78"/>
              </a:rPr>
              <a:t>– سابقه مصرف سیگار- سابقه فامیلی- چربی خون بالا- عدم تحرک و ......) باید قبل از شروع ورزش  با تست ورزش وضعیت خود را ارزیابی نماید.</a:t>
            </a:r>
            <a:endParaRPr lang="en-US" altLang="en-US" sz="32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8594279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4851ED5-0ED3-4303-885E-F33EF572D56E}"/>
              </a:ext>
            </a:extLst>
          </p:cNvPr>
          <p:cNvSpPr txBox="1"/>
          <p:nvPr/>
        </p:nvSpPr>
        <p:spPr>
          <a:xfrm>
            <a:off x="6522636" y="130938"/>
            <a:ext cx="2515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پیشگیری از بیماری های قلبی</a:t>
            </a:r>
            <a:endParaRPr lang="en-US" dirty="0">
              <a:cs typeface="B Titr" panose="000007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4191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xmlns="" id="{B01612C9-C4EC-4E74-987A-BC519C15470A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624DCA4-636B-4C92-8963-D090960C1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F260686F-AC1E-4EED-A973-AB472A59CEFD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2">
            <a:extLst>
              <a:ext uri="{FF2B5EF4-FFF2-40B4-BE49-F238E27FC236}">
                <a16:creationId xmlns:a16="http://schemas.microsoft.com/office/drawing/2014/main" xmlns="" id="{B471BE26-8042-4807-82FC-0C53C1F03FDA}"/>
              </a:ext>
            </a:extLst>
          </p:cNvPr>
          <p:cNvSpPr txBox="1">
            <a:spLocks noChangeArrowheads="1"/>
          </p:cNvSpPr>
          <p:nvPr/>
        </p:nvSpPr>
        <p:spPr>
          <a:xfrm>
            <a:off x="628650" y="668232"/>
            <a:ext cx="78867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a-IR" sz="4000" dirty="0">
                <a:cs typeface="B Titr" panose="00000700000000000000" pitchFamily="2" charset="-78"/>
              </a:rPr>
              <a:t>مقایسه رگ در ورزشکار و افراد بی تحرک</a:t>
            </a:r>
            <a:endParaRPr lang="en-US" sz="4000" dirty="0">
              <a:cs typeface="B Titr" panose="00000700000000000000" pitchFamily="2" charset="-78"/>
            </a:endParaRPr>
          </a:p>
        </p:txBody>
      </p:sp>
      <p:pic>
        <p:nvPicPr>
          <p:cNvPr id="11" name="Picture 4" descr="PSE20004">
            <a:extLst>
              <a:ext uri="{FF2B5EF4-FFF2-40B4-BE49-F238E27FC236}">
                <a16:creationId xmlns:a16="http://schemas.microsoft.com/office/drawing/2014/main" xmlns="" id="{37D67155-F116-4A5E-8F97-FBFEED60E64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1" r="2563" b="6982"/>
          <a:stretch/>
        </p:blipFill>
        <p:spPr>
          <a:xfrm>
            <a:off x="1770625" y="2615184"/>
            <a:ext cx="5486400" cy="3124200"/>
          </a:xfrm>
          <a:prstGeom prst="rect">
            <a:avLst/>
          </a:prstGeom>
        </p:spPr>
      </p:pic>
      <p:sp>
        <p:nvSpPr>
          <p:cNvPr id="12" name="Line 9">
            <a:extLst>
              <a:ext uri="{FF2B5EF4-FFF2-40B4-BE49-F238E27FC236}">
                <a16:creationId xmlns:a16="http://schemas.microsoft.com/office/drawing/2014/main" xmlns="" id="{C729DA63-0752-47E5-B9C2-AB30ABE62840}"/>
              </a:ext>
            </a:extLst>
          </p:cNvPr>
          <p:cNvSpPr>
            <a:spLocks noChangeShapeType="1"/>
          </p:cNvSpPr>
          <p:nvPr/>
        </p:nvSpPr>
        <p:spPr bwMode="auto">
          <a:xfrm>
            <a:off x="4876800" y="1676400"/>
            <a:ext cx="7620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5" name="Line 10">
            <a:extLst>
              <a:ext uri="{FF2B5EF4-FFF2-40B4-BE49-F238E27FC236}">
                <a16:creationId xmlns:a16="http://schemas.microsoft.com/office/drawing/2014/main" xmlns="" id="{7A839B81-8555-49AB-AFB3-003F67274F1C}"/>
              </a:ext>
            </a:extLst>
          </p:cNvPr>
          <p:cNvSpPr>
            <a:spLocks noChangeShapeType="1"/>
          </p:cNvSpPr>
          <p:nvPr/>
        </p:nvSpPr>
        <p:spPr bwMode="auto">
          <a:xfrm>
            <a:off x="1828800" y="1676400"/>
            <a:ext cx="380999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 dirty="0"/>
          </a:p>
        </p:txBody>
      </p:sp>
      <p:sp>
        <p:nvSpPr>
          <p:cNvPr id="17" name="Oval 11">
            <a:extLst>
              <a:ext uri="{FF2B5EF4-FFF2-40B4-BE49-F238E27FC236}">
                <a16:creationId xmlns:a16="http://schemas.microsoft.com/office/drawing/2014/main" xmlns="" id="{984B47CA-651E-49A2-819D-53BB0C2C94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480" y="2834401"/>
            <a:ext cx="1219200" cy="1295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algn="r" rtl="1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rtl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a-IR" altLang="en-US" sz="2000" dirty="0">
                <a:solidFill>
                  <a:schemeClr val="bg2"/>
                </a:solidFill>
              </a:rPr>
              <a:t>رگ تنگ شده</a:t>
            </a:r>
            <a:endParaRPr lang="en-US" altLang="en-US" sz="20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298870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4851ED5-0ED3-4303-885E-F33EF572D56E}"/>
              </a:ext>
            </a:extLst>
          </p:cNvPr>
          <p:cNvSpPr txBox="1"/>
          <p:nvPr/>
        </p:nvSpPr>
        <p:spPr>
          <a:xfrm>
            <a:off x="6522636" y="130938"/>
            <a:ext cx="2515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پیشگیری از بیماری های قلبی</a:t>
            </a:r>
            <a:endParaRPr lang="en-US" dirty="0">
              <a:cs typeface="B Titr" panose="000007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4191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xmlns="" id="{B01612C9-C4EC-4E74-987A-BC519C15470A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624DCA4-636B-4C92-8963-D090960C1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F260686F-AC1E-4EED-A973-AB472A59CEFD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2">
            <a:extLst>
              <a:ext uri="{FF2B5EF4-FFF2-40B4-BE49-F238E27FC236}">
                <a16:creationId xmlns:a16="http://schemas.microsoft.com/office/drawing/2014/main" xmlns="" id="{C03ADF32-58CA-43BB-ACD1-D5954C605F16}"/>
              </a:ext>
            </a:extLst>
          </p:cNvPr>
          <p:cNvSpPr txBox="1">
            <a:spLocks noChangeArrowheads="1"/>
          </p:cNvSpPr>
          <p:nvPr/>
        </p:nvSpPr>
        <p:spPr>
          <a:xfrm>
            <a:off x="2027259" y="762000"/>
            <a:ext cx="5086350" cy="89555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a-IR" sz="4400" dirty="0">
                <a:cs typeface="B Titr" panose="00000700000000000000" pitchFamily="2" charset="-78"/>
              </a:rPr>
              <a:t> </a:t>
            </a:r>
            <a:r>
              <a:rPr lang="fa-IR" sz="5400" dirty="0">
                <a:cs typeface="B Titr" panose="00000700000000000000" pitchFamily="2" charset="-78"/>
              </a:rPr>
              <a:t>استرس:</a:t>
            </a:r>
            <a:endParaRPr lang="en-US" sz="5400" dirty="0">
              <a:cs typeface="B Titr" panose="00000700000000000000" pitchFamily="2" charset="-78"/>
            </a:endParaRPr>
          </a:p>
        </p:txBody>
      </p:sp>
      <p:sp>
        <p:nvSpPr>
          <p:cNvPr id="18" name="Rectangle 3">
            <a:extLst>
              <a:ext uri="{FF2B5EF4-FFF2-40B4-BE49-F238E27FC236}">
                <a16:creationId xmlns:a16="http://schemas.microsoft.com/office/drawing/2014/main" xmlns="" id="{8CE5C7EB-13D3-44D1-902D-89C9F46A26F1}"/>
              </a:ext>
            </a:extLst>
          </p:cNvPr>
          <p:cNvSpPr txBox="1">
            <a:spLocks noChangeArrowheads="1"/>
          </p:cNvSpPr>
          <p:nvPr/>
        </p:nvSpPr>
        <p:spPr>
          <a:xfrm>
            <a:off x="876300" y="1886157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Low" rtl="1">
              <a:buFont typeface="Wingdings" panose="05000000000000000000" pitchFamily="2" charset="2"/>
              <a:buNone/>
            </a:pPr>
            <a:r>
              <a:rPr lang="fa-IR" altLang="en-US" sz="2800" dirty="0">
                <a:cs typeface="B Nazanin" panose="00000400000000000000" pitchFamily="2" charset="-78"/>
              </a:rPr>
              <a:t>استرس های مکرر ، عصبانیت ها ،هیجانات،خشم وخصومت،افسردگی و دلتنگی های پیوسته  </a:t>
            </a:r>
            <a:r>
              <a:rPr lang="fa-IR" altLang="en-US" sz="2800" dirty="0">
                <a:solidFill>
                  <a:srgbClr val="C00000"/>
                </a:solidFill>
                <a:cs typeface="B Nazanin" panose="00000400000000000000" pitchFamily="2" charset="-78"/>
              </a:rPr>
              <a:t>عامل خطر ساز در بیماری های قلبی </a:t>
            </a:r>
            <a:r>
              <a:rPr lang="fa-IR" altLang="en-US" sz="2800" dirty="0">
                <a:cs typeface="B Nazanin" panose="00000400000000000000" pitchFamily="2" charset="-78"/>
              </a:rPr>
              <a:t>است.</a:t>
            </a:r>
          </a:p>
          <a:p>
            <a:pPr algn="justLow" rtl="1">
              <a:buFont typeface="Wingdings" panose="05000000000000000000" pitchFamily="2" charset="2"/>
              <a:buNone/>
            </a:pPr>
            <a:r>
              <a:rPr lang="fa-IR" altLang="en-US" sz="2800" dirty="0">
                <a:cs typeface="B Nazanin" panose="00000400000000000000" pitchFamily="2" charset="-78"/>
              </a:rPr>
              <a:t> نکته  مهم این است که استرس های روز مره ای که در طول روز به لحاظ عدم رعایت حقوق همدیگر بر هم وارد می کنیم می تواند اثرات </a:t>
            </a:r>
            <a:r>
              <a:rPr lang="fa-IR" altLang="en-US" sz="2800" dirty="0">
                <a:solidFill>
                  <a:srgbClr val="C00000"/>
                </a:solidFill>
                <a:cs typeface="B Nazanin" panose="00000400000000000000" pitchFamily="2" charset="-78"/>
              </a:rPr>
              <a:t>مخربی روی قلب وعروق </a:t>
            </a:r>
            <a:r>
              <a:rPr lang="fa-IR" altLang="en-US" sz="2800" dirty="0">
                <a:cs typeface="B Nazanin" panose="00000400000000000000" pitchFamily="2" charset="-78"/>
              </a:rPr>
              <a:t>بنماید.</a:t>
            </a:r>
          </a:p>
          <a:p>
            <a:pPr algn="justLow" rtl="1">
              <a:buFont typeface="Wingdings" panose="05000000000000000000" pitchFamily="2" charset="2"/>
              <a:buNone/>
            </a:pPr>
            <a:r>
              <a:rPr lang="fa-IR" altLang="en-US" sz="2800" dirty="0">
                <a:solidFill>
                  <a:srgbClr val="00B0F0"/>
                </a:solidFill>
                <a:cs typeface="B Nazanin" panose="00000400000000000000" pitchFamily="2" charset="-78"/>
              </a:rPr>
              <a:t>        بعضا استرس </a:t>
            </a:r>
            <a:r>
              <a:rPr lang="fa-IR" altLang="en-US" sz="2800" dirty="0">
                <a:cs typeface="B Nazanin" panose="00000400000000000000" pitchFamily="2" charset="-78"/>
              </a:rPr>
              <a:t>در زمینه بیماری  های انسدادی </a:t>
            </a:r>
            <a:r>
              <a:rPr lang="fa-IR" altLang="en-US" sz="2800" dirty="0">
                <a:solidFill>
                  <a:srgbClr val="00B0F0"/>
                </a:solidFill>
                <a:cs typeface="B Nazanin" panose="00000400000000000000" pitchFamily="2" charset="-78"/>
              </a:rPr>
              <a:t>بدون علامت  </a:t>
            </a:r>
            <a:r>
              <a:rPr lang="fa-IR" altLang="en-US" sz="2800" dirty="0">
                <a:cs typeface="B Nazanin" panose="00000400000000000000" pitchFamily="2" charset="-78"/>
              </a:rPr>
              <a:t>در عروق قلب ، موجب مرگ می شود.</a:t>
            </a:r>
            <a:endParaRPr lang="en-US" altLang="en-US" sz="2800" dirty="0">
              <a:cs typeface="B Nazanin" panose="00000400000000000000" pitchFamily="2" charset="-78"/>
            </a:endParaRPr>
          </a:p>
        </p:txBody>
      </p:sp>
      <p:pic>
        <p:nvPicPr>
          <p:cNvPr id="22" name="Picture 4" descr="100955327">
            <a:extLst>
              <a:ext uri="{FF2B5EF4-FFF2-40B4-BE49-F238E27FC236}">
                <a16:creationId xmlns:a16="http://schemas.microsoft.com/office/drawing/2014/main" xmlns="" id="{7DCEEF57-9D45-4EB5-9B86-62A96B005A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2266" y="5185546"/>
            <a:ext cx="1524000" cy="1392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5" descr="headache">
            <a:extLst>
              <a:ext uri="{FF2B5EF4-FFF2-40B4-BE49-F238E27FC236}">
                <a16:creationId xmlns:a16="http://schemas.microsoft.com/office/drawing/2014/main" xmlns="" id="{D2D45833-E449-4759-8BEB-6A2CBDDB576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5102261"/>
            <a:ext cx="1851151" cy="1559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910923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4851ED5-0ED3-4303-885E-F33EF572D56E}"/>
              </a:ext>
            </a:extLst>
          </p:cNvPr>
          <p:cNvSpPr txBox="1"/>
          <p:nvPr/>
        </p:nvSpPr>
        <p:spPr>
          <a:xfrm>
            <a:off x="6522636" y="130938"/>
            <a:ext cx="2515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پیشگیری از بیماری های قلبی</a:t>
            </a:r>
            <a:endParaRPr lang="en-US" dirty="0">
              <a:cs typeface="B Titr" panose="000007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4191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xmlns="" id="{B01612C9-C4EC-4E74-987A-BC519C15470A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624DCA4-636B-4C92-8963-D090960C1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F260686F-AC1E-4EED-A973-AB472A59CEFD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2">
            <a:extLst>
              <a:ext uri="{FF2B5EF4-FFF2-40B4-BE49-F238E27FC236}">
                <a16:creationId xmlns:a16="http://schemas.microsoft.com/office/drawing/2014/main" xmlns="" id="{D990A0F2-09DA-4258-9F3C-AFE8A0CD9E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0200" y="1143000"/>
            <a:ext cx="3276600" cy="1447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algn="r" rtl="1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rtl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a-IR" altLang="en-US" sz="2000" dirty="0">
                <a:solidFill>
                  <a:schemeClr val="bg2"/>
                </a:solidFill>
                <a:cs typeface="B Nazanin" panose="00000400000000000000" pitchFamily="2" charset="-78"/>
              </a:rPr>
              <a:t>رفتار های خطر ساز (کشیدن سیگار ،</a:t>
            </a:r>
          </a:p>
          <a:p>
            <a:pPr algn="ctr" rtl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a-IR" altLang="en-US" sz="2000" dirty="0">
                <a:solidFill>
                  <a:schemeClr val="bg2"/>
                </a:solidFill>
                <a:cs typeface="B Nazanin" panose="00000400000000000000" pitchFamily="2" charset="-78"/>
              </a:rPr>
              <a:t> تغذیه نا صحیح</a:t>
            </a:r>
            <a:endParaRPr lang="en-GB" altLang="en-US" sz="2000" dirty="0">
              <a:solidFill>
                <a:schemeClr val="bg2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Oval 3">
            <a:extLst>
              <a:ext uri="{FF2B5EF4-FFF2-40B4-BE49-F238E27FC236}">
                <a16:creationId xmlns:a16="http://schemas.microsoft.com/office/drawing/2014/main" xmlns="" id="{2E99560F-2BBD-40CC-9C84-D0F6DD2635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1143000"/>
            <a:ext cx="3505200" cy="1600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algn="r" rtl="1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rtl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a-IR" altLang="en-US" sz="2000">
                <a:solidFill>
                  <a:schemeClr val="bg2"/>
                </a:solidFill>
                <a:cs typeface="B Nazanin" panose="00000400000000000000" pitchFamily="2" charset="-78"/>
              </a:rPr>
              <a:t>استرس</a:t>
            </a:r>
            <a:r>
              <a:rPr lang="fa-IR" altLang="en-US" sz="2000">
                <a:cs typeface="B Nazanin" panose="00000400000000000000" pitchFamily="2" charset="-78"/>
              </a:rPr>
              <a:t> </a:t>
            </a:r>
            <a:r>
              <a:rPr lang="fa-IR" altLang="en-US" sz="2000">
                <a:solidFill>
                  <a:schemeClr val="bg2"/>
                </a:solidFill>
                <a:cs typeface="B Nazanin" panose="00000400000000000000" pitchFamily="2" charset="-78"/>
              </a:rPr>
              <a:t>های مکرر ،افسردگی ،اضطراب</a:t>
            </a:r>
            <a:endParaRPr lang="en-GB" altLang="en-US" sz="2000">
              <a:solidFill>
                <a:schemeClr val="bg2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Oval 4">
            <a:extLst>
              <a:ext uri="{FF2B5EF4-FFF2-40B4-BE49-F238E27FC236}">
                <a16:creationId xmlns:a16="http://schemas.microsoft.com/office/drawing/2014/main" xmlns="" id="{8A221B29-40F0-4416-88BE-8A4E8EDB94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2800" y="2971800"/>
            <a:ext cx="3733800" cy="1905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algn="r" rtl="1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rtl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a-IR" altLang="en-US" sz="2400">
                <a:solidFill>
                  <a:schemeClr val="bg2"/>
                </a:solidFill>
                <a:cs typeface="B Nazanin" panose="00000400000000000000" pitchFamily="2" charset="-78"/>
              </a:rPr>
              <a:t>آتروسکلروز</a:t>
            </a:r>
          </a:p>
          <a:p>
            <a:pPr algn="ctr" rtl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fa-IR" altLang="en-US" sz="2000">
              <a:cs typeface="B Nazanin" panose="00000400000000000000" pitchFamily="2" charset="-78"/>
            </a:endParaRPr>
          </a:p>
          <a:p>
            <a:pPr algn="ctr" rtl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fa-IR" altLang="en-US" sz="2400" b="0">
              <a:solidFill>
                <a:schemeClr val="bg2"/>
              </a:solidFill>
              <a:cs typeface="B Nazanin" panose="00000400000000000000" pitchFamily="2" charset="-78"/>
            </a:endParaRPr>
          </a:p>
          <a:p>
            <a:pPr algn="ctr" rtl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a-IR" altLang="en-US" sz="2400" b="0">
                <a:solidFill>
                  <a:schemeClr val="bg2"/>
                </a:solidFill>
                <a:cs typeface="B Nazanin" panose="00000400000000000000" pitchFamily="2" charset="-78"/>
              </a:rPr>
              <a:t>حمله قلبی،آنژین صدری،سکته</a:t>
            </a:r>
          </a:p>
          <a:p>
            <a:pPr algn="ctr" rtl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a-IR" altLang="en-US" sz="2400" b="0">
                <a:solidFill>
                  <a:schemeClr val="bg2"/>
                </a:solidFill>
                <a:cs typeface="B Nazanin" panose="00000400000000000000" pitchFamily="2" charset="-78"/>
              </a:rPr>
              <a:t>قلبی</a:t>
            </a:r>
            <a:endParaRPr lang="en-GB" altLang="en-US" sz="2400" b="0">
              <a:solidFill>
                <a:schemeClr val="bg2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Oval 5">
            <a:extLst>
              <a:ext uri="{FF2B5EF4-FFF2-40B4-BE49-F238E27FC236}">
                <a16:creationId xmlns:a16="http://schemas.microsoft.com/office/drawing/2014/main" xmlns="" id="{564682B1-0D55-429E-8424-9210A4AE2C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7600" y="5486400"/>
            <a:ext cx="2819400" cy="1295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algn="r" rtl="1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rtl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a-IR" altLang="en-US" sz="2400" b="0">
                <a:solidFill>
                  <a:schemeClr val="bg2"/>
                </a:solidFill>
                <a:cs typeface="B Nazanin" panose="00000400000000000000" pitchFamily="2" charset="-78"/>
              </a:rPr>
              <a:t>عود نمودن حملات قلبی</a:t>
            </a:r>
            <a:endParaRPr lang="en-GB" altLang="en-US" sz="2400" b="0">
              <a:solidFill>
                <a:schemeClr val="bg2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Line 6">
            <a:extLst>
              <a:ext uri="{FF2B5EF4-FFF2-40B4-BE49-F238E27FC236}">
                <a16:creationId xmlns:a16="http://schemas.microsoft.com/office/drawing/2014/main" xmlns="" id="{21D9DB58-4FFD-496D-853F-E37941A8F77C}"/>
              </a:ext>
            </a:extLst>
          </p:cNvPr>
          <p:cNvSpPr>
            <a:spLocks noChangeShapeType="1"/>
          </p:cNvSpPr>
          <p:nvPr/>
        </p:nvSpPr>
        <p:spPr bwMode="auto">
          <a:xfrm>
            <a:off x="5105400" y="3505200"/>
            <a:ext cx="0" cy="533400"/>
          </a:xfrm>
          <a:prstGeom prst="line">
            <a:avLst/>
          </a:prstGeom>
          <a:noFill/>
          <a:ln w="9525">
            <a:solidFill>
              <a:srgbClr val="FFFF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6" name="Line 7">
            <a:extLst>
              <a:ext uri="{FF2B5EF4-FFF2-40B4-BE49-F238E27FC236}">
                <a16:creationId xmlns:a16="http://schemas.microsoft.com/office/drawing/2014/main" xmlns="" id="{B6600FC3-6E6A-4A58-9BC9-9F6C7778471E}"/>
              </a:ext>
            </a:extLst>
          </p:cNvPr>
          <p:cNvSpPr>
            <a:spLocks noChangeShapeType="1"/>
          </p:cNvSpPr>
          <p:nvPr/>
        </p:nvSpPr>
        <p:spPr bwMode="auto">
          <a:xfrm>
            <a:off x="3352800" y="2895600"/>
            <a:ext cx="457200" cy="304800"/>
          </a:xfrm>
          <a:prstGeom prst="line">
            <a:avLst/>
          </a:prstGeom>
          <a:noFill/>
          <a:ln w="9525">
            <a:solidFill>
              <a:srgbClr val="FF33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7" name="Line 8">
            <a:extLst>
              <a:ext uri="{FF2B5EF4-FFF2-40B4-BE49-F238E27FC236}">
                <a16:creationId xmlns:a16="http://schemas.microsoft.com/office/drawing/2014/main" xmlns="" id="{7C5D7061-478A-4054-A0ED-40616E85731D}"/>
              </a:ext>
            </a:extLst>
          </p:cNvPr>
          <p:cNvSpPr>
            <a:spLocks noChangeShapeType="1"/>
          </p:cNvSpPr>
          <p:nvPr/>
        </p:nvSpPr>
        <p:spPr bwMode="auto">
          <a:xfrm>
            <a:off x="4800600" y="2057400"/>
            <a:ext cx="457200" cy="0"/>
          </a:xfrm>
          <a:prstGeom prst="line">
            <a:avLst/>
          </a:prstGeom>
          <a:noFill/>
          <a:ln w="38100">
            <a:solidFill>
              <a:srgbClr val="FF33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8" name="Line 9">
            <a:extLst>
              <a:ext uri="{FF2B5EF4-FFF2-40B4-BE49-F238E27FC236}">
                <a16:creationId xmlns:a16="http://schemas.microsoft.com/office/drawing/2014/main" xmlns="" id="{5197F503-077F-4678-A309-01C0EC023D2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324600" y="2743200"/>
            <a:ext cx="762000" cy="381000"/>
          </a:xfrm>
          <a:prstGeom prst="line">
            <a:avLst/>
          </a:prstGeom>
          <a:noFill/>
          <a:ln w="9525">
            <a:solidFill>
              <a:srgbClr val="FF33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9" name="Line 10">
            <a:extLst>
              <a:ext uri="{FF2B5EF4-FFF2-40B4-BE49-F238E27FC236}">
                <a16:creationId xmlns:a16="http://schemas.microsoft.com/office/drawing/2014/main" xmlns="" id="{E5C95F11-BBCB-4569-8C30-E8939BC0C34E}"/>
              </a:ext>
            </a:extLst>
          </p:cNvPr>
          <p:cNvSpPr>
            <a:spLocks noChangeShapeType="1"/>
          </p:cNvSpPr>
          <p:nvPr/>
        </p:nvSpPr>
        <p:spPr bwMode="auto">
          <a:xfrm>
            <a:off x="5105400" y="5029200"/>
            <a:ext cx="0" cy="381000"/>
          </a:xfrm>
          <a:prstGeom prst="line">
            <a:avLst/>
          </a:prstGeom>
          <a:noFill/>
          <a:ln w="9525">
            <a:solidFill>
              <a:srgbClr val="FF33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30" name="Text Box 11">
            <a:extLst>
              <a:ext uri="{FF2B5EF4-FFF2-40B4-BE49-F238E27FC236}">
                <a16:creationId xmlns:a16="http://schemas.microsoft.com/office/drawing/2014/main" xmlns="" id="{492F7E42-ABBE-4D3F-9EA2-97A983646F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3212" y="528935"/>
            <a:ext cx="80558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r" rtl="1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fa-IR" altLang="en-US" sz="2400" b="0" dirty="0">
                <a:solidFill>
                  <a:schemeClr val="tx2"/>
                </a:solidFill>
                <a:cs typeface="B Titr" panose="00000700000000000000" pitchFamily="2" charset="-78"/>
              </a:rPr>
              <a:t>عوامل مختلف عصبی که موجب بروز عوارض قلبی میشود.</a:t>
            </a:r>
            <a:r>
              <a:rPr lang="fa-IR" altLang="en-US" sz="2000" b="0" dirty="0">
                <a:solidFill>
                  <a:schemeClr val="tx2"/>
                </a:solidFill>
                <a:cs typeface="B Titr" panose="00000700000000000000" pitchFamily="2" charset="-78"/>
              </a:rPr>
              <a:t>       </a:t>
            </a:r>
            <a:endParaRPr lang="en-GB" altLang="en-US" sz="2000" b="0" dirty="0">
              <a:solidFill>
                <a:schemeClr val="tx2"/>
              </a:solidFill>
              <a:cs typeface="B Titr" panose="00000700000000000000" pitchFamily="2" charset="-78"/>
            </a:endParaRPr>
          </a:p>
        </p:txBody>
      </p:sp>
      <p:pic>
        <p:nvPicPr>
          <p:cNvPr id="31" name="Picture 12" descr="depression">
            <a:extLst>
              <a:ext uri="{FF2B5EF4-FFF2-40B4-BE49-F238E27FC236}">
                <a16:creationId xmlns:a16="http://schemas.microsoft.com/office/drawing/2014/main" xmlns="" id="{DA132B81-2FD1-49CB-A7AA-0C30895EBC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5317" y="4756599"/>
            <a:ext cx="1944239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044313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7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Isosceles Triangle 12">
            <a:extLst>
              <a:ext uri="{FF2B5EF4-FFF2-40B4-BE49-F238E27FC236}">
                <a16:creationId xmlns:a16="http://schemas.microsoft.com/office/drawing/2014/main" xmlns="" id="{2AE970A9-F582-4D8D-B7E1-A7563938A7B5}"/>
              </a:ext>
            </a:extLst>
          </p:cNvPr>
          <p:cNvSpPr/>
          <p:nvPr/>
        </p:nvSpPr>
        <p:spPr>
          <a:xfrm rot="10800000">
            <a:off x="2219701" y="3570937"/>
            <a:ext cx="4984968" cy="2429813"/>
          </a:xfrm>
          <a:prstGeom prst="triangle">
            <a:avLst>
              <a:gd name="adj" fmla="val 49779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09717E35-C22A-4EF2-9FFE-218A13EA343C}"/>
              </a:ext>
            </a:extLst>
          </p:cNvPr>
          <p:cNvCxnSpPr>
            <a:cxnSpLocks/>
          </p:cNvCxnSpPr>
          <p:nvPr/>
        </p:nvCxnSpPr>
        <p:spPr>
          <a:xfrm>
            <a:off x="2295387" y="3570938"/>
            <a:ext cx="483740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xmlns="" id="{D0D9E0C3-759D-4AB8-AFF3-E2574B78CC7A}"/>
              </a:ext>
            </a:extLst>
          </p:cNvPr>
          <p:cNvCxnSpPr>
            <a:cxnSpLocks/>
          </p:cNvCxnSpPr>
          <p:nvPr/>
        </p:nvCxnSpPr>
        <p:spPr>
          <a:xfrm flipH="1">
            <a:off x="3730033" y="2908356"/>
            <a:ext cx="2003516" cy="0"/>
          </a:xfrm>
          <a:prstGeom prst="line">
            <a:avLst/>
          </a:prstGeom>
          <a:ln w="28575"/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9C2B37EA-D1DB-4826-B01E-4CDD66FD7E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2996" y="4201971"/>
            <a:ext cx="1078377" cy="1078377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xmlns="" id="{F3BEACBB-6BDD-46C0-9C71-E7B06282819F}"/>
              </a:ext>
            </a:extLst>
          </p:cNvPr>
          <p:cNvCxnSpPr>
            <a:cxnSpLocks/>
          </p:cNvCxnSpPr>
          <p:nvPr/>
        </p:nvCxnSpPr>
        <p:spPr>
          <a:xfrm flipH="1">
            <a:off x="3667689" y="2968631"/>
            <a:ext cx="213113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5BD07A99-BA2C-4487-B55F-BEE62F2B1C3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25618" y="2876008"/>
            <a:ext cx="743800" cy="63029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F04DC97B-EE23-4765-8928-1651E8A2305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94166" y="2892042"/>
            <a:ext cx="743800" cy="679988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1A524943-B707-484A-82E2-CA71AA96C70D}"/>
              </a:ext>
            </a:extLst>
          </p:cNvPr>
          <p:cNvSpPr txBox="1"/>
          <p:nvPr/>
        </p:nvSpPr>
        <p:spPr>
          <a:xfrm>
            <a:off x="3417840" y="3758965"/>
            <a:ext cx="2621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solidFill>
                  <a:srgbClr val="FF0000"/>
                </a:solidFill>
                <a:cs typeface="B Titr" panose="00000700000000000000" pitchFamily="2" charset="-78"/>
              </a:rPr>
              <a:t>واحد آموزش و سرمایه انسانی</a:t>
            </a:r>
            <a:endParaRPr lang="en-US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E0098822-21D8-4220-87C2-BF3F9543F99E}"/>
              </a:ext>
            </a:extLst>
          </p:cNvPr>
          <p:cNvSpPr txBox="1"/>
          <p:nvPr/>
        </p:nvSpPr>
        <p:spPr>
          <a:xfrm>
            <a:off x="3686700" y="3051420"/>
            <a:ext cx="18630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400" dirty="0">
                <a:cs typeface="B Titr" panose="00000700000000000000" pitchFamily="2" charset="-78"/>
              </a:rPr>
              <a:t>کمک های اولیه</a:t>
            </a:r>
            <a:endParaRPr lang="en-US" sz="24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4209639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425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3160CC5E-B888-4058-9804-660E1A9AFAC0}"/>
              </a:ext>
            </a:extLst>
          </p:cNvPr>
          <p:cNvSpPr txBox="1"/>
          <p:nvPr/>
        </p:nvSpPr>
        <p:spPr>
          <a:xfrm>
            <a:off x="7589436" y="130938"/>
            <a:ext cx="14382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کمک های اولیه</a:t>
            </a:r>
            <a:endParaRPr lang="en-US" dirty="0">
              <a:cs typeface="B Titr" panose="000007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xmlns="" id="{5C0056B0-32D1-428F-8E31-E6A1DFEF42CC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AC6D8489-B2B3-4CC9-8034-FF49A52749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8600" y="6201264"/>
            <a:ext cx="504344" cy="47240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98E99030-6AAE-426D-82E6-656788C94B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6999" y="6156004"/>
            <a:ext cx="524544" cy="52454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AD6AF0F2-E876-4B12-AA1F-C0A1CD3B2D2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600" y="6149123"/>
            <a:ext cx="524544" cy="524544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xmlns="" id="{80AE5203-ED1B-4ADD-ABDE-7E5BCEDCE8C4}"/>
              </a:ext>
            </a:extLst>
          </p:cNvPr>
          <p:cNvCxnSpPr>
            <a:cxnSpLocks/>
          </p:cNvCxnSpPr>
          <p:nvPr/>
        </p:nvCxnSpPr>
        <p:spPr>
          <a:xfrm flipH="1">
            <a:off x="228600" y="6019800"/>
            <a:ext cx="201553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xmlns="" id="{3CA0BEA5-2BC9-4F58-861F-B746587EA8E0}"/>
              </a:ext>
            </a:extLst>
          </p:cNvPr>
          <p:cNvCxnSpPr>
            <a:cxnSpLocks/>
          </p:cNvCxnSpPr>
          <p:nvPr/>
        </p:nvCxnSpPr>
        <p:spPr>
          <a:xfrm>
            <a:off x="52578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FB88228C-D0EA-49B7-9D67-F8A1CCE3B41F}"/>
              </a:ext>
            </a:extLst>
          </p:cNvPr>
          <p:cNvSpPr txBox="1"/>
          <p:nvPr/>
        </p:nvSpPr>
        <p:spPr>
          <a:xfrm>
            <a:off x="3888514" y="3136612"/>
            <a:ext cx="13692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200" dirty="0">
                <a:solidFill>
                  <a:srgbClr val="FF3300"/>
                </a:solidFill>
                <a:cs typeface="B Titr" panose="00000700000000000000" pitchFamily="2" charset="-78"/>
              </a:rPr>
              <a:t>احیا پایه</a:t>
            </a:r>
            <a:endParaRPr lang="en-US" sz="3200" dirty="0">
              <a:solidFill>
                <a:srgbClr val="FF3300"/>
              </a:solidFill>
              <a:cs typeface="B Titr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DF29D771-6EE2-44E3-82E7-7A26FEDE0E83}"/>
              </a:ext>
            </a:extLst>
          </p:cNvPr>
          <p:cNvSpPr txBox="1"/>
          <p:nvPr/>
        </p:nvSpPr>
        <p:spPr>
          <a:xfrm>
            <a:off x="6849520" y="2286000"/>
            <a:ext cx="16257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000" dirty="0">
                <a:latin typeface="IranNastaliq" panose="02000503000000020003" pitchFamily="2" charset="0"/>
                <a:cs typeface="B Nazanin" panose="00000400000000000000" pitchFamily="2" charset="-78"/>
              </a:rPr>
              <a:t>اورژانس های شایع</a:t>
            </a:r>
            <a:endParaRPr lang="en-US" sz="2000" dirty="0">
              <a:latin typeface="IranNastaliq" panose="02000503000000020003" pitchFamily="2" charset="0"/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C795DF00-23C0-4999-851F-CFA64B38D18D}"/>
              </a:ext>
            </a:extLst>
          </p:cNvPr>
          <p:cNvSpPr txBox="1"/>
          <p:nvPr/>
        </p:nvSpPr>
        <p:spPr>
          <a:xfrm>
            <a:off x="947636" y="2286000"/>
            <a:ext cx="25266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>
                <a:latin typeface="IranNastaliq" panose="02000503000000020003" pitchFamily="2" charset="0"/>
                <a:cs typeface="IranNastaliq" panose="02000503000000020003" pitchFamily="2" charset="0"/>
              </a:defRPr>
            </a:lvl1pPr>
          </a:lstStyle>
          <a:p>
            <a:r>
              <a:rPr lang="fa-IR" dirty="0">
                <a:cs typeface="B Nazanin" panose="00000400000000000000" pitchFamily="2" charset="-78"/>
              </a:rPr>
              <a:t>پیشگیری از بیماری های قلبی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0C51FB1E-3C88-4DEF-99D5-CE5A736A0621}"/>
              </a:ext>
            </a:extLst>
          </p:cNvPr>
          <p:cNvSpPr txBox="1"/>
          <p:nvPr/>
        </p:nvSpPr>
        <p:spPr>
          <a:xfrm>
            <a:off x="7065925" y="4438709"/>
            <a:ext cx="11144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>
                <a:latin typeface="IranNastaliq" panose="02000503000000020003" pitchFamily="2" charset="0"/>
                <a:cs typeface="IranNastaliq" panose="02000503000000020003" pitchFamily="2" charset="0"/>
              </a:defRPr>
            </a:lvl1pPr>
          </a:lstStyle>
          <a:p>
            <a:r>
              <a:rPr lang="fa-IR" dirty="0">
                <a:cs typeface="B Nazanin" panose="00000400000000000000" pitchFamily="2" charset="-78"/>
              </a:rPr>
              <a:t>خون‌ریزی‌ها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8BD1D053-9599-43FB-9C6A-2D23CBDDFE28}"/>
              </a:ext>
            </a:extLst>
          </p:cNvPr>
          <p:cNvSpPr txBox="1"/>
          <p:nvPr/>
        </p:nvSpPr>
        <p:spPr>
          <a:xfrm>
            <a:off x="902751" y="4438709"/>
            <a:ext cx="24112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>
                <a:latin typeface="IranNastaliq" panose="02000503000000020003" pitchFamily="2" charset="0"/>
                <a:cs typeface="IranNastaliq" panose="02000503000000020003" pitchFamily="2" charset="0"/>
              </a:defRPr>
            </a:lvl1pPr>
          </a:lstStyle>
          <a:p>
            <a:r>
              <a:rPr lang="fa-IR" dirty="0">
                <a:cs typeface="B Nazanin" panose="00000400000000000000" pitchFamily="2" charset="-78"/>
              </a:rPr>
              <a:t>آسیب‌های عضلانی و اسکلتی</a:t>
            </a:r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9816831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25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3160CC5E-B888-4058-9804-660E1A9AFAC0}"/>
              </a:ext>
            </a:extLst>
          </p:cNvPr>
          <p:cNvSpPr txBox="1"/>
          <p:nvPr/>
        </p:nvSpPr>
        <p:spPr>
          <a:xfrm>
            <a:off x="7589436" y="130938"/>
            <a:ext cx="14382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کمک های اولیه</a:t>
            </a:r>
            <a:endParaRPr lang="en-US" dirty="0">
              <a:cs typeface="B Titr" panose="000007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xmlns="" id="{5C0056B0-32D1-428F-8E31-E6A1DFEF42CC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AC6D8489-B2B3-4CC9-8034-FF49A52749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8600" y="6201264"/>
            <a:ext cx="504344" cy="47240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98E99030-6AAE-426D-82E6-656788C94B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6999" y="6156004"/>
            <a:ext cx="524544" cy="52454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AD6AF0F2-E876-4B12-AA1F-C0A1CD3B2D2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600" y="6149123"/>
            <a:ext cx="524544" cy="524544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xmlns="" id="{80AE5203-ED1B-4ADD-ABDE-7E5BCEDCE8C4}"/>
              </a:ext>
            </a:extLst>
          </p:cNvPr>
          <p:cNvCxnSpPr>
            <a:cxnSpLocks/>
          </p:cNvCxnSpPr>
          <p:nvPr/>
        </p:nvCxnSpPr>
        <p:spPr>
          <a:xfrm flipH="1">
            <a:off x="228600" y="6019800"/>
            <a:ext cx="201553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xmlns="" id="{3CA0BEA5-2BC9-4F58-861F-B746587EA8E0}"/>
              </a:ext>
            </a:extLst>
          </p:cNvPr>
          <p:cNvCxnSpPr>
            <a:cxnSpLocks/>
          </p:cNvCxnSpPr>
          <p:nvPr/>
        </p:nvCxnSpPr>
        <p:spPr>
          <a:xfrm>
            <a:off x="52578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FB88228C-D0EA-49B7-9D67-F8A1CCE3B41F}"/>
              </a:ext>
            </a:extLst>
          </p:cNvPr>
          <p:cNvSpPr txBox="1"/>
          <p:nvPr/>
        </p:nvSpPr>
        <p:spPr>
          <a:xfrm>
            <a:off x="4151852" y="3228945"/>
            <a:ext cx="8402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>
                <a:latin typeface="IranNastaliq" panose="02000503000000020003" pitchFamily="2" charset="0"/>
                <a:cs typeface="IranNastaliq" panose="02000503000000020003" pitchFamily="2" charset="0"/>
              </a:defRPr>
            </a:lvl1pPr>
          </a:lstStyle>
          <a:p>
            <a:r>
              <a:rPr lang="fa-IR" dirty="0">
                <a:cs typeface="B Nazanin" panose="00000400000000000000" pitchFamily="2" charset="-78"/>
              </a:rPr>
              <a:t>احیا پایه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DF29D771-6EE2-44E3-82E7-7A26FEDE0E83}"/>
              </a:ext>
            </a:extLst>
          </p:cNvPr>
          <p:cNvSpPr txBox="1"/>
          <p:nvPr/>
        </p:nvSpPr>
        <p:spPr>
          <a:xfrm>
            <a:off x="6849520" y="2286000"/>
            <a:ext cx="16257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000" dirty="0">
                <a:latin typeface="IranNastaliq" panose="02000503000000020003" pitchFamily="2" charset="0"/>
                <a:cs typeface="B Nazanin" panose="00000400000000000000" pitchFamily="2" charset="-78"/>
              </a:rPr>
              <a:t>اورژانس های شایع</a:t>
            </a:r>
            <a:endParaRPr lang="en-US" sz="2000" dirty="0">
              <a:latin typeface="IranNastaliq" panose="02000503000000020003" pitchFamily="2" charset="0"/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C795DF00-23C0-4999-851F-CFA64B38D18D}"/>
              </a:ext>
            </a:extLst>
          </p:cNvPr>
          <p:cNvSpPr txBox="1"/>
          <p:nvPr/>
        </p:nvSpPr>
        <p:spPr>
          <a:xfrm>
            <a:off x="947636" y="2286000"/>
            <a:ext cx="25266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>
                <a:latin typeface="IranNastaliq" panose="02000503000000020003" pitchFamily="2" charset="0"/>
                <a:cs typeface="IranNastaliq" panose="02000503000000020003" pitchFamily="2" charset="0"/>
              </a:defRPr>
            </a:lvl1pPr>
          </a:lstStyle>
          <a:p>
            <a:r>
              <a:rPr lang="fa-IR" dirty="0">
                <a:cs typeface="B Nazanin" panose="00000400000000000000" pitchFamily="2" charset="-78"/>
              </a:rPr>
              <a:t>پیشگیری از بیماری های قلبی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0C51FB1E-3C88-4DEF-99D5-CE5A736A0621}"/>
              </a:ext>
            </a:extLst>
          </p:cNvPr>
          <p:cNvSpPr txBox="1"/>
          <p:nvPr/>
        </p:nvSpPr>
        <p:spPr>
          <a:xfrm>
            <a:off x="7065925" y="4438709"/>
            <a:ext cx="11144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>
                <a:latin typeface="IranNastaliq" panose="02000503000000020003" pitchFamily="2" charset="0"/>
                <a:cs typeface="IranNastaliq" panose="02000503000000020003" pitchFamily="2" charset="0"/>
              </a:defRPr>
            </a:lvl1pPr>
          </a:lstStyle>
          <a:p>
            <a:r>
              <a:rPr lang="fa-IR" dirty="0">
                <a:cs typeface="B Nazanin" panose="00000400000000000000" pitchFamily="2" charset="-78"/>
              </a:rPr>
              <a:t>خون‌ریزی‌ها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8BD1D053-9599-43FB-9C6A-2D23CBDDFE28}"/>
              </a:ext>
            </a:extLst>
          </p:cNvPr>
          <p:cNvSpPr txBox="1"/>
          <p:nvPr/>
        </p:nvSpPr>
        <p:spPr>
          <a:xfrm>
            <a:off x="902751" y="4438709"/>
            <a:ext cx="24112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>
                <a:latin typeface="IranNastaliq" panose="02000503000000020003" pitchFamily="2" charset="0"/>
                <a:cs typeface="IranNastaliq" panose="02000503000000020003" pitchFamily="2" charset="0"/>
              </a:defRPr>
            </a:lvl1pPr>
          </a:lstStyle>
          <a:p>
            <a:r>
              <a:rPr lang="fa-IR" dirty="0">
                <a:cs typeface="B Nazanin" panose="00000400000000000000" pitchFamily="2" charset="-78"/>
              </a:rPr>
              <a:t>آسیب‌های عضلانی و اسکلتی</a:t>
            </a:r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0125131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250" advClick="0" advTm="0">
        <p159:morph option="byObject"/>
      </p:transition>
    </mc:Choice>
    <mc:Fallback>
      <p:transition spd="slow" advClick="0" advTm="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3160CC5E-B888-4058-9804-660E1A9AFAC0}"/>
              </a:ext>
            </a:extLst>
          </p:cNvPr>
          <p:cNvSpPr txBox="1"/>
          <p:nvPr/>
        </p:nvSpPr>
        <p:spPr>
          <a:xfrm>
            <a:off x="7589436" y="130938"/>
            <a:ext cx="14382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کمک های اولیه</a:t>
            </a:r>
            <a:endParaRPr lang="en-US" dirty="0">
              <a:cs typeface="B Titr" panose="000007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xmlns="" id="{5C0056B0-32D1-428F-8E31-E6A1DFEF42CC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AC6D8489-B2B3-4CC9-8034-FF49A52749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8600" y="6201264"/>
            <a:ext cx="504344" cy="47240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98E99030-6AAE-426D-82E6-656788C94B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6999" y="6156004"/>
            <a:ext cx="524544" cy="52454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AD6AF0F2-E876-4B12-AA1F-C0A1CD3B2D2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600" y="6149123"/>
            <a:ext cx="524544" cy="524544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xmlns="" id="{80AE5203-ED1B-4ADD-ABDE-7E5BCEDCE8C4}"/>
              </a:ext>
            </a:extLst>
          </p:cNvPr>
          <p:cNvCxnSpPr>
            <a:cxnSpLocks/>
          </p:cNvCxnSpPr>
          <p:nvPr/>
        </p:nvCxnSpPr>
        <p:spPr>
          <a:xfrm flipH="1">
            <a:off x="228600" y="6019800"/>
            <a:ext cx="201553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xmlns="" id="{3CA0BEA5-2BC9-4F58-861F-B746587EA8E0}"/>
              </a:ext>
            </a:extLst>
          </p:cNvPr>
          <p:cNvCxnSpPr>
            <a:cxnSpLocks/>
          </p:cNvCxnSpPr>
          <p:nvPr/>
        </p:nvCxnSpPr>
        <p:spPr>
          <a:xfrm>
            <a:off x="52578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BB70270A-9A0F-4D6E-888F-FF28113BFC70}"/>
              </a:ext>
            </a:extLst>
          </p:cNvPr>
          <p:cNvSpPr txBox="1"/>
          <p:nvPr/>
        </p:nvSpPr>
        <p:spPr>
          <a:xfrm>
            <a:off x="2302788" y="3128918"/>
            <a:ext cx="4538423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3300" dirty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  <a:t>پیشگیری از بیماری های قلبی </a:t>
            </a:r>
            <a:endParaRPr lang="en-US" sz="3300" dirty="0">
              <a:solidFill>
                <a:schemeClr val="accent1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876853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250" advClick="0" advTm="0">
        <p159:morph option="byObject"/>
      </p:transition>
    </mc:Choice>
    <mc:Fallback>
      <p:transition spd="slow" advClick="0" advTm="0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736</TotalTime>
  <Words>7159</Words>
  <Application>Microsoft Office PowerPoint</Application>
  <PresentationFormat>On-screen Show (4:3)</PresentationFormat>
  <Paragraphs>433</Paragraphs>
  <Slides>66</Slides>
  <Notes>66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66</vt:i4>
      </vt:variant>
    </vt:vector>
  </HeadingPairs>
  <TitlesOfParts>
    <vt:vector size="68" baseType="lpstr">
      <vt:lpstr>Office Theme</vt:lpstr>
      <vt:lpstr>Clip</vt:lpstr>
      <vt:lpstr>PowerPoint Presentation</vt:lpstr>
      <vt:lpstr>به نام خدایی که بخشاینده وصاحب رحمت است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shshriar</dc:creator>
  <cp:lastModifiedBy>or</cp:lastModifiedBy>
  <cp:revision>91</cp:revision>
  <dcterms:created xsi:type="dcterms:W3CDTF">2009-05-04T19:26:26Z</dcterms:created>
  <dcterms:modified xsi:type="dcterms:W3CDTF">2021-02-02T18:42:47Z</dcterms:modified>
</cp:coreProperties>
</file>