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9" r:id="rId1"/>
  </p:sldMasterIdLst>
  <p:notesMasterIdLst>
    <p:notesMasterId r:id="rId25"/>
  </p:notesMasterIdLst>
  <p:sldIdLst>
    <p:sldId id="257" r:id="rId2"/>
    <p:sldId id="258" r:id="rId3"/>
    <p:sldId id="260" r:id="rId4"/>
    <p:sldId id="262" r:id="rId5"/>
    <p:sldId id="264" r:id="rId6"/>
    <p:sldId id="265" r:id="rId7"/>
    <p:sldId id="267" r:id="rId8"/>
    <p:sldId id="269" r:id="rId9"/>
    <p:sldId id="270" r:id="rId10"/>
    <p:sldId id="271" r:id="rId11"/>
    <p:sldId id="273" r:id="rId12"/>
    <p:sldId id="274" r:id="rId13"/>
    <p:sldId id="275" r:id="rId14"/>
    <p:sldId id="278" r:id="rId15"/>
    <p:sldId id="277" r:id="rId16"/>
    <p:sldId id="279" r:id="rId17"/>
    <p:sldId id="280" r:id="rId18"/>
    <p:sldId id="283" r:id="rId19"/>
    <p:sldId id="281" r:id="rId20"/>
    <p:sldId id="282" r:id="rId21"/>
    <p:sldId id="284" r:id="rId22"/>
    <p:sldId id="285" r:id="rId23"/>
    <p:sldId id="286"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3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9FE622-6C86-4574-A61A-4AABB2E49CA1}" type="datetimeFigureOut">
              <a:rPr lang="en-US" smtClean="0"/>
              <a:t>9/16/2024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E1D84-1D64-43C5-833F-D29113ACA2D7}" type="slidenum">
              <a:rPr lang="en-US" smtClean="0"/>
              <a:t>‹#›</a:t>
            </a:fld>
            <a:endParaRPr lang="en-US"/>
          </a:p>
        </p:txBody>
      </p:sp>
    </p:spTree>
    <p:extLst>
      <p:ext uri="{BB962C8B-B14F-4D97-AF65-F5344CB8AC3E}">
        <p14:creationId xmlns:p14="http://schemas.microsoft.com/office/powerpoint/2010/main" val="395276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5E1D84-1D64-43C5-833F-D29113ACA2D7}" type="slidenum">
              <a:rPr lang="en-US" smtClean="0"/>
              <a:t>3</a:t>
            </a:fld>
            <a:endParaRPr lang="en-US"/>
          </a:p>
        </p:txBody>
      </p:sp>
    </p:spTree>
    <p:extLst>
      <p:ext uri="{BB962C8B-B14F-4D97-AF65-F5344CB8AC3E}">
        <p14:creationId xmlns:p14="http://schemas.microsoft.com/office/powerpoint/2010/main" val="414802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84848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867502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1789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2013276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6317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1044734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1021107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994420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204208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2647307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578045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181167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61791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52481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46565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57A411-C2B3-4334-B62B-486475247B5D}" type="datetimeFigureOut">
              <a:rPr lang="fa-IR" smtClean="0"/>
              <a:pPr/>
              <a:t>13/03/1446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E91FF3A-32CC-4544-9250-C1A349EE05F9}" type="slidenum">
              <a:rPr lang="fa-IR" smtClean="0"/>
              <a:pPr/>
              <a:t>‹#›</a:t>
            </a:fld>
            <a:endParaRPr lang="fa-IR"/>
          </a:p>
        </p:txBody>
      </p:sp>
    </p:spTree>
    <p:extLst>
      <p:ext uri="{BB962C8B-B14F-4D97-AF65-F5344CB8AC3E}">
        <p14:creationId xmlns:p14="http://schemas.microsoft.com/office/powerpoint/2010/main" val="3251744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57A411-C2B3-4334-B62B-486475247B5D}" type="datetimeFigureOut">
              <a:rPr lang="fa-IR" smtClean="0"/>
              <a:pPr/>
              <a:t>13/03/1446</a:t>
            </a:fld>
            <a:endParaRPr lang="fa-I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E91FF3A-32CC-4544-9250-C1A349EE05F9}" type="slidenum">
              <a:rPr lang="fa-IR" smtClean="0"/>
              <a:pPr/>
              <a:t>‹#›</a:t>
            </a:fld>
            <a:endParaRPr lang="fa-IR"/>
          </a:p>
        </p:txBody>
      </p:sp>
    </p:spTree>
    <p:extLst>
      <p:ext uri="{BB962C8B-B14F-4D97-AF65-F5344CB8AC3E}">
        <p14:creationId xmlns:p14="http://schemas.microsoft.com/office/powerpoint/2010/main" val="40806319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hidoctor.i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96B6660-6439-71B7-F82D-9E7E792696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502920"/>
            <a:ext cx="9144000" cy="5852160"/>
          </a:xfrm>
          <a:prstGeom prst="rect">
            <a:avLst/>
          </a:prstGeom>
        </p:spPr>
      </p:pic>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365760">
            <a:normAutofit/>
          </a:bodyPr>
          <a:lstStyle/>
          <a:p>
            <a:pPr algn="ctr" rtl="1"/>
            <a:r>
              <a:rPr lang="fa-IR" sz="4000" dirty="0">
                <a:solidFill>
                  <a:schemeClr val="tx1"/>
                </a:solidFill>
                <a:cs typeface="A Dastan" panose="00000400000000000000" pitchFamily="2" charset="-78"/>
              </a:rPr>
              <a:t>(مولی الموحدین )عفت ثمره ی حیاست</a:t>
            </a:r>
          </a:p>
        </p:txBody>
      </p:sp>
      <p:sp>
        <p:nvSpPr>
          <p:cNvPr id="3" name="Content Placeholder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tIns="182880" rIns="182880">
            <a:normAutofit fontScale="77500" lnSpcReduction="20000"/>
          </a:bodyPr>
          <a:lstStyle/>
          <a:p>
            <a:pPr marL="0" indent="0" algn="r" rtl="1">
              <a:buNone/>
            </a:pPr>
            <a:r>
              <a:rPr lang="fa-IR" sz="3200" dirty="0">
                <a:solidFill>
                  <a:schemeClr val="tx1"/>
                </a:solidFill>
                <a:cs typeface="2  Homa" panose="00000400000000000000" pitchFamily="2" charset="-78"/>
              </a:rPr>
              <a:t>عفت:خودنگهداری از تمایلات غیرشایسته وشهوات نفسانی</a:t>
            </a:r>
          </a:p>
          <a:p>
            <a:pPr marL="0" indent="0" algn="r" rtl="1">
              <a:buNone/>
            </a:pPr>
            <a:endParaRPr lang="fa-IR" dirty="0">
              <a:solidFill>
                <a:schemeClr val="tx1"/>
              </a:solidFill>
              <a:cs typeface="2  Homa" panose="00000400000000000000" pitchFamily="2" charset="-78"/>
            </a:endParaRPr>
          </a:p>
          <a:p>
            <a:pPr marL="0" indent="0" algn="r" rtl="1">
              <a:buNone/>
            </a:pPr>
            <a:r>
              <a:rPr lang="fa-IR" sz="3200" dirty="0">
                <a:solidFill>
                  <a:schemeClr val="tx1"/>
                </a:solidFill>
                <a:cs typeface="2  Homa" panose="00000400000000000000" pitchFamily="2" charset="-78"/>
              </a:rPr>
              <a:t>قُلْ لِلْمُؤْمِنِينَ يَغُضُّوا مِنْ أَبْصارِهِمْ وَ يَحْفَظُوا فُرُوجَهُمْ ذلِكَ أَزْكى‏ لَهُمْ إِنَّ اللَّهَ خَبِيرٌ بِما يَصْنَعُونَ (نور/30)</a:t>
            </a:r>
          </a:p>
          <a:p>
            <a:pPr marL="0" indent="0" algn="r" rtl="1">
              <a:buNone/>
            </a:pPr>
            <a:endParaRPr lang="en-US" sz="3200" dirty="0">
              <a:solidFill>
                <a:schemeClr val="tx1"/>
              </a:solidFill>
              <a:cs typeface="2  Homa" panose="00000400000000000000" pitchFamily="2" charset="-78"/>
            </a:endParaRPr>
          </a:p>
          <a:p>
            <a:pPr marL="0" indent="0" algn="r" rtl="1">
              <a:buNone/>
            </a:pPr>
            <a:r>
              <a:rPr lang="fa-IR" sz="3200" dirty="0">
                <a:solidFill>
                  <a:schemeClr val="tx1"/>
                </a:solidFill>
                <a:cs typeface="2  Homa" panose="00000400000000000000" pitchFamily="2" charset="-78"/>
              </a:rPr>
              <a:t>به مردان مؤمن بگو: از بعضى نگاه‏هاى خود (نگاه‏هاى غير مجاز) چشم‏پوشى كنند و دامن خود را حفظ نمايند. اين براى پاكتر ماندن آنان بهتر است. خداوند به آنچه انجام مى‏دهند آگاه است</a:t>
            </a:r>
            <a:endParaRPr lang="en-US" sz="3200" dirty="0">
              <a:solidFill>
                <a:schemeClr val="tx1"/>
              </a:solidFill>
              <a:cs typeface="2  Homa" panose="00000400000000000000" pitchFamily="2" charset="-78"/>
            </a:endParaRPr>
          </a:p>
          <a:p>
            <a:pPr marL="0" indent="0" algn="r" rtl="1">
              <a:buNone/>
            </a:pPr>
            <a:endParaRPr lang="fa-IR" sz="3200" dirty="0">
              <a:solidFill>
                <a:schemeClr val="tx1"/>
              </a:solidFill>
              <a:cs typeface="2  Homa" panose="00000400000000000000" pitchFamily="2" charset="-78"/>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ctr" rtl="1"/>
            <a:r>
              <a:rPr lang="fa-IR" dirty="0">
                <a:cs typeface="A Dastan" panose="00000400000000000000" pitchFamily="2" charset="-78"/>
              </a:rPr>
              <a:t>قُلْ لِلْمُؤْمِنِينَ يَغُضُّوا مِنْ أَبْصارِهِمْ وَ يَحْفَظُوا فُرُوجَهُمْ ذلِكَ أَزْكى‏ لَهُمْ إِنَّ اللَّهَ خَبِيرٌ بِما يَصْنَعُونَ</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lgn="r" rtl="1">
              <a:buNone/>
            </a:pPr>
            <a:r>
              <a:rPr lang="fa-IR" sz="1400" dirty="0">
                <a:solidFill>
                  <a:schemeClr val="tx1"/>
                </a:solidFill>
                <a:cs typeface="2  Homa" panose="00000400000000000000" pitchFamily="2" charset="-78"/>
              </a:rPr>
              <a:t> </a:t>
            </a:r>
            <a:r>
              <a:rPr lang="fa-IR" sz="2400" dirty="0">
                <a:solidFill>
                  <a:schemeClr val="tx1"/>
                </a:solidFill>
                <a:cs typeface="2  Homa" panose="00000400000000000000" pitchFamily="2" charset="-78"/>
              </a:rPr>
              <a:t>*لازمه‏ى ايمان حفظ نگاه از حرام است. </a:t>
            </a:r>
          </a:p>
          <a:p>
            <a:pPr marL="0" indent="0" algn="r" rtl="1">
              <a:buNone/>
            </a:pPr>
            <a:r>
              <a:rPr lang="fa-IR" sz="2400" dirty="0">
                <a:solidFill>
                  <a:schemeClr val="tx1"/>
                </a:solidFill>
                <a:cs typeface="2  Homa" panose="00000400000000000000" pitchFamily="2" charset="-78"/>
              </a:rPr>
              <a:t>* جاذبه‏هاى غريزى را بايد كنترل كرد. </a:t>
            </a:r>
          </a:p>
          <a:p>
            <a:pPr marL="0" indent="0" algn="r" rtl="1">
              <a:buNone/>
            </a:pPr>
            <a:r>
              <a:rPr lang="fa-IR" sz="2400" dirty="0">
                <a:solidFill>
                  <a:schemeClr val="tx1"/>
                </a:solidFill>
                <a:cs typeface="2  Homa" panose="00000400000000000000" pitchFamily="2" charset="-78"/>
              </a:rPr>
              <a:t>*گناه را از سرچشمه جلوگيرى كنيم و تقوا را از چشم شروع كنيم. </a:t>
            </a:r>
          </a:p>
          <a:p>
            <a:pPr marL="0" indent="0" algn="r" rtl="1">
              <a:buNone/>
            </a:pPr>
            <a:r>
              <a:rPr lang="fa-IR" sz="2400" dirty="0">
                <a:solidFill>
                  <a:schemeClr val="tx1"/>
                </a:solidFill>
                <a:cs typeface="2  Homa" panose="00000400000000000000" pitchFamily="2" charset="-78"/>
              </a:rPr>
              <a:t>*چشم پاك مقدّمه‏ى پاكدامنى است.</a:t>
            </a:r>
          </a:p>
          <a:p>
            <a:pPr marL="0" indent="0" algn="r" rtl="1">
              <a:buNone/>
            </a:pPr>
            <a:r>
              <a:rPr lang="fa-IR" sz="2400" dirty="0">
                <a:solidFill>
                  <a:schemeClr val="tx1"/>
                </a:solidFill>
                <a:cs typeface="2  Homa" panose="00000400000000000000" pitchFamily="2" charset="-78"/>
              </a:rPr>
              <a:t>* پوشش، براى مردان نيز واجب است. </a:t>
            </a:r>
          </a:p>
          <a:p>
            <a:pPr marL="0" indent="0" algn="r" rtl="1">
              <a:buNone/>
            </a:pPr>
            <a:r>
              <a:rPr lang="fa-IR" sz="2400" dirty="0">
                <a:solidFill>
                  <a:schemeClr val="tx1"/>
                </a:solidFill>
                <a:cs typeface="2  Homa" panose="00000400000000000000" pitchFamily="2" charset="-78"/>
              </a:rPr>
              <a:t>* چشم‏چرانى و بى‏عفّتى مانع رشد معنوى انسان است.</a:t>
            </a:r>
            <a:endParaRPr lang="en-US" sz="2400" dirty="0">
              <a:solidFill>
                <a:schemeClr val="tx1"/>
              </a:solidFill>
              <a:cs typeface="2  Homa" panose="00000400000000000000" pitchFamily="2" charset="-78"/>
            </a:endParaRPr>
          </a:p>
          <a:p>
            <a:pPr marL="0" indent="0" algn="r" rtl="1">
              <a:buNone/>
            </a:pPr>
            <a:r>
              <a:rPr lang="fa-IR" sz="2400" dirty="0">
                <a:solidFill>
                  <a:schemeClr val="tx1"/>
                </a:solidFill>
                <a:cs typeface="2  Homa" panose="00000400000000000000" pitchFamily="2" charset="-78"/>
              </a:rPr>
              <a:t>* چشم‏چرانى، در محضر خداست. (در محضر خدا معصيت نكنيم)</a:t>
            </a:r>
            <a:endParaRPr lang="en-US" sz="2400" dirty="0">
              <a:solidFill>
                <a:schemeClr val="tx1"/>
              </a:solidFill>
              <a:cs typeface="2  Homa" panose="00000400000000000000" pitchFamily="2" charset="-78"/>
            </a:endParaRPr>
          </a:p>
          <a:p>
            <a:pPr marL="0" indent="0" algn="r" rtl="1">
              <a:buNone/>
            </a:pPr>
            <a:endParaRPr lang="fa-IR" sz="2400" dirty="0">
              <a:solidFill>
                <a:schemeClr val="tx1"/>
              </a:solidFill>
              <a:cs typeface="2  Homa" panose="00000400000000000000" pitchFamily="2" charset="-78"/>
            </a:endParaRP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37" y="404664"/>
            <a:ext cx="6347713" cy="1451248"/>
          </a:xfrm>
        </p:spPr>
        <p:style>
          <a:lnRef idx="1">
            <a:schemeClr val="accent2"/>
          </a:lnRef>
          <a:fillRef idx="3">
            <a:schemeClr val="accent2"/>
          </a:fillRef>
          <a:effectRef idx="2">
            <a:schemeClr val="accent2"/>
          </a:effectRef>
          <a:fontRef idx="minor">
            <a:schemeClr val="lt1"/>
          </a:fontRef>
        </p:style>
        <p:txBody>
          <a:bodyPr tIns="91440">
            <a:noAutofit/>
          </a:bodyPr>
          <a:lstStyle/>
          <a:p>
            <a:pPr algn="ctr" rtl="1"/>
            <a:r>
              <a:rPr lang="fa-IR" sz="2800" dirty="0">
                <a:cs typeface="A Dastan" panose="00000400000000000000" pitchFamily="2" charset="-78"/>
              </a:rPr>
              <a:t>وَ قُلْ لِلْمُؤْمِناتِ يَغْضُضْنَ مِنْ أَبْصارِهِنَّ وَ يَحْفَظْنَ فُرُوجَهُنَّ وَ لا يُبْدِينَ زِينَتَهُنَّ إِلاَّ ما ظَهَرَ مِنْها وَ لْيَضْرِبْنَ بِخُمُرِهِنَّ عَلى‏ جُيُوبِهِنَّ وَ لا يُبْدِينَ زِينَتَهُنَّ إِلاَّ لِبُعُولَتِهِنَّ..</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tIns="91440">
            <a:normAutofit/>
          </a:bodyPr>
          <a:lstStyle/>
          <a:p>
            <a:pPr marL="0" indent="0" algn="r" rtl="1">
              <a:buNone/>
            </a:pPr>
            <a:r>
              <a:rPr lang="fa-IR" sz="2000" dirty="0">
                <a:cs typeface="2  Homa" panose="00000400000000000000" pitchFamily="2" charset="-78"/>
              </a:rPr>
              <a:t>و به زنان با ايمان بگو: از بعضى نگاه‏هاى خود (نگاه‏هاى غير مجاز) چشم‏پوشى كنند و دامن‏هاى خود را حفظ نمايند و جز آنچه (به طور طبيعى) ظاهر است، زينت‏هاى خود را آشكار نكنند و بايد روسرى خود را بر گردن خود بيفكنند (تا علاوه بر سر، گردن و سينه‏ى آنان نيز پوشيده باشد) و زينت خود را ظاهر نكنند جز براى شوهر خود، يا پدر خود يا پدرشوهر خود، يا پسر خود، يا پسر شوهر خود (كه از همسر ديگر است) يا برادر خود، يا پسر برادر خود، يا پسر خواهر خود، يا زنان (هم‏كيش) خود، يا آنچه را مالك شده‏اند (از كنيز و برده)، يا مردان خدمتگزار كه تمايل جنسى ندارند، يا كودكانى كه (به سنّ تمييز نرسيده و) بر امور جنسى زنان آگاه نيستند. و نيز پاى خود را به گونه‏اى به زمين نكوبند كه آنچه از زيور مخفى دارند آشكار شود. اى مؤمنان! همگى به سوى خدا باز گرديد و به درگاه خدا توبه كنيد تا رستگار شويد</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tIns="365760">
            <a:normAutofit fontScale="90000"/>
          </a:bodyPr>
          <a:lstStyle/>
          <a:p>
            <a:pPr algn="ctr" rtl="1"/>
            <a:r>
              <a:rPr lang="fa-IR" sz="4800" dirty="0">
                <a:ln w="0"/>
                <a:solidFill>
                  <a:schemeClr val="tx1"/>
                </a:solidFill>
                <a:effectLst>
                  <a:outerShdw blurRad="38100" dist="19050" dir="2700000" algn="tl" rotWithShape="0">
                    <a:schemeClr val="dk1">
                      <a:alpha val="40000"/>
                    </a:schemeClr>
                  </a:outerShdw>
                </a:effectLst>
                <a:cs typeface="A Dastan" panose="00000400000000000000" pitchFamily="2" charset="-78"/>
              </a:rPr>
              <a:t>چراحجاب انتخاب یک زن عفیف است؟</a:t>
            </a:r>
          </a:p>
        </p:txBody>
      </p:sp>
      <p:sp>
        <p:nvSpPr>
          <p:cNvPr id="3" name="Content Placeholder 2"/>
          <p:cNvSpPr>
            <a:spLocks noGrp="1"/>
          </p:cNvSpPr>
          <p:nvPr>
            <p:ph idx="1"/>
          </p:nvPr>
        </p:nvSpPr>
        <p:spPr>
          <a:xfrm>
            <a:off x="609599" y="1992208"/>
            <a:ext cx="6347713" cy="4389120"/>
          </a:xfrm>
        </p:spPr>
        <p:style>
          <a:lnRef idx="1">
            <a:schemeClr val="accent1"/>
          </a:lnRef>
          <a:fillRef idx="2">
            <a:schemeClr val="accent1"/>
          </a:fillRef>
          <a:effectRef idx="1">
            <a:schemeClr val="accent1"/>
          </a:effectRef>
          <a:fontRef idx="minor">
            <a:schemeClr val="dk1"/>
          </a:fontRef>
        </p:style>
        <p:txBody>
          <a:bodyPr lIns="457200" tIns="91440" rIns="274320">
            <a:normAutofit fontScale="92500" lnSpcReduction="20000"/>
          </a:bodyPr>
          <a:lstStyle/>
          <a:p>
            <a:pPr marL="0" indent="0" algn="r" rtl="1">
              <a:buNone/>
            </a:pPr>
            <a:r>
              <a:rPr lang="fa-IR" sz="1600" dirty="0">
                <a:cs typeface="2  Homa" panose="00000400000000000000" pitchFamily="2" charset="-78"/>
              </a:rPr>
              <a:t>1</a:t>
            </a:r>
            <a:r>
              <a:rPr lang="fa-IR" sz="2000" dirty="0">
                <a:cs typeface="2  Homa" panose="00000400000000000000" pitchFamily="2" charset="-78"/>
              </a:rPr>
              <a:t>-دیده شدن زن</a:t>
            </a:r>
          </a:p>
          <a:p>
            <a:pPr marL="0" indent="0" algn="r" rtl="1">
              <a:buNone/>
            </a:pPr>
            <a:r>
              <a:rPr lang="fa-IR" sz="2000" dirty="0">
                <a:cs typeface="2  Homa" panose="00000400000000000000" pitchFamily="2" charset="-78"/>
              </a:rPr>
              <a:t>2-مصونیت وامنیت زن</a:t>
            </a:r>
          </a:p>
          <a:p>
            <a:pPr marL="0" indent="0" algn="r" rtl="1">
              <a:buNone/>
            </a:pPr>
            <a:r>
              <a:rPr lang="fa-IR" sz="2000" dirty="0">
                <a:cs typeface="2  Homa" panose="00000400000000000000" pitchFamily="2" charset="-78"/>
              </a:rPr>
              <a:t>3-استحکام خانواده</a:t>
            </a:r>
          </a:p>
          <a:p>
            <a:pPr marL="0" indent="0" algn="r" rtl="1">
              <a:buNone/>
            </a:pPr>
            <a:r>
              <a:rPr lang="fa-IR" sz="2000" dirty="0">
                <a:cs typeface="2  Homa" panose="00000400000000000000" pitchFamily="2" charset="-78"/>
              </a:rPr>
              <a:t>4-بقای انگیزه ی ازدواج</a:t>
            </a:r>
          </a:p>
          <a:p>
            <a:pPr marL="0" indent="0" algn="r" rtl="1">
              <a:buNone/>
            </a:pPr>
            <a:r>
              <a:rPr lang="fa-IR" sz="2000" dirty="0">
                <a:cs typeface="2  Homa" panose="00000400000000000000" pitchFamily="2" charset="-78"/>
              </a:rPr>
              <a:t>5-زن مایه آرامش روحی مرد</a:t>
            </a:r>
          </a:p>
          <a:p>
            <a:pPr marL="0" indent="0" algn="r" rtl="1">
              <a:buNone/>
            </a:pPr>
            <a:r>
              <a:rPr lang="fa-IR" sz="2000" dirty="0">
                <a:cs typeface="2  Homa" panose="00000400000000000000" pitchFamily="2" charset="-78"/>
              </a:rPr>
              <a:t>6-پیشرفت وکمال جامعه</a:t>
            </a:r>
          </a:p>
          <a:p>
            <a:pPr marL="0" indent="0" algn="r" rtl="1">
              <a:buNone/>
            </a:pPr>
            <a:r>
              <a:rPr lang="fa-IR" sz="2000" dirty="0">
                <a:cs typeface="2  Homa" panose="00000400000000000000" pitchFamily="2" charset="-78"/>
              </a:rPr>
              <a:t>7-تقویت علاقه ی مردبه زن</a:t>
            </a:r>
          </a:p>
          <a:p>
            <a:pPr marL="0" indent="0" algn="r" rtl="1">
              <a:buNone/>
            </a:pPr>
            <a:r>
              <a:rPr lang="fa-IR" sz="2000" dirty="0">
                <a:cs typeface="2  Homa" panose="00000400000000000000" pitchFamily="2" charset="-78"/>
              </a:rPr>
              <a:t>8-والایی ارزش زن</a:t>
            </a:r>
          </a:p>
          <a:p>
            <a:pPr marL="0" indent="0" algn="r" rtl="1">
              <a:buNone/>
            </a:pPr>
            <a:r>
              <a:rPr lang="fa-IR" sz="2000" dirty="0">
                <a:cs typeface="2  Homa" panose="00000400000000000000" pitchFamily="2" charset="-78"/>
              </a:rPr>
              <a:t>9-مقبولیت زن نزد پروردگار</a:t>
            </a:r>
          </a:p>
          <a:p>
            <a:pPr marL="0" indent="0" algn="r" rtl="1">
              <a:buNone/>
            </a:pPr>
            <a:r>
              <a:rPr lang="fa-IR" sz="2000" dirty="0">
                <a:cs typeface="2  Homa" panose="00000400000000000000" pitchFamily="2" charset="-78"/>
              </a:rPr>
              <a:t>10-محبوبیت زن نزد پروردگار</a:t>
            </a:r>
          </a:p>
          <a:p>
            <a:pPr marL="0" indent="0" algn="r" rtl="1">
              <a:buNone/>
            </a:pPr>
            <a:r>
              <a:rPr lang="fa-IR" sz="2000" dirty="0">
                <a:cs typeface="2  Homa" panose="00000400000000000000" pitchFamily="2" charset="-78"/>
              </a:rPr>
              <a:t>11-تقویت روح عفاف وحیا</a:t>
            </a:r>
          </a:p>
          <a:p>
            <a:pPr marL="0" indent="0" algn="r" rtl="1">
              <a:buNone/>
            </a:pPr>
            <a:r>
              <a:rPr lang="fa-IR" sz="2000" dirty="0">
                <a:cs typeface="2  Homa" panose="00000400000000000000" pitchFamily="2" charset="-78"/>
              </a:rPr>
              <a:t>12-سلامت ونشاط جسم وجان</a:t>
            </a:r>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051720" y="1988840"/>
            <a:ext cx="5040560" cy="2664296"/>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800" dirty="0">
                <a:ln w="0"/>
                <a:solidFill>
                  <a:schemeClr val="tx1"/>
                </a:solidFill>
                <a:effectLst>
                  <a:outerShdw blurRad="38100" dist="19050" dir="2700000" algn="tl" rotWithShape="0">
                    <a:schemeClr val="dk1">
                      <a:alpha val="40000"/>
                    </a:schemeClr>
                  </a:outerShdw>
                </a:effectLst>
                <a:cs typeface="A Dastan" panose="00000400000000000000" pitchFamily="2" charset="-78"/>
              </a:rPr>
              <a:t>یاایهاالنبی قل لازواجک وبناتک ونساء المومنین یدنین علیهن من جلابیبهن ذلک ادنی ان یعرفن فلایوذین وکان الله غفورا رحیما</a:t>
            </a:r>
          </a:p>
        </p:txBody>
      </p:sp>
      <p:sp>
        <p:nvSpPr>
          <p:cNvPr id="3" name="Oval 2"/>
          <p:cNvSpPr/>
          <p:nvPr/>
        </p:nvSpPr>
        <p:spPr>
          <a:xfrm>
            <a:off x="179512" y="1196752"/>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800" dirty="0">
                <a:ln w="0"/>
                <a:solidFill>
                  <a:schemeClr val="tx1"/>
                </a:solidFill>
                <a:effectLst>
                  <a:outerShdw blurRad="38100" dist="19050" dir="2700000" algn="tl" rotWithShape="0">
                    <a:schemeClr val="dk1">
                      <a:alpha val="40000"/>
                    </a:schemeClr>
                  </a:outerShdw>
                </a:effectLst>
                <a:cs typeface="A Dastan" panose="00000400000000000000" pitchFamily="2" charset="-78"/>
              </a:rPr>
              <a:t>پوشش مناسب وامنیت زن</a:t>
            </a:r>
          </a:p>
        </p:txBody>
      </p:sp>
      <p:sp>
        <p:nvSpPr>
          <p:cNvPr id="4" name="Oval 3"/>
          <p:cNvSpPr/>
          <p:nvPr/>
        </p:nvSpPr>
        <p:spPr>
          <a:xfrm>
            <a:off x="6727980" y="4005064"/>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400" dirty="0">
                <a:ln w="0"/>
                <a:solidFill>
                  <a:schemeClr val="tx1"/>
                </a:solidFill>
                <a:effectLst>
                  <a:outerShdw blurRad="38100" dist="19050" dir="2700000" algn="tl" rotWithShape="0">
                    <a:schemeClr val="dk1">
                      <a:alpha val="40000"/>
                    </a:schemeClr>
                  </a:outerShdw>
                </a:effectLst>
                <a:cs typeface="A Dastan" panose="00000400000000000000" pitchFamily="2" charset="-78"/>
              </a:rPr>
              <a:t>حضور زن در جامعه باپوشش مناسب باشد </a:t>
            </a:r>
          </a:p>
        </p:txBody>
      </p:sp>
      <p:sp>
        <p:nvSpPr>
          <p:cNvPr id="5" name="Oval 4"/>
          <p:cNvSpPr/>
          <p:nvPr/>
        </p:nvSpPr>
        <p:spPr>
          <a:xfrm>
            <a:off x="3275856" y="4941168"/>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400" dirty="0">
                <a:ln w="0"/>
                <a:solidFill>
                  <a:schemeClr val="tx1"/>
                </a:solidFill>
                <a:effectLst>
                  <a:outerShdw blurRad="38100" dist="19050" dir="2700000" algn="tl" rotWithShape="0">
                    <a:schemeClr val="dk1">
                      <a:alpha val="40000"/>
                    </a:schemeClr>
                  </a:outerShdw>
                </a:effectLst>
                <a:cs typeface="A Dastan" panose="00000400000000000000" pitchFamily="2" charset="-78"/>
              </a:rPr>
              <a:t>زمینه ی  بسیاری از مزاحمت های هوسرانان پوشش خودزن است</a:t>
            </a:r>
          </a:p>
        </p:txBody>
      </p:sp>
      <p:sp>
        <p:nvSpPr>
          <p:cNvPr id="6" name="Oval 5"/>
          <p:cNvSpPr/>
          <p:nvPr/>
        </p:nvSpPr>
        <p:spPr>
          <a:xfrm>
            <a:off x="3275856" y="260648"/>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400" dirty="0">
                <a:ln w="0"/>
                <a:solidFill>
                  <a:schemeClr val="tx1"/>
                </a:solidFill>
                <a:effectLst>
                  <a:outerShdw blurRad="38100" dist="19050" dir="2700000" algn="tl" rotWithShape="0">
                    <a:schemeClr val="dk1">
                      <a:alpha val="40000"/>
                    </a:schemeClr>
                  </a:outerShdw>
                </a:effectLst>
                <a:cs typeface="A Dastan" panose="00000400000000000000" pitchFamily="2" charset="-78"/>
              </a:rPr>
              <a:t>بدحجاب می تواند توبه کند ومورد بخشش قرارگیرد</a:t>
            </a:r>
          </a:p>
        </p:txBody>
      </p:sp>
      <p:sp>
        <p:nvSpPr>
          <p:cNvPr id="7" name="Oval 6"/>
          <p:cNvSpPr/>
          <p:nvPr/>
        </p:nvSpPr>
        <p:spPr>
          <a:xfrm>
            <a:off x="6695728" y="1196752"/>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800" dirty="0">
                <a:ln w="0"/>
                <a:solidFill>
                  <a:schemeClr val="tx1"/>
                </a:solidFill>
                <a:effectLst>
                  <a:outerShdw blurRad="38100" dist="19050" dir="2700000" algn="tl" rotWithShape="0">
                    <a:schemeClr val="dk1">
                      <a:alpha val="40000"/>
                    </a:schemeClr>
                  </a:outerShdw>
                </a:effectLst>
                <a:cs typeface="A Dastan" panose="00000400000000000000" pitchFamily="2" charset="-78"/>
              </a:rPr>
              <a:t>احکام الهی برای همه است</a:t>
            </a:r>
          </a:p>
        </p:txBody>
      </p:sp>
      <p:sp>
        <p:nvSpPr>
          <p:cNvPr id="8" name="Oval 7"/>
          <p:cNvSpPr/>
          <p:nvPr/>
        </p:nvSpPr>
        <p:spPr>
          <a:xfrm>
            <a:off x="179512" y="4005064"/>
            <a:ext cx="2448272" cy="158417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sz="2400" dirty="0">
                <a:ln w="0"/>
                <a:solidFill>
                  <a:schemeClr val="tx1"/>
                </a:solidFill>
                <a:effectLst>
                  <a:outerShdw blurRad="38100" dist="19050" dir="2700000" algn="tl" rotWithShape="0">
                    <a:schemeClr val="dk1">
                      <a:alpha val="40000"/>
                    </a:schemeClr>
                  </a:outerShdw>
                </a:effectLst>
                <a:cs typeface="A Dastan" panose="00000400000000000000" pitchFamily="2" charset="-78"/>
              </a:rPr>
              <a:t>پوشش زن معرف شخصیت  عفیف او</a:t>
            </a:r>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a:normAutofit/>
          </a:bodyPr>
          <a:lstStyle/>
          <a:p>
            <a:pPr algn="ctr" rtl="1"/>
            <a:r>
              <a:rPr lang="fa-IR" sz="4800" dirty="0">
                <a:ln w="0"/>
                <a:solidFill>
                  <a:schemeClr val="bg2"/>
                </a:solidFill>
                <a:effectLst>
                  <a:outerShdw blurRad="38100" dist="19050" dir="2700000" algn="tl" rotWithShape="0">
                    <a:schemeClr val="dk1">
                      <a:alpha val="40000"/>
                    </a:schemeClr>
                  </a:outerShdw>
                </a:effectLst>
                <a:cs typeface="A Dastan" panose="00000400000000000000" pitchFamily="2" charset="-78"/>
              </a:rPr>
              <a:t>چرابدحجابی؟</a:t>
            </a:r>
          </a:p>
        </p:txBody>
      </p:sp>
      <p:sp>
        <p:nvSpPr>
          <p:cNvPr id="3" name="Content Placeholder 2"/>
          <p:cNvSpPr>
            <a:spLocks noGrp="1"/>
          </p:cNvSpPr>
          <p:nvPr>
            <p:ph idx="1"/>
          </p:nvPr>
        </p:nvSpPr>
        <p:spPr>
          <a:xfrm>
            <a:off x="457200" y="1992208"/>
            <a:ext cx="8363272" cy="4389120"/>
          </a:xfrm>
        </p:spPr>
        <p:txBody>
          <a:bodyPr lIns="0" tIns="91440" rIns="0" bIns="91440">
            <a:normAutofit fontScale="70000" lnSpcReduction="20000"/>
          </a:bodyPr>
          <a:lstStyle/>
          <a:p>
            <a:pPr marL="2571750" lvl="4" indent="-742950" algn="r" rtl="1">
              <a:buFont typeface="+mj-lt"/>
              <a:buAutoNum type="arabicPeriod"/>
            </a:pPr>
            <a:r>
              <a:rPr lang="fa-IR" sz="4000" dirty="0">
                <a:solidFill>
                  <a:schemeClr val="tx1"/>
                </a:solidFill>
                <a:cs typeface="2  Homa" panose="00000400000000000000" pitchFamily="2" charset="-78"/>
              </a:rPr>
              <a:t>عدم شناخت صحیح از حجاب</a:t>
            </a:r>
          </a:p>
          <a:p>
            <a:pPr marL="2571750" lvl="4" indent="-742950" algn="r" rtl="1">
              <a:buFont typeface="+mj-lt"/>
              <a:buAutoNum type="arabicPeriod"/>
            </a:pPr>
            <a:r>
              <a:rPr lang="fa-IR" sz="4000" dirty="0">
                <a:solidFill>
                  <a:schemeClr val="tx1"/>
                </a:solidFill>
                <a:cs typeface="2  Homa" panose="00000400000000000000" pitchFamily="2" charset="-78"/>
              </a:rPr>
              <a:t>رسانه های جمعی وتخریب حجاب</a:t>
            </a:r>
          </a:p>
          <a:p>
            <a:pPr marL="2571750" lvl="4" indent="-742950" algn="r" rtl="1">
              <a:buFont typeface="+mj-lt"/>
              <a:buAutoNum type="arabicPeriod"/>
            </a:pPr>
            <a:r>
              <a:rPr lang="fa-IR" sz="4000" dirty="0">
                <a:solidFill>
                  <a:schemeClr val="tx1"/>
                </a:solidFill>
                <a:cs typeface="2  Homa" panose="00000400000000000000" pitchFamily="2" charset="-78"/>
              </a:rPr>
              <a:t>الگوهای نامناسب</a:t>
            </a:r>
          </a:p>
          <a:p>
            <a:pPr marL="2571750" lvl="4" indent="-742950" algn="r" rtl="1">
              <a:buFont typeface="+mj-lt"/>
              <a:buAutoNum type="arabicPeriod"/>
            </a:pPr>
            <a:r>
              <a:rPr lang="fa-IR" sz="4000" dirty="0">
                <a:solidFill>
                  <a:schemeClr val="tx1"/>
                </a:solidFill>
                <a:cs typeface="2  Homa" panose="00000400000000000000" pitchFamily="2" charset="-78"/>
              </a:rPr>
              <a:t>ضعف اعتقادات وباورهای دینی</a:t>
            </a:r>
          </a:p>
          <a:p>
            <a:pPr marL="2571750" lvl="4" indent="-742950" algn="r" rtl="1">
              <a:buFont typeface="+mj-lt"/>
              <a:buAutoNum type="arabicPeriod"/>
            </a:pPr>
            <a:r>
              <a:rPr lang="fa-IR" sz="4000" dirty="0">
                <a:solidFill>
                  <a:schemeClr val="tx1"/>
                </a:solidFill>
                <a:cs typeface="2  Homa" panose="00000400000000000000" pitchFamily="2" charset="-78"/>
              </a:rPr>
              <a:t>تضعیف غیرت</a:t>
            </a:r>
          </a:p>
          <a:p>
            <a:pPr marL="2571750" lvl="4" indent="-742950" algn="r" rtl="1">
              <a:buFont typeface="+mj-lt"/>
              <a:buAutoNum type="arabicPeriod"/>
            </a:pPr>
            <a:r>
              <a:rPr lang="fa-IR" sz="4000" dirty="0">
                <a:solidFill>
                  <a:schemeClr val="tx1"/>
                </a:solidFill>
                <a:cs typeface="2  Homa" panose="00000400000000000000" pitchFamily="2" charset="-78"/>
              </a:rPr>
              <a:t>توطئه دشمن</a:t>
            </a:r>
          </a:p>
          <a:p>
            <a:pPr marL="2571750" lvl="4" indent="-742950" algn="r" rtl="1">
              <a:buFont typeface="+mj-lt"/>
              <a:buAutoNum type="arabicPeriod"/>
            </a:pPr>
            <a:r>
              <a:rPr lang="fa-IR" sz="4000" dirty="0">
                <a:solidFill>
                  <a:schemeClr val="tx1"/>
                </a:solidFill>
                <a:cs typeface="2  Homa" panose="00000400000000000000" pitchFamily="2" charset="-78"/>
              </a:rPr>
              <a:t>سیاسی کاری وخودباختگی بعضی از مسئولین</a:t>
            </a:r>
          </a:p>
          <a:p>
            <a:pPr marL="2571750" lvl="4" indent="-742950" algn="r" rtl="1">
              <a:buFont typeface="+mj-lt"/>
              <a:buAutoNum type="arabicPeriod"/>
            </a:pPr>
            <a:r>
              <a:rPr lang="fa-IR" sz="4000" dirty="0">
                <a:solidFill>
                  <a:schemeClr val="tx1"/>
                </a:solidFill>
                <a:cs typeface="2  Homa" panose="00000400000000000000" pitchFamily="2" charset="-78"/>
              </a:rPr>
              <a:t> اختلاط در محیط های آموزشی </a:t>
            </a:r>
          </a:p>
        </p:txBody>
      </p:sp>
    </p:spTree>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365760"/>
          <a:lstStyle/>
          <a:p>
            <a:pPr algn="ctr" rtl="1"/>
            <a:r>
              <a:rPr lang="fa-IR" dirty="0">
                <a:cs typeface="0 Badr" pitchFamily="2" charset="-78"/>
              </a:rPr>
              <a:t>آسیب </a:t>
            </a:r>
            <a:r>
              <a:rPr lang="fa-IR" dirty="0"/>
              <a:t>فرهنگی</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lIns="91440" tIns="182880" rIns="182880">
            <a:normAutofit fontScale="92500" lnSpcReduction="20000"/>
          </a:bodyPr>
          <a:lstStyle/>
          <a:p>
            <a:pPr marL="0" indent="0" algn="r" rtl="1">
              <a:buNone/>
            </a:pPr>
            <a:r>
              <a:rPr lang="fa-IR" sz="2800" dirty="0">
                <a:cs typeface="2  Homa" panose="00000400000000000000" pitchFamily="2" charset="-78"/>
              </a:rPr>
              <a:t>گسترش روحیة غربگرایی و غربزدگی</a:t>
            </a:r>
            <a:endParaRPr lang="en-US" sz="2800" dirty="0">
              <a:cs typeface="2  Homa" panose="00000400000000000000" pitchFamily="2" charset="-78"/>
            </a:endParaRPr>
          </a:p>
          <a:p>
            <a:pPr marL="0" indent="0" algn="r" rtl="1">
              <a:buNone/>
            </a:pPr>
            <a:r>
              <a:rPr lang="fa-IR" sz="2800" dirty="0">
                <a:cs typeface="2  Homa" panose="00000400000000000000" pitchFamily="2" charset="-78"/>
              </a:rPr>
              <a:t>علاوه بر تهاجم فرهنگی که از برون مرزها اعمال میشود، نوعی روحیة غرب گرایی و غربزدگی در برخی جوانان و نوجوانان نیز به چشم میخورد. تلقی برخی افراد این است که اگر بخواهیم متمدن و پیشرفته شویم باید در رفتار عملکرد، نوع و مدل لباس از غرب تقلید کنیم. در این رویکرد، متمدن شدن به معنای غربی شدن و تقلید از الگوها و هنجارهای غربی است. لذا برخی جوانان و نوجوانان که از نظر اعتقادی و دینی باورهای لازم را ندارند، تلاش میکنند در نوع پوشش و لباس از غرب تقلید کنند</a:t>
            </a:r>
            <a:endParaRPr lang="fa-IR" sz="1400" dirty="0">
              <a:cs typeface="2  Homa" panose="00000400000000000000" pitchFamily="2" charset="-78"/>
            </a:endParaRP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a:normAutofit/>
          </a:bodyPr>
          <a:lstStyle/>
          <a:p>
            <a:pPr algn="ctr"/>
            <a:r>
              <a:rPr lang="fa-IR" sz="4800" dirty="0">
                <a:cs typeface="A Dastan" panose="00000400000000000000" pitchFamily="2" charset="-78"/>
              </a:rPr>
              <a:t>آسیب اقتصادی</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r" rtl="1"/>
            <a:r>
              <a:rPr lang="fa-IR" sz="6400" b="1" dirty="0">
                <a:solidFill>
                  <a:srgbClr val="C00000"/>
                </a:solidFill>
                <a:cs typeface="A Dastan" panose="00000400000000000000" pitchFamily="2" charset="-78"/>
              </a:rPr>
              <a:t>مصرف گرایی </a:t>
            </a:r>
          </a:p>
          <a:p>
            <a:pPr marL="0" indent="0" algn="r" rtl="1">
              <a:buNone/>
            </a:pPr>
            <a:r>
              <a:rPr lang="fa-IR" sz="3200" dirty="0">
                <a:solidFill>
                  <a:srgbClr val="FF0000"/>
                </a:solidFill>
                <a:cs typeface="2  Homa" panose="00000400000000000000" pitchFamily="2" charset="-78"/>
              </a:rPr>
              <a:t>رتبه هفتم مصرف لوازم آرایشی در جهان براساس آمار سایت مجله </a:t>
            </a:r>
            <a:r>
              <a:rPr lang="en-US" sz="3200" dirty="0">
                <a:solidFill>
                  <a:srgbClr val="FF0000"/>
                </a:solidFill>
                <a:cs typeface="2  Homa" panose="00000400000000000000" pitchFamily="2" charset="-78"/>
              </a:rPr>
              <a:t>Beauty world middle East </a:t>
            </a:r>
            <a:r>
              <a:rPr lang="fa-IR" sz="3200" dirty="0">
                <a:solidFill>
                  <a:srgbClr val="FF0000"/>
                </a:solidFill>
                <a:cs typeface="2  Homa" panose="00000400000000000000" pitchFamily="2" charset="-78"/>
              </a:rPr>
              <a:t>در سال ۲۰۱۵ ایران دومین رکورددار مصرف لوازم آرایشی و بهداشتی در خاورمیانه و هفتمین کشور رکورددار در این زمینه در سطح جهان است. تخمین این سایت از بازار لوازم آرایشی و بهداشتی کشور ایران، 68/3‌میلیارد دلار معادل ۱۲‌هزار و ۶۹۶‌میلیارد تومان است. </a:t>
            </a:r>
            <a:r>
              <a:rPr lang="fa-IR" sz="3200" dirty="0">
                <a:solidFill>
                  <a:srgbClr val="FF0000"/>
                </a:solidFill>
                <a:cs typeface="2  Homa" panose="00000400000000000000" pitchFamily="2" charset="-78"/>
                <a:hlinkClick r:id="rId2"/>
              </a:rPr>
              <a:t> </a:t>
            </a:r>
            <a:endParaRPr lang="fa-IR" sz="3200" dirty="0">
              <a:solidFill>
                <a:srgbClr val="FF0000"/>
              </a:solidFill>
              <a:cs typeface="2  Homa" panose="00000400000000000000" pitchFamily="2" charset="-78"/>
            </a:endParaRPr>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Autofit/>
          </a:bodyPr>
          <a:lstStyle/>
          <a:p>
            <a:pPr algn="r" rtl="1"/>
            <a:r>
              <a:rPr lang="en-US" sz="2800" dirty="0">
                <a:cs typeface="2  Homa" panose="00000400000000000000" pitchFamily="2" charset="-78"/>
              </a:rPr>
              <a:t>-</a:t>
            </a:r>
            <a:r>
              <a:rPr lang="fa-IR" sz="2800" dirty="0">
                <a:cs typeface="2  Homa" panose="00000400000000000000" pitchFamily="2" charset="-78"/>
              </a:rPr>
              <a:t>کاهش میزان بازدهی کار و تحصیل در جامعه یکی دیگر از پیامدهای منفی بدحجابی در جامعه کاهش میزان بازدهی کار،تحصیل و فعالیت های اجتماعی می باشد زمانی که یک کارمند یا یک دانشجو با یک دختر یا یک زن بدحجاب همکار یا همدرس باشند. خود به خود کششها و جاذبه های کاذب پیش می آید.که این امر سبب عدم تمرکز در کار یا درس می شود واین امر میزان بازدهی کار یا تحصیل را به شدت کاهش می دهد</a:t>
            </a:r>
          </a:p>
        </p:txBody>
      </p:sp>
      <p:sp>
        <p:nvSpPr>
          <p:cNvPr id="6" name="Title 1">
            <a:extLst>
              <a:ext uri="{FF2B5EF4-FFF2-40B4-BE49-F238E27FC236}">
                <a16:creationId xmlns:a16="http://schemas.microsoft.com/office/drawing/2014/main" id="{3799A1E8-BE86-B326-389A-92C2A5E6B65B}"/>
              </a:ext>
            </a:extLst>
          </p:cNvPr>
          <p:cNvSpPr>
            <a:spLocks noGrp="1"/>
          </p:cNvSpPr>
          <p:nvPr>
            <p:ph type="title"/>
          </p:nvPr>
        </p:nvSpPr>
        <p:spPr>
          <a:xfrm>
            <a:off x="609600" y="609600"/>
            <a:ext cx="6348413" cy="1320800"/>
          </a:xfrm>
        </p:spPr>
        <p:style>
          <a:lnRef idx="1">
            <a:schemeClr val="accent2"/>
          </a:lnRef>
          <a:fillRef idx="3">
            <a:schemeClr val="accent2"/>
          </a:fillRef>
          <a:effectRef idx="2">
            <a:schemeClr val="accent2"/>
          </a:effectRef>
          <a:fontRef idx="minor">
            <a:schemeClr val="lt1"/>
          </a:fontRef>
        </p:style>
        <p:txBody>
          <a:bodyPr tIns="274320">
            <a:normAutofit/>
          </a:bodyPr>
          <a:lstStyle/>
          <a:p>
            <a:pPr algn="ctr"/>
            <a:r>
              <a:rPr lang="fa-IR" sz="4800" dirty="0">
                <a:cs typeface="A Dastan" panose="00000400000000000000" pitchFamily="2" charset="-78"/>
              </a:rPr>
              <a:t>آسیب اقتصادی</a:t>
            </a: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1"/>
          <p:cNvSpPr/>
          <p:nvPr/>
        </p:nvSpPr>
        <p:spPr>
          <a:xfrm>
            <a:off x="539552" y="260648"/>
            <a:ext cx="7416824" cy="6480720"/>
          </a:xfrm>
          <a:prstGeom prst="downArrow">
            <a:avLst>
              <a:gd name="adj1" fmla="val 49196"/>
              <a:gd name="adj2" fmla="val 47829"/>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fa-IR" sz="3600" dirty="0">
                <a:cs typeface="2  Homa" panose="00000400000000000000" pitchFamily="2" charset="-78"/>
              </a:rPr>
              <a:t>به علت اختلاط در محیط کاری وپوشش های نامناسب ساعت های زیادی از کار مفید با ارتباط های نامناسب وصحبت های طولانی ازبین می رود.وبازدهی کاربسیارپائین می آید</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rtl="1"/>
            <a:r>
              <a:rPr lang="en-US" dirty="0" err="1"/>
              <a:t>Renbort</a:t>
            </a:r>
            <a:r>
              <a:rPr lang="fa-IR" dirty="0"/>
              <a:t>رنبورت دانشمند اروپائی</a:t>
            </a:r>
          </a:p>
        </p:txBody>
      </p:sp>
      <p:sp>
        <p:nvSpPr>
          <p:cNvPr id="3" name="Flowchart: Predefined Process 2"/>
          <p:cNvSpPr/>
          <p:nvPr/>
        </p:nvSpPr>
        <p:spPr>
          <a:xfrm>
            <a:off x="609599" y="2304796"/>
            <a:ext cx="6347714" cy="3960440"/>
          </a:xfrm>
          <a:prstGeom prst="flowChartPredefined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600" dirty="0">
                <a:cs typeface="2  Homa" panose="00000400000000000000" pitchFamily="2" charset="-78"/>
              </a:rPr>
              <a:t>واجب است اعتراف کنیم</a:t>
            </a:r>
            <a:r>
              <a:rPr lang="en-US" sz="3600" dirty="0">
                <a:cs typeface="2  Homa" panose="00000400000000000000" pitchFamily="2" charset="-78"/>
              </a:rPr>
              <a:t> </a:t>
            </a:r>
            <a:r>
              <a:rPr lang="fa-IR" sz="3600" dirty="0">
                <a:cs typeface="2  Homa" panose="00000400000000000000" pitchFamily="2" charset="-78"/>
              </a:rPr>
              <a:t>که علوم طبیعی وفلکی وفلسفه وریاضیات که از اروپا اوج گرفت ،عموما از قران اقتباس شده است،بلکه اروپا شهری برای اسلام است.</a:t>
            </a:r>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a:normAutofit/>
          </a:bodyPr>
          <a:lstStyle/>
          <a:p>
            <a:pPr algn="ctr"/>
            <a:r>
              <a:rPr lang="fa-IR" sz="4800" dirty="0">
                <a:cs typeface="A Dastan" panose="00000400000000000000" pitchFamily="2" charset="-78"/>
              </a:rPr>
              <a:t>آسیب اخلاقی</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r" rtl="1"/>
            <a:r>
              <a:rPr lang="en-US" sz="2000" dirty="0">
                <a:cs typeface="2  Homa" panose="00000400000000000000" pitchFamily="2" charset="-78"/>
              </a:rPr>
              <a:t>- </a:t>
            </a:r>
            <a:r>
              <a:rPr lang="fa-IR" sz="3200" dirty="0">
                <a:solidFill>
                  <a:srgbClr val="C00000"/>
                </a:solidFill>
                <a:cs typeface="2  Homa" panose="00000400000000000000" pitchFamily="2" charset="-78"/>
              </a:rPr>
              <a:t>از بین رفتن محبت </a:t>
            </a:r>
            <a:r>
              <a:rPr lang="fa-IR" sz="2000" dirty="0">
                <a:cs typeface="2  Homa" panose="00000400000000000000" pitchFamily="2" charset="-78"/>
              </a:rPr>
              <a:t>بی گمان در بسیاری از کشورها فسق و فساد پنهانی جایگزین فساد و بدکاری علنی شده است، که به شکل آزاد و بصورت امری روا انجام می گیرد. بنابراین آزادی جنسی و محبت از شخصی به شخص دیگر در ذات خود محبت واقعی را از بین می برد</a:t>
            </a:r>
          </a:p>
          <a:p>
            <a:pPr algn="r" rtl="1"/>
            <a:r>
              <a:rPr lang="en-US" sz="2000" dirty="0">
                <a:cs typeface="2  Homa" panose="00000400000000000000" pitchFamily="2" charset="-78"/>
              </a:rPr>
              <a:t>-</a:t>
            </a:r>
            <a:r>
              <a:rPr lang="fa-IR" sz="2000" dirty="0">
                <a:solidFill>
                  <a:srgbClr val="C00000"/>
                </a:solidFill>
                <a:cs typeface="2  Homa" panose="00000400000000000000" pitchFamily="2" charset="-78"/>
              </a:rPr>
              <a:t>افزایش طلاق </a:t>
            </a:r>
            <a:r>
              <a:rPr lang="fa-IR" sz="2000" dirty="0">
                <a:cs typeface="2  Homa" panose="00000400000000000000" pitchFamily="2" charset="-78"/>
              </a:rPr>
              <a:t>یکی از پیامدهای مخرب بدحجابی در جامعه،آسیب دیدن کانون گرم خانواده است</a:t>
            </a:r>
          </a:p>
          <a:p>
            <a:pPr algn="r" rtl="1"/>
            <a:r>
              <a:rPr lang="fa-IR" sz="2000" dirty="0">
                <a:solidFill>
                  <a:srgbClr val="C00000"/>
                </a:solidFill>
                <a:cs typeface="2  Homa" panose="00000400000000000000" pitchFamily="2" charset="-78"/>
              </a:rPr>
              <a:t>ترویج بی بندوباری</a:t>
            </a:r>
          </a:p>
          <a:p>
            <a:pPr algn="r" rtl="1"/>
            <a:r>
              <a:rPr lang="fa-IR" sz="2000" dirty="0">
                <a:solidFill>
                  <a:srgbClr val="C00000"/>
                </a:solidFill>
                <a:cs typeface="2  Homa" panose="00000400000000000000" pitchFamily="2" charset="-78"/>
              </a:rPr>
              <a:t>کم شدن غیرت مردان</a:t>
            </a:r>
          </a:p>
          <a:p>
            <a:pPr algn="r" rtl="1"/>
            <a:r>
              <a:rPr lang="fa-IR" sz="2000" dirty="0">
                <a:solidFill>
                  <a:srgbClr val="C00000"/>
                </a:solidFill>
                <a:cs typeface="2  Homa" panose="00000400000000000000" pitchFamily="2" charset="-78"/>
              </a:rPr>
              <a:t>رابطه های نامشروع</a:t>
            </a:r>
          </a:p>
          <a:p>
            <a:pPr algn="r" rtl="1"/>
            <a:r>
              <a:rPr lang="fa-IR" sz="2000" dirty="0">
                <a:solidFill>
                  <a:srgbClr val="C00000"/>
                </a:solidFill>
                <a:cs typeface="2  Homa" panose="00000400000000000000" pitchFamily="2" charset="-78"/>
              </a:rPr>
              <a:t>تحقیرشخصیت زن</a:t>
            </a:r>
          </a:p>
          <a:p>
            <a:pPr algn="r" rtl="1"/>
            <a:r>
              <a:rPr lang="fa-IR" sz="2000" dirty="0">
                <a:solidFill>
                  <a:srgbClr val="C00000"/>
                </a:solidFill>
                <a:cs typeface="2  Homa" panose="00000400000000000000" pitchFamily="2" charset="-78"/>
              </a:rPr>
              <a:t>زن ابزاری در دست سودجویان و......</a:t>
            </a:r>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rIns="182880">
            <a:normAutofit/>
          </a:bodyPr>
          <a:lstStyle/>
          <a:p>
            <a:pPr algn="ctr"/>
            <a:r>
              <a:rPr lang="fa-IR" sz="5400" dirty="0">
                <a:solidFill>
                  <a:schemeClr val="bg2"/>
                </a:solidFill>
                <a:cs typeface="A Dastan" panose="00000400000000000000" pitchFamily="2" charset="-78"/>
              </a:rPr>
              <a:t>آسیب اعتقادی</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tIns="91440" rIns="182880">
            <a:normAutofit fontScale="92500" lnSpcReduction="20000"/>
          </a:bodyPr>
          <a:lstStyle/>
          <a:p>
            <a:pPr marL="0" indent="0" algn="r" rtl="1">
              <a:buNone/>
            </a:pPr>
            <a:r>
              <a:rPr lang="fa-IR" sz="3200" dirty="0">
                <a:solidFill>
                  <a:schemeClr val="tx1"/>
                </a:solidFill>
                <a:cs typeface="2  Homa" panose="00000400000000000000" pitchFamily="2" charset="-78"/>
              </a:rPr>
              <a:t>یاایهاالذین آمنوالاتَخونُوااللهَ والرسولَ وتخونوا اَماناتِکم وانتم تعلمون.انفال 27</a:t>
            </a:r>
          </a:p>
          <a:p>
            <a:pPr marL="0" indent="0" algn="r" rtl="1">
              <a:buNone/>
            </a:pPr>
            <a:r>
              <a:rPr lang="fa-IR" sz="3200" dirty="0">
                <a:solidFill>
                  <a:schemeClr val="tx1"/>
                </a:solidFill>
                <a:cs typeface="2  Homa" panose="00000400000000000000" pitchFamily="2" charset="-78"/>
              </a:rPr>
              <a:t>امانت ها:</a:t>
            </a:r>
          </a:p>
          <a:p>
            <a:pPr marL="0" indent="0" algn="r" rtl="1">
              <a:buNone/>
            </a:pPr>
            <a:r>
              <a:rPr lang="fa-IR" sz="3200" dirty="0">
                <a:solidFill>
                  <a:schemeClr val="tx1"/>
                </a:solidFill>
                <a:cs typeface="2  Homa" panose="00000400000000000000" pitchFamily="2" charset="-78"/>
              </a:rPr>
              <a:t>امام باقرعلیه السلام:احکام دین،فرائض وواجبات الهی،امانت است.</a:t>
            </a:r>
          </a:p>
          <a:p>
            <a:pPr marL="0" indent="0" algn="r" rtl="1">
              <a:buNone/>
            </a:pPr>
            <a:r>
              <a:rPr lang="fa-IR" sz="3200" dirty="0">
                <a:solidFill>
                  <a:schemeClr val="tx1"/>
                </a:solidFill>
                <a:cs typeface="2  Homa" panose="00000400000000000000" pitchFamily="2" charset="-78"/>
              </a:rPr>
              <a:t>ائمه اطهار</a:t>
            </a:r>
          </a:p>
          <a:p>
            <a:pPr marL="0" indent="0" algn="r" rtl="1">
              <a:buNone/>
            </a:pPr>
            <a:r>
              <a:rPr lang="fa-IR" sz="3200" dirty="0">
                <a:solidFill>
                  <a:schemeClr val="tx1"/>
                </a:solidFill>
                <a:cs typeface="2  Homa" panose="00000400000000000000" pitchFamily="2" charset="-78"/>
              </a:rPr>
              <a:t>خودمان ومردم</a:t>
            </a:r>
          </a:p>
          <a:p>
            <a:pPr marL="0" indent="0" algn="r" rtl="1">
              <a:buNone/>
            </a:pPr>
            <a:r>
              <a:rPr lang="fa-IR" sz="3200" dirty="0">
                <a:solidFill>
                  <a:schemeClr val="tx1"/>
                </a:solidFill>
                <a:cs typeface="2  Homa" panose="00000400000000000000" pitchFamily="2" charset="-78"/>
              </a:rPr>
              <a:t>تمام نعمت های مادی ومعنوی</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a:normAutofit/>
          </a:bodyPr>
          <a:lstStyle/>
          <a:p>
            <a:pPr algn="ctr"/>
            <a:r>
              <a:rPr lang="fa-IR" sz="4800" dirty="0">
                <a:solidFill>
                  <a:schemeClr val="bg1"/>
                </a:solidFill>
                <a:cs typeface="A Dastan" panose="00000400000000000000" pitchFamily="2" charset="-78"/>
              </a:rPr>
              <a:t>راه حل مقابله با بی حجابی درجامعه</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lgn="r" rtl="1">
              <a:buNone/>
            </a:pPr>
            <a:br>
              <a:rPr lang="en-US" sz="1400" dirty="0">
                <a:cs typeface="2  Homa" panose="00000400000000000000" pitchFamily="2" charset="-78"/>
              </a:rPr>
            </a:br>
            <a:r>
              <a:rPr lang="fa-IR" sz="2400" dirty="0">
                <a:cs typeface="2  Homa" panose="00000400000000000000" pitchFamily="2" charset="-78"/>
              </a:rPr>
              <a:t>وظیفه ما مسلمانان در قبال بی حجابی این است</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۱</a:t>
            </a:r>
            <a:r>
              <a:rPr lang="en-US" sz="2400" dirty="0">
                <a:cs typeface="2  Homa" panose="00000400000000000000" pitchFamily="2" charset="-78"/>
              </a:rPr>
              <a:t>. </a:t>
            </a:r>
            <a:r>
              <a:rPr lang="fa-IR" sz="2400" dirty="0">
                <a:cs typeface="2  Homa" panose="00000400000000000000" pitchFamily="2" charset="-78"/>
              </a:rPr>
              <a:t>اصلاح و ارشاد خانواده ها</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۲</a:t>
            </a:r>
            <a:r>
              <a:rPr lang="en-US" sz="2400" dirty="0">
                <a:cs typeface="2  Homa" panose="00000400000000000000" pitchFamily="2" charset="-78"/>
              </a:rPr>
              <a:t>. </a:t>
            </a:r>
            <a:r>
              <a:rPr lang="fa-IR" sz="2400" dirty="0">
                <a:cs typeface="2  Homa" panose="00000400000000000000" pitchFamily="2" charset="-78"/>
              </a:rPr>
              <a:t>داشتن غیرت دینی</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۳</a:t>
            </a:r>
            <a:r>
              <a:rPr lang="en-US" sz="2400" dirty="0">
                <a:cs typeface="2  Homa" panose="00000400000000000000" pitchFamily="2" charset="-78"/>
              </a:rPr>
              <a:t>. </a:t>
            </a:r>
            <a:r>
              <a:rPr lang="fa-IR" sz="2400" dirty="0">
                <a:cs typeface="2  Homa" panose="00000400000000000000" pitchFamily="2" charset="-78"/>
              </a:rPr>
              <a:t>داشتن غیرت ناموسی</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۴</a:t>
            </a:r>
            <a:r>
              <a:rPr lang="en-US" sz="2400" dirty="0">
                <a:cs typeface="2  Homa" panose="00000400000000000000" pitchFamily="2" charset="-78"/>
              </a:rPr>
              <a:t>. </a:t>
            </a:r>
            <a:r>
              <a:rPr lang="fa-IR" sz="2400" dirty="0">
                <a:cs typeface="2  Homa" panose="00000400000000000000" pitchFamily="2" charset="-78"/>
              </a:rPr>
              <a:t>فراگیر نمودن امر به معروف و نهی از منکر در تمام محافل</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۵</a:t>
            </a:r>
            <a:r>
              <a:rPr lang="en-US" sz="2400" dirty="0">
                <a:cs typeface="2  Homa" panose="00000400000000000000" pitchFamily="2" charset="-78"/>
              </a:rPr>
              <a:t>. </a:t>
            </a:r>
            <a:r>
              <a:rPr lang="fa-IR" sz="2400" dirty="0">
                <a:cs typeface="2  Homa" panose="00000400000000000000" pitchFamily="2" charset="-78"/>
              </a:rPr>
              <a:t>آشنا ساختن خانواده با احکام و مبانی دین مبین اسلام</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۶</a:t>
            </a:r>
            <a:r>
              <a:rPr lang="en-US" sz="2400" dirty="0">
                <a:cs typeface="2  Homa" panose="00000400000000000000" pitchFamily="2" charset="-78"/>
              </a:rPr>
              <a:t>. </a:t>
            </a:r>
            <a:r>
              <a:rPr lang="fa-IR" sz="2400" dirty="0">
                <a:cs typeface="2  Homa" panose="00000400000000000000" pitchFamily="2" charset="-78"/>
              </a:rPr>
              <a:t>تعلیم و تربیت فرزندان براساس مبانی و آموزه های اسلام و قرآن</a:t>
            </a:r>
            <a:r>
              <a:rPr lang="en-US" sz="2400" dirty="0">
                <a:cs typeface="2  Homa" panose="00000400000000000000" pitchFamily="2" charset="-78"/>
              </a:rPr>
              <a:t>.</a:t>
            </a:r>
            <a:br>
              <a:rPr lang="en-US" sz="2400" dirty="0">
                <a:cs typeface="2  Homa" panose="00000400000000000000" pitchFamily="2" charset="-78"/>
              </a:rPr>
            </a:br>
            <a:r>
              <a:rPr lang="fa-IR" sz="2400" dirty="0">
                <a:cs typeface="2  Homa" panose="00000400000000000000" pitchFamily="2" charset="-78"/>
              </a:rPr>
              <a:t>۷</a:t>
            </a:r>
            <a:r>
              <a:rPr lang="en-US" sz="2400" dirty="0">
                <a:cs typeface="2  Homa" panose="00000400000000000000" pitchFamily="2" charset="-78"/>
              </a:rPr>
              <a:t>. </a:t>
            </a:r>
            <a:r>
              <a:rPr lang="fa-IR" sz="2400" dirty="0">
                <a:cs typeface="2  Homa" panose="00000400000000000000" pitchFamily="2" charset="-78"/>
              </a:rPr>
              <a:t>حفاظت از حجاب و پوشش به عنوان یکی از اعتقادات اسلامی</a:t>
            </a:r>
            <a:r>
              <a:rPr lang="en-US" sz="2400" dirty="0">
                <a:cs typeface="2  Homa" panose="00000400000000000000" pitchFamily="2" charset="-78"/>
              </a:rPr>
              <a:t> .</a:t>
            </a:r>
            <a:br>
              <a:rPr lang="en-US" sz="2400" dirty="0">
                <a:cs typeface="2  Homa" panose="00000400000000000000" pitchFamily="2" charset="-78"/>
              </a:rPr>
            </a:br>
            <a:r>
              <a:rPr lang="fa-IR" sz="2400" dirty="0">
                <a:cs typeface="2  Homa" panose="00000400000000000000" pitchFamily="2" charset="-78"/>
              </a:rPr>
              <a:t>۸</a:t>
            </a:r>
            <a:r>
              <a:rPr lang="en-US" sz="2400" dirty="0">
                <a:cs typeface="2  Homa" panose="00000400000000000000" pitchFamily="2" charset="-78"/>
              </a:rPr>
              <a:t>. </a:t>
            </a:r>
            <a:r>
              <a:rPr lang="fa-IR" sz="2400" dirty="0">
                <a:cs typeface="2  Homa" panose="00000400000000000000" pitchFamily="2" charset="-78"/>
              </a:rPr>
              <a:t>ارزشمند نشان دادن حجاب</a:t>
            </a:r>
            <a:r>
              <a:rPr lang="en-US" sz="2400" dirty="0">
                <a:cs typeface="2  Homa" panose="00000400000000000000" pitchFamily="2" charset="-78"/>
              </a:rPr>
              <a:t>.</a:t>
            </a:r>
            <a:endParaRPr lang="en-US" sz="1400" dirty="0">
              <a:cs typeface="2  Homa" panose="00000400000000000000" pitchFamily="2" charset="-78"/>
            </a:endParaRPr>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8FC19771-64A3-CE4B-9E70-0718993CB143}"/>
              </a:ext>
            </a:extLst>
          </p:cNvPr>
          <p:cNvSpPr/>
          <p:nvPr/>
        </p:nvSpPr>
        <p:spPr>
          <a:xfrm>
            <a:off x="1367643" y="1048090"/>
            <a:ext cx="5544616" cy="4392488"/>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12EC784C-F123-6A9E-4B0E-78F406D234BF}"/>
              </a:ext>
            </a:extLst>
          </p:cNvPr>
          <p:cNvSpPr txBox="1"/>
          <p:nvPr/>
        </p:nvSpPr>
        <p:spPr>
          <a:xfrm>
            <a:off x="2630698" y="1373289"/>
            <a:ext cx="3018503" cy="1015663"/>
          </a:xfrm>
          <a:prstGeom prst="rect">
            <a:avLst/>
          </a:prstGeom>
          <a:noFill/>
        </p:spPr>
        <p:txBody>
          <a:bodyPr wrap="square">
            <a:spAutoFit/>
          </a:bodyPr>
          <a:lstStyle/>
          <a:p>
            <a:pPr algn="r" rtl="1"/>
            <a:r>
              <a:rPr lang="fa-IR" sz="6000" dirty="0">
                <a:latin typeface="IranNastaliq" panose="02020505000000020003" pitchFamily="18" charset="0"/>
                <a:cs typeface="IranNastaliq" panose="02020505000000020003" pitchFamily="18" charset="0"/>
              </a:rPr>
              <a:t>کارگاه حجاب و عفاف</a:t>
            </a:r>
            <a:endParaRPr lang="en-US" sz="6000" dirty="0">
              <a:latin typeface="IranNastaliq" panose="02020505000000020003" pitchFamily="18" charset="0"/>
              <a:cs typeface="IranNastaliq" panose="02020505000000020003" pitchFamily="18" charset="0"/>
            </a:endParaRPr>
          </a:p>
        </p:txBody>
      </p:sp>
      <p:sp>
        <p:nvSpPr>
          <p:cNvPr id="6" name="TextBox 5">
            <a:extLst>
              <a:ext uri="{FF2B5EF4-FFF2-40B4-BE49-F238E27FC236}">
                <a16:creationId xmlns:a16="http://schemas.microsoft.com/office/drawing/2014/main" id="{EDA5E3D4-DC2B-08CB-E7DB-7E4BE9A77A56}"/>
              </a:ext>
            </a:extLst>
          </p:cNvPr>
          <p:cNvSpPr txBox="1"/>
          <p:nvPr/>
        </p:nvSpPr>
        <p:spPr>
          <a:xfrm>
            <a:off x="3209245" y="2714557"/>
            <a:ext cx="1861407" cy="2123658"/>
          </a:xfrm>
          <a:prstGeom prst="rect">
            <a:avLst/>
          </a:prstGeom>
          <a:noFill/>
        </p:spPr>
        <p:txBody>
          <a:bodyPr wrap="none" rtlCol="0">
            <a:spAutoFit/>
          </a:bodyPr>
          <a:lstStyle/>
          <a:p>
            <a:pPr algn="r"/>
            <a:r>
              <a:rPr lang="fa-IR" sz="6600" dirty="0">
                <a:latin typeface="IranNastaliq" panose="02020505000000020003" pitchFamily="18" charset="0"/>
                <a:cs typeface="IranNastaliq" panose="02020505000000020003" pitchFamily="18" charset="0"/>
              </a:rPr>
              <a:t>مدرس:</a:t>
            </a:r>
          </a:p>
          <a:p>
            <a:pPr algn="r"/>
            <a:r>
              <a:rPr lang="fa-IR" sz="6600" dirty="0">
                <a:latin typeface="IranNastaliq" panose="02020505000000020003" pitchFamily="18" charset="0"/>
                <a:cs typeface="IranNastaliq" panose="02020505000000020003" pitchFamily="18" charset="0"/>
              </a:rPr>
              <a:t>دکتر طباطبایی</a:t>
            </a:r>
            <a:endParaRPr lang="en-US" sz="66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47012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ctr" rtl="1"/>
            <a:r>
              <a:rPr lang="en-US" dirty="0"/>
              <a:t>Stan </a:t>
            </a:r>
            <a:r>
              <a:rPr lang="en-US" dirty="0" err="1"/>
              <a:t>roni</a:t>
            </a:r>
            <a:r>
              <a:rPr lang="en-US" dirty="0"/>
              <a:t> tens</a:t>
            </a:r>
            <a:r>
              <a:rPr lang="fa-IR" dirty="0"/>
              <a:t>بانوستان رانی تنس دانشمند هلندی</a:t>
            </a:r>
          </a:p>
        </p:txBody>
      </p:sp>
      <p:sp>
        <p:nvSpPr>
          <p:cNvPr id="3" name="Content Placeholder 2"/>
          <p:cNvSpPr>
            <a:spLocks noGrp="1"/>
          </p:cNvSpPr>
          <p:nvPr>
            <p:ph idx="1"/>
          </p:nvPr>
        </p:nvSpPr>
        <p:spPr>
          <a:xfrm>
            <a:off x="457200" y="2060848"/>
            <a:ext cx="8229600" cy="4320480"/>
          </a:xfrm>
        </p:spPr>
        <p:style>
          <a:lnRef idx="1">
            <a:schemeClr val="accent2"/>
          </a:lnRef>
          <a:fillRef idx="2">
            <a:schemeClr val="accent2"/>
          </a:fillRef>
          <a:effectRef idx="1">
            <a:schemeClr val="accent2"/>
          </a:effectRef>
          <a:fontRef idx="minor">
            <a:schemeClr val="dk1"/>
          </a:fontRef>
        </p:style>
        <p:txBody>
          <a:bodyPr lIns="274320" tIns="182880" rIns="182880" bIns="0" anchor="ctr">
            <a:normAutofit fontScale="92500" lnSpcReduction="10000"/>
          </a:bodyPr>
          <a:lstStyle/>
          <a:p>
            <a:pPr marL="0" indent="0" algn="r" rtl="1">
              <a:buNone/>
            </a:pPr>
            <a:r>
              <a:rPr lang="fa-IR" sz="4000" dirty="0">
                <a:cs typeface="2  Homa" panose="00000400000000000000" pitchFamily="2" charset="-78"/>
              </a:rPr>
              <a:t>محتوای این کتاب آسمانی کاملا باخرد وفطرت بشری مطابقت دارد واز مطالب زننده وخلاف عقل</a:t>
            </a:r>
            <a:r>
              <a:rPr lang="en-US" sz="4000" dirty="0">
                <a:cs typeface="2  Homa" panose="00000400000000000000" pitchFamily="2" charset="-78"/>
              </a:rPr>
              <a:t> </a:t>
            </a:r>
            <a:r>
              <a:rPr lang="fa-IR" sz="4000" dirty="0">
                <a:cs typeface="2  Homa" panose="00000400000000000000" pitchFamily="2" charset="-78"/>
              </a:rPr>
              <a:t>به کلی پاک است.قران درباره ی زنان داوری عادلانه ای دارد وبرخلاف برخی از مرامها وادیان  که جنس زن را تا به سر حد بردگی تنزل داده وارزشی برای اوقائل نیستند ،وی را از مزایاوحقوق انسانی برخوردار ساخته ومقام شامخی رابرای او منظور داشته است.</a:t>
            </a: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4221088"/>
            <a:ext cx="5328592" cy="584775"/>
          </a:xfrm>
          <a:prstGeom prst="rect">
            <a:avLst/>
          </a:prstGeom>
        </p:spPr>
        <p:txBody>
          <a:bodyPr wrap="square">
            <a:spAutoFit/>
          </a:bodyPr>
          <a:lstStyle/>
          <a:p>
            <a:pPr lvl="0" algn="ctr" rtl="1" eaLnBrk="0" fontAlgn="base" hangingPunct="0">
              <a:spcBef>
                <a:spcPct val="0"/>
              </a:spcBef>
              <a:spcAft>
                <a:spcPct val="0"/>
              </a:spcAft>
            </a:pPr>
            <a:r>
              <a:rPr lang="fa-IR" sz="3200" dirty="0">
                <a:ln w="0"/>
                <a:solidFill>
                  <a:srgbClr val="AD3266"/>
                </a:solidFill>
                <a:effectLst>
                  <a:outerShdw blurRad="38100" dist="19050" dir="2700000" algn="tl" rotWithShape="0">
                    <a:schemeClr val="dk1">
                      <a:alpha val="40000"/>
                    </a:schemeClr>
                  </a:outerShdw>
                </a:effectLst>
                <a:latin typeface="Noor_Nazli" pitchFamily="2" charset="-78"/>
                <a:ea typeface="Times New Roman" pitchFamily="18" charset="0"/>
                <a:cs typeface="Noor_Nazli" pitchFamily="2" charset="-78"/>
              </a:rPr>
              <a:t>العلق‏، 5؛ </a:t>
            </a:r>
            <a:r>
              <a:rPr lang="fa-IR" sz="3200" dirty="0">
                <a:solidFill>
                  <a:srgbClr val="000000"/>
                </a:solidFill>
                <a:latin typeface="Noor_Nazli" pitchFamily="2" charset="-78"/>
                <a:ea typeface="Times New Roman" pitchFamily="18" charset="0"/>
                <a:cs typeface="Noor_Nazli" pitchFamily="2" charset="-78"/>
              </a:rPr>
              <a:t>عَلَّمَ الْإِنْسَانَ مَا لَمْ يَعْلَمْ </a:t>
            </a:r>
            <a:endParaRPr lang="en-US" sz="3200" dirty="0">
              <a:latin typeface="Arial" pitchFamily="34" charset="0"/>
              <a:ea typeface="Times New Roman" pitchFamily="18" charset="0"/>
              <a:cs typeface="Arial" pitchFamily="34" charset="0"/>
            </a:endParaRPr>
          </a:p>
        </p:txBody>
      </p:sp>
      <p:sp>
        <p:nvSpPr>
          <p:cNvPr id="3" name="Oval 2"/>
          <p:cNvSpPr/>
          <p:nvPr/>
        </p:nvSpPr>
        <p:spPr>
          <a:xfrm>
            <a:off x="2447764" y="1196752"/>
            <a:ext cx="4248472" cy="2448272"/>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2800" dirty="0">
                <a:solidFill>
                  <a:schemeClr val="tx1"/>
                </a:solidFill>
              </a:rPr>
              <a:t>تعلیم دهنده ومعلم انسان خداوند است</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584087"/>
            <a:ext cx="6462464" cy="3770263"/>
          </a:xfrm>
          <a:prstGeom prst="rect">
            <a:avLst/>
          </a:prstGeom>
          <a:gradFill>
            <a:gsLst>
              <a:gs pos="6000">
                <a:schemeClr val="accent1">
                  <a:tint val="65000"/>
                  <a:lumMod val="110000"/>
                  <a:alpha val="95000"/>
                </a:schemeClr>
              </a:gs>
              <a:gs pos="88000">
                <a:schemeClr val="accent1">
                  <a:tint val="90000"/>
                </a:schemeClr>
              </a:gs>
            </a:gsLst>
          </a:gradFill>
        </p:spPr>
        <p:style>
          <a:lnRef idx="1">
            <a:schemeClr val="accent1"/>
          </a:lnRef>
          <a:fillRef idx="2">
            <a:schemeClr val="accent1"/>
          </a:fillRef>
          <a:effectRef idx="1">
            <a:schemeClr val="accent1"/>
          </a:effectRef>
          <a:fontRef idx="minor">
            <a:schemeClr val="dk1"/>
          </a:fontRef>
        </p:style>
        <p:txBody>
          <a:bodyPr wrap="square" tIns="274320" rIns="182880">
            <a:spAutoFit/>
          </a:bodyPr>
          <a:lstStyle/>
          <a:p>
            <a:pPr lvl="0" algn="r" rtl="1" eaLnBrk="0" fontAlgn="base" hangingPunct="0">
              <a:spcBef>
                <a:spcPct val="0"/>
              </a:spcBef>
              <a:spcAft>
                <a:spcPct val="0"/>
              </a:spcAft>
            </a:pPr>
            <a:r>
              <a:rPr lang="fa-IR" sz="2800" dirty="0">
                <a:solidFill>
                  <a:srgbClr val="FF8040"/>
                </a:solidFill>
                <a:latin typeface="Noor_Nazli" pitchFamily="2" charset="-78"/>
                <a:ea typeface="Times New Roman" pitchFamily="18" charset="0"/>
                <a:cs typeface="2  Homa" panose="00000400000000000000" pitchFamily="2" charset="-78"/>
              </a:rPr>
              <a:t>النحل‏، 12؛ </a:t>
            </a:r>
            <a:r>
              <a:rPr lang="fa-IR" sz="2800" dirty="0">
                <a:solidFill>
                  <a:srgbClr val="000000"/>
                </a:solidFill>
                <a:latin typeface="Noor_Nazli" pitchFamily="2" charset="-78"/>
                <a:ea typeface="Times New Roman" pitchFamily="18" charset="0"/>
                <a:cs typeface="2  Homa" panose="00000400000000000000" pitchFamily="2" charset="-78"/>
              </a:rPr>
              <a:t>وَ سَخَّرَ لَكُمُ اللَّيْلَ وَ النَّهَارَ وَ الشَّمْسَ وَ الْقَمَرَ وَ النُّجُومُ مُسَخَّرَاتٌ بِأَمْرِهِ إِنَّ فِي ذٰلِكَ لَآيَاتٍ لِقَوْمٍ يَعْقِلُونَ</a:t>
            </a:r>
            <a:endParaRPr lang="en-US" sz="2800" dirty="0">
              <a:solidFill>
                <a:srgbClr val="000000"/>
              </a:solidFill>
              <a:latin typeface="Noor_Nazli" pitchFamily="2" charset="-78"/>
              <a:ea typeface="Times New Roman" pitchFamily="18" charset="0"/>
              <a:cs typeface="2  Homa" panose="00000400000000000000" pitchFamily="2" charset="-78"/>
            </a:endParaRPr>
          </a:p>
          <a:p>
            <a:pPr lvl="0" algn="r" rtl="1" eaLnBrk="0" fontAlgn="base" hangingPunct="0">
              <a:spcBef>
                <a:spcPct val="0"/>
              </a:spcBef>
              <a:spcAft>
                <a:spcPct val="0"/>
              </a:spcAft>
            </a:pPr>
            <a:endParaRPr lang="fa-IR" sz="2800" dirty="0">
              <a:solidFill>
                <a:srgbClr val="000000"/>
              </a:solidFill>
              <a:latin typeface="Noor_Nazli" pitchFamily="2" charset="-78"/>
              <a:ea typeface="Times New Roman" pitchFamily="18" charset="0"/>
              <a:cs typeface="2  Homa" panose="00000400000000000000" pitchFamily="2" charset="-78"/>
            </a:endParaRPr>
          </a:p>
          <a:p>
            <a:pPr lvl="0" algn="r" rtl="1" eaLnBrk="0" fontAlgn="base" hangingPunct="0">
              <a:spcBef>
                <a:spcPct val="0"/>
              </a:spcBef>
              <a:spcAft>
                <a:spcPct val="0"/>
              </a:spcAft>
            </a:pPr>
            <a:r>
              <a:rPr lang="fa-IR" sz="2800" dirty="0">
                <a:solidFill>
                  <a:srgbClr val="000000"/>
                </a:solidFill>
                <a:latin typeface="Noor_Nazli" pitchFamily="2" charset="-78"/>
                <a:ea typeface="Times New Roman" pitchFamily="18" charset="0"/>
                <a:cs typeface="2  Homa" panose="00000400000000000000" pitchFamily="2" charset="-78"/>
              </a:rPr>
              <a:t>و شب و روز را به خدمت شما گذاشت و خورشيد و ماه و ستارگان به فرمان وى در خدمت شما هستند كه در اين، براى گروهى كه عقل خود را به كار برند عبرتهاست</a:t>
            </a:r>
          </a:p>
        </p:txBody>
      </p:sp>
      <p:sp>
        <p:nvSpPr>
          <p:cNvPr id="3" name="Oval 2"/>
          <p:cNvSpPr/>
          <p:nvPr/>
        </p:nvSpPr>
        <p:spPr>
          <a:xfrm>
            <a:off x="1610544" y="476672"/>
            <a:ext cx="4896544" cy="1850504"/>
          </a:xfrm>
          <a:prstGeom prst="ellipse">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fa-IR" sz="2800" dirty="0"/>
              <a:t>تسخیرجهان برای انسان</a:t>
            </a: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lIns="0" tIns="274320" rIns="0">
            <a:normAutofit/>
          </a:bodyPr>
          <a:lstStyle/>
          <a:p>
            <a:pPr algn="ctr" rtl="1"/>
            <a:r>
              <a:rPr lang="fa-IR" sz="5400" dirty="0">
                <a:cs typeface="A Dastan" panose="00000400000000000000" pitchFamily="2" charset="-78"/>
              </a:rPr>
              <a:t>چرا تسخیر</a:t>
            </a: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lIns="91440" tIns="182880" rIns="182880">
            <a:noAutofit/>
          </a:bodyPr>
          <a:lstStyle/>
          <a:p>
            <a:pPr marL="0" indent="0" algn="r" rtl="1">
              <a:buNone/>
            </a:pPr>
            <a:r>
              <a:rPr lang="fa-IR" sz="2800" dirty="0">
                <a:solidFill>
                  <a:schemeClr val="tx1"/>
                </a:solidFill>
                <a:cs typeface="2  Homa" panose="00000400000000000000" pitchFamily="2" charset="-78"/>
              </a:rPr>
              <a:t>اين تعبير جالب (مسخر بودن موجودات براى انسان به فرمان خدا) علاوه بر اينكه شخصيت و عظمت واقعى انسان را از ديدگاه اسلام و قرآن روشن مى‏سازد، و به او عظمتى مى‏بخشد كه درخور مقام خليفة اللهى است، نعمتهاى گوناگون خدا را به خاطرش مى‏آورد، حس قدردانى را در او برمى‏انگيزد، و از نظام بديعى كه در چگونگى اين تسخير به كار رفته، وى را به خدا نزديك مى‏سازد</a:t>
            </a: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470025"/>
          </a:xfrm>
        </p:spPr>
        <p:style>
          <a:lnRef idx="1">
            <a:schemeClr val="accent2"/>
          </a:lnRef>
          <a:fillRef idx="3">
            <a:schemeClr val="accent2"/>
          </a:fillRef>
          <a:effectRef idx="2">
            <a:schemeClr val="accent2"/>
          </a:effectRef>
          <a:fontRef idx="minor">
            <a:schemeClr val="lt1"/>
          </a:fontRef>
        </p:style>
        <p:txBody>
          <a:bodyPr lIns="0" rIns="0" bIns="274320"/>
          <a:lstStyle/>
          <a:p>
            <a:pPr algn="ctr" rtl="1"/>
            <a:r>
              <a:rPr lang="fa-IR" dirty="0">
                <a:ln w="0"/>
                <a:solidFill>
                  <a:schemeClr val="tx1"/>
                </a:solidFill>
                <a:effectLst>
                  <a:outerShdw blurRad="38100" dist="19050" dir="2700000" algn="tl" rotWithShape="0">
                    <a:schemeClr val="dk1">
                      <a:alpha val="40000"/>
                    </a:schemeClr>
                  </a:outerShdw>
                </a:effectLst>
                <a:cs typeface="A Dastan" panose="00000400000000000000" pitchFamily="2" charset="-78"/>
              </a:rPr>
              <a:t>ادب زندگی حیاء</a:t>
            </a:r>
          </a:p>
        </p:txBody>
      </p:sp>
      <p:sp>
        <p:nvSpPr>
          <p:cNvPr id="3" name="Subtitle 2"/>
          <p:cNvSpPr>
            <a:spLocks noGrp="1"/>
          </p:cNvSpPr>
          <p:nvPr>
            <p:ph type="subTitle" idx="1"/>
          </p:nvPr>
        </p:nvSpPr>
        <p:spPr>
          <a:xfrm>
            <a:off x="395536" y="1916832"/>
            <a:ext cx="8201000" cy="4464496"/>
          </a:xfrm>
        </p:spPr>
        <p:style>
          <a:lnRef idx="1">
            <a:schemeClr val="accent1"/>
          </a:lnRef>
          <a:fillRef idx="2">
            <a:schemeClr val="accent1"/>
          </a:fillRef>
          <a:effectRef idx="1">
            <a:schemeClr val="accent1"/>
          </a:effectRef>
          <a:fontRef idx="minor">
            <a:schemeClr val="dk1"/>
          </a:fontRef>
        </p:style>
        <p:txBody>
          <a:bodyPr tIns="274320">
            <a:normAutofit lnSpcReduction="10000"/>
          </a:bodyPr>
          <a:lstStyle/>
          <a:p>
            <a:pPr rtl="1"/>
            <a:r>
              <a:rPr lang="fa-IR" sz="3200" dirty="0">
                <a:solidFill>
                  <a:schemeClr val="tx1"/>
                </a:solidFill>
                <a:cs typeface="2  Homa" panose="00000400000000000000" pitchFamily="2" charset="-78"/>
              </a:rPr>
              <a:t>مولاعلی علیه السلام:السَّخاوالحَیاءُ اَفضَلُ الخُلق</a:t>
            </a:r>
          </a:p>
          <a:p>
            <a:pPr rtl="1"/>
            <a:r>
              <a:rPr lang="fa-IR" sz="3200" dirty="0">
                <a:solidFill>
                  <a:schemeClr val="tx1"/>
                </a:solidFill>
                <a:cs typeface="2  Homa" panose="00000400000000000000" pitchFamily="2" charset="-78"/>
              </a:rPr>
              <a:t>حیاء حالتی است در انسان ،برخاسته از شرافت،عزت،عظمت،وکمال سرشت اوکه حتی در حال غفلت هم عمل میکند.</a:t>
            </a:r>
          </a:p>
          <a:p>
            <a:pPr rtl="1"/>
            <a:r>
              <a:rPr lang="fa-IR" sz="3200" dirty="0">
                <a:solidFill>
                  <a:schemeClr val="tx1"/>
                </a:solidFill>
                <a:cs typeface="2  Homa" panose="00000400000000000000" pitchFamily="2" charset="-78"/>
              </a:rPr>
              <a:t>حیاست  که دروجود انسان  نسبت به خوبی فضائل وبدی رذائل حساسیت ایجاد می کند.</a:t>
            </a:r>
          </a:p>
          <a:p>
            <a:pPr rtl="1"/>
            <a:r>
              <a:rPr lang="fa-IR" sz="3200" dirty="0">
                <a:solidFill>
                  <a:schemeClr val="tx1"/>
                </a:solidFill>
                <a:cs typeface="2  Homa" panose="00000400000000000000" pitchFamily="2" charset="-78"/>
              </a:rPr>
              <a:t>حیاء یک صفت ذاتی،نهادی ویک پدیده فطری در انسان است.</a:t>
            </a: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130" y="116632"/>
            <a:ext cx="8229600" cy="1224136"/>
          </a:xfrm>
        </p:spPr>
        <p:style>
          <a:lnRef idx="1">
            <a:schemeClr val="accent2"/>
          </a:lnRef>
          <a:fillRef idx="3">
            <a:schemeClr val="accent2"/>
          </a:fillRef>
          <a:effectRef idx="2">
            <a:schemeClr val="accent2"/>
          </a:effectRef>
          <a:fontRef idx="minor">
            <a:schemeClr val="lt1"/>
          </a:fontRef>
        </p:style>
        <p:txBody>
          <a:bodyPr tIns="274320">
            <a:noAutofit/>
          </a:bodyPr>
          <a:lstStyle/>
          <a:p>
            <a:pPr algn="ctr"/>
            <a:r>
              <a:rPr lang="fa-IR" sz="4000" dirty="0">
                <a:ln w="0"/>
                <a:solidFill>
                  <a:schemeClr val="bg2"/>
                </a:solidFill>
                <a:effectLst>
                  <a:outerShdw blurRad="38100" dist="19050" dir="2700000" algn="tl" rotWithShape="0">
                    <a:schemeClr val="dk1">
                      <a:alpha val="40000"/>
                    </a:schemeClr>
                  </a:outerShdw>
                </a:effectLst>
                <a:cs typeface="A Dastan" panose="00000400000000000000" pitchFamily="2" charset="-78"/>
              </a:rPr>
              <a:t>فوائد حیاء درکلام رسول اکرم صلی الله علیه و آله و سلم </a:t>
            </a:r>
          </a:p>
        </p:txBody>
      </p:sp>
      <p:sp>
        <p:nvSpPr>
          <p:cNvPr id="3" name="Content Placeholder 2"/>
          <p:cNvSpPr>
            <a:spLocks noGrp="1"/>
          </p:cNvSpPr>
          <p:nvPr>
            <p:ph idx="1"/>
          </p:nvPr>
        </p:nvSpPr>
        <p:spPr>
          <a:xfrm>
            <a:off x="353710" y="1533465"/>
            <a:ext cx="8532440" cy="5184576"/>
          </a:xfrm>
        </p:spPr>
        <p:style>
          <a:lnRef idx="1">
            <a:schemeClr val="accent1"/>
          </a:lnRef>
          <a:fillRef idx="2">
            <a:schemeClr val="accent1"/>
          </a:fillRef>
          <a:effectRef idx="1">
            <a:schemeClr val="accent1"/>
          </a:effectRef>
          <a:fontRef idx="minor">
            <a:schemeClr val="dk1"/>
          </a:fontRef>
        </p:style>
        <p:txBody>
          <a:bodyPr lIns="0" tIns="182880" rIns="182880">
            <a:normAutofit/>
          </a:bodyPr>
          <a:lstStyle/>
          <a:p>
            <a:pPr marL="0" indent="0" algn="r" rtl="1">
              <a:buNone/>
            </a:pPr>
            <a:r>
              <a:rPr lang="fa-IR" sz="1600" dirty="0">
                <a:cs typeface="2  Homa" panose="00000400000000000000" pitchFamily="2" charset="-78"/>
              </a:rPr>
              <a:t>:</a:t>
            </a:r>
            <a:r>
              <a:rPr lang="fa-IR" sz="2800" dirty="0">
                <a:cs typeface="2  Homa" panose="00000400000000000000" pitchFamily="2" charset="-78"/>
              </a:rPr>
              <a:t>وَامّاالحیاءُ فَیَتَشعَّبُ منه اَللّینُ</a:t>
            </a:r>
          </a:p>
          <a:p>
            <a:pPr marL="0" indent="0" algn="r" rtl="1">
              <a:buNone/>
            </a:pPr>
            <a:r>
              <a:rPr lang="fa-IR" sz="2800" dirty="0">
                <a:cs typeface="2  Homa" panose="00000400000000000000" pitchFamily="2" charset="-78"/>
              </a:rPr>
              <a:t> والرأفة ُوالمراقبة ُ للهِ فی السّرِ والعلانیةِ ،والسّلامة ُ واجتناب الشرِّ والبشاشة ُ والسَّماحة ُ والظَفرُ وَحُسنُ الثناء علی المرء فی الناس فهذا ما اصابَ العاقلُ  بالحیاء فطوبی لِمَن قَبل نَصیحة َالله وخافَ فَضیحَتُه</a:t>
            </a:r>
          </a:p>
          <a:p>
            <a:pPr marL="0" indent="0" algn="r" rtl="1">
              <a:buNone/>
            </a:pPr>
            <a:r>
              <a:rPr lang="fa-IR" sz="2800" dirty="0">
                <a:cs typeface="2  Homa" panose="00000400000000000000" pitchFamily="2" charset="-78"/>
              </a:rPr>
              <a:t>ازحیاء نتیجه وحاصل می شود نرمی ولطافت،مهربانی زیاد،مواظبت وحراست ازامرخداوند درپنهان وآشکار،بی گزندی وسلامت(جسم وروح)</a:t>
            </a:r>
          </a:p>
          <a:p>
            <a:pPr marL="0" indent="0" algn="r" rtl="1">
              <a:buNone/>
            </a:pPr>
            <a:r>
              <a:rPr lang="fa-IR" sz="2800" dirty="0">
                <a:cs typeface="2  Homa" panose="00000400000000000000" pitchFamily="2" charset="-78"/>
              </a:rPr>
              <a:t>،پرهیز ودوری جستن ازبدی،خرمی وگشاده رویی،جوانمردی وسخاوت،پیروزی وکامیابی،ستایش وتعریف نیکودرمیان مردم.این ها فوائدی است که انسان عاقل به وسیله حیاء به آن می رسد؛ پس خوشابه حال کسی که اندرزهای خداوندرابپذیردوازرسواییش بهراسد.</a:t>
            </a:r>
          </a:p>
          <a:p>
            <a:pPr marL="0" indent="0" algn="r" rtl="1">
              <a:buNone/>
            </a:pPr>
            <a:endParaRPr lang="fa-IR" sz="2800" dirty="0">
              <a:cs typeface="2  Homa" panose="00000400000000000000" pitchFamily="2" charset="-78"/>
            </a:endParaRPr>
          </a:p>
        </p:txBody>
      </p:sp>
      <p:sp>
        <p:nvSpPr>
          <p:cNvPr id="4" name="Rectangle 3"/>
          <p:cNvSpPr/>
          <p:nvPr/>
        </p:nvSpPr>
        <p:spPr>
          <a:xfrm>
            <a:off x="4619930" y="3244334"/>
            <a:ext cx="248786" cy="369332"/>
          </a:xfrm>
          <a:prstGeom prst="rect">
            <a:avLst/>
          </a:prstGeom>
        </p:spPr>
        <p:txBody>
          <a:bodyPr wrap="none">
            <a:spAutoFit/>
          </a:bodyPr>
          <a:lstStyle/>
          <a:p>
            <a:r>
              <a:rPr lang="fa-IR" dirty="0"/>
              <a:t> </a:t>
            </a:r>
          </a:p>
        </p:txBody>
      </p:sp>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tIns="274320">
            <a:normAutofit/>
          </a:bodyPr>
          <a:lstStyle/>
          <a:p>
            <a:pPr algn="ctr"/>
            <a:r>
              <a:rPr lang="fa-IR" sz="4400" dirty="0">
                <a:cs typeface="A Dastan" panose="00000400000000000000" pitchFamily="2" charset="-78"/>
              </a:rPr>
              <a:t>ارزش  حیاء</a:t>
            </a: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tIns="182880">
            <a:normAutofit fontScale="85000" lnSpcReduction="20000"/>
          </a:bodyPr>
          <a:lstStyle/>
          <a:p>
            <a:pPr marL="0" indent="0" algn="r" rtl="1">
              <a:buNone/>
            </a:pPr>
            <a:r>
              <a:rPr lang="fa-IR" sz="4000" dirty="0">
                <a:solidFill>
                  <a:schemeClr val="tx1"/>
                </a:solidFill>
                <a:cs typeface="2  Homa" panose="00000400000000000000" pitchFamily="2" charset="-78"/>
              </a:rPr>
              <a:t>پیامبر اکرم صلی الله علیه و آله و سلم :وقتی از برادرت سه صفت را مشاهده کردی  به او امید پیدا کن:حیاء،امانت ودرستی، صدق وراستی واگر این ها رادر او ندیدی ،امیدی نداشته باش  واز او مأیوس شو. </a:t>
            </a:r>
          </a:p>
          <a:p>
            <a:pPr marL="0" indent="0" algn="r" rtl="1">
              <a:buNone/>
            </a:pPr>
            <a:r>
              <a:rPr lang="fa-IR" sz="4000" dirty="0">
                <a:solidFill>
                  <a:schemeClr val="tx1"/>
                </a:solidFill>
                <a:cs typeface="2  Homa" panose="00000400000000000000" pitchFamily="2" charset="-78"/>
              </a:rPr>
              <a:t>پیامبراکرم صلی الله علیه و آله و سلم :</a:t>
            </a:r>
            <a:r>
              <a:rPr lang="en-US" sz="4000" dirty="0">
                <a:solidFill>
                  <a:schemeClr val="tx1"/>
                </a:solidFill>
                <a:cs typeface="2  Homa" panose="00000400000000000000" pitchFamily="2" charset="-78"/>
              </a:rPr>
              <a:t> </a:t>
            </a:r>
            <a:r>
              <a:rPr lang="fa-IR" sz="4000" dirty="0">
                <a:solidFill>
                  <a:schemeClr val="tx1"/>
                </a:solidFill>
                <a:cs typeface="2  Homa" panose="00000400000000000000" pitchFamily="2" charset="-78"/>
              </a:rPr>
              <a:t>لا ایمان کالحیاهیچ ایمانی مانند حیا نیست.</a:t>
            </a:r>
          </a:p>
        </p:txBody>
      </p:sp>
    </p:spTree>
  </p:cSld>
  <p:clrMapOvr>
    <a:masterClrMapping/>
  </p:clrMapOvr>
  <p:transition>
    <p:wipe/>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TM02900688[[fn=Facet]]</Template>
  <TotalTime>529</TotalTime>
  <Words>1631</Words>
  <Application>Microsoft Office PowerPoint</Application>
  <PresentationFormat>On-screen Show (4:3)</PresentationFormat>
  <Paragraphs>101</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IranNastaliq</vt:lpstr>
      <vt:lpstr>Noor_Nazli</vt:lpstr>
      <vt:lpstr>Trebuchet MS</vt:lpstr>
      <vt:lpstr>Wingdings 3</vt:lpstr>
      <vt:lpstr>Facet</vt:lpstr>
      <vt:lpstr>PowerPoint Presentation</vt:lpstr>
      <vt:lpstr>Renbortرنبورت دانشمند اروپائی</vt:lpstr>
      <vt:lpstr>Stan roni tensبانوستان رانی تنس دانشمند هلندی</vt:lpstr>
      <vt:lpstr>PowerPoint Presentation</vt:lpstr>
      <vt:lpstr>PowerPoint Presentation</vt:lpstr>
      <vt:lpstr>چرا تسخیر</vt:lpstr>
      <vt:lpstr>ادب زندگی حیاء</vt:lpstr>
      <vt:lpstr>فوائد حیاء درکلام رسول اکرم صلی الله علیه و آله و سلم </vt:lpstr>
      <vt:lpstr>ارزش  حیاء</vt:lpstr>
      <vt:lpstr>(مولی الموحدین )عفت ثمره ی حیاست</vt:lpstr>
      <vt:lpstr>قُلْ لِلْمُؤْمِنِينَ يَغُضُّوا مِنْ أَبْصارِهِمْ وَ يَحْفَظُوا فُرُوجَهُمْ ذلِكَ أَزْكى‏ لَهُمْ إِنَّ اللَّهَ خَبِيرٌ بِما يَصْنَعُونَ</vt:lpstr>
      <vt:lpstr>وَ قُلْ لِلْمُؤْمِناتِ يَغْضُضْنَ مِنْ أَبْصارِهِنَّ وَ يَحْفَظْنَ فُرُوجَهُنَّ وَ لا يُبْدِينَ زِينَتَهُنَّ إِلاَّ ما ظَهَرَ مِنْها وَ لْيَضْرِبْنَ بِخُمُرِهِنَّ عَلى‏ جُيُوبِهِنَّ وَ لا يُبْدِينَ زِينَتَهُنَّ إِلاَّ لِبُعُولَتِهِنَّ..</vt:lpstr>
      <vt:lpstr>چراحجاب انتخاب یک زن عفیف است؟</vt:lpstr>
      <vt:lpstr>PowerPoint Presentation</vt:lpstr>
      <vt:lpstr>چرابدحجابی؟</vt:lpstr>
      <vt:lpstr>آسیب فرهنگی</vt:lpstr>
      <vt:lpstr>آسیب اقتصادی</vt:lpstr>
      <vt:lpstr>آسیب اقتصادی</vt:lpstr>
      <vt:lpstr>PowerPoint Presentation</vt:lpstr>
      <vt:lpstr>آسیب اخلاقی</vt:lpstr>
      <vt:lpstr>آسیب اعتقادی</vt:lpstr>
      <vt:lpstr>راه حل مقابله با بی حجابی درجامعه</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village_mobile</dc:creator>
  <cp:lastModifiedBy>Administrator</cp:lastModifiedBy>
  <cp:revision>38</cp:revision>
  <dcterms:created xsi:type="dcterms:W3CDTF">2020-02-12T09:38:11Z</dcterms:created>
  <dcterms:modified xsi:type="dcterms:W3CDTF">2024-09-16T06:26:09Z</dcterms:modified>
</cp:coreProperties>
</file>