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57" r:id="rId3"/>
    <p:sldId id="259" r:id="rId4"/>
    <p:sldId id="258" r:id="rId5"/>
    <p:sldId id="292" r:id="rId6"/>
    <p:sldId id="293" r:id="rId7"/>
    <p:sldId id="294" r:id="rId8"/>
    <p:sldId id="295" r:id="rId9"/>
    <p:sldId id="298" r:id="rId10"/>
    <p:sldId id="296" r:id="rId11"/>
    <p:sldId id="297" r:id="rId12"/>
    <p:sldId id="299" r:id="rId13"/>
    <p:sldId id="300" r:id="rId14"/>
    <p:sldId id="301" r:id="rId15"/>
    <p:sldId id="302" r:id="rId16"/>
    <p:sldId id="262" r:id="rId17"/>
    <p:sldId id="331" r:id="rId18"/>
    <p:sldId id="263" r:id="rId19"/>
    <p:sldId id="303" r:id="rId20"/>
    <p:sldId id="304" r:id="rId21"/>
    <p:sldId id="264" r:id="rId22"/>
    <p:sldId id="265" r:id="rId23"/>
    <p:sldId id="266" r:id="rId24"/>
    <p:sldId id="271" r:id="rId25"/>
    <p:sldId id="332" r:id="rId26"/>
    <p:sldId id="333" r:id="rId27"/>
    <p:sldId id="267" r:id="rId28"/>
    <p:sldId id="276" r:id="rId29"/>
    <p:sldId id="273" r:id="rId30"/>
    <p:sldId id="275" r:id="rId31"/>
    <p:sldId id="278" r:id="rId32"/>
    <p:sldId id="277" r:id="rId33"/>
    <p:sldId id="279" r:id="rId34"/>
    <p:sldId id="270" r:id="rId35"/>
    <p:sldId id="334" r:id="rId36"/>
    <p:sldId id="340" r:id="rId37"/>
    <p:sldId id="339" r:id="rId38"/>
    <p:sldId id="338" r:id="rId39"/>
    <p:sldId id="335" r:id="rId40"/>
    <p:sldId id="336" r:id="rId41"/>
    <p:sldId id="337" r:id="rId42"/>
    <p:sldId id="268" r:id="rId43"/>
    <p:sldId id="269" r:id="rId44"/>
    <p:sldId id="280" r:id="rId45"/>
    <p:sldId id="281" r:id="rId46"/>
    <p:sldId id="282" r:id="rId47"/>
    <p:sldId id="283" r:id="rId48"/>
    <p:sldId id="284" r:id="rId49"/>
    <p:sldId id="286" r:id="rId50"/>
    <p:sldId id="287" r:id="rId51"/>
    <p:sldId id="288" r:id="rId52"/>
    <p:sldId id="272" r:id="rId53"/>
    <p:sldId id="289" r:id="rId54"/>
    <p:sldId id="290" r:id="rId55"/>
    <p:sldId id="291" r:id="rId5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85" autoAdjust="0"/>
    <p:restoredTop sz="94660"/>
  </p:normalViewPr>
  <p:slideViewPr>
    <p:cSldViewPr snapToGrid="0">
      <p:cViewPr varScale="1">
        <p:scale>
          <a:sx n="80" d="100"/>
          <a:sy n="80" d="100"/>
        </p:scale>
        <p:origin x="2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49CFB3-807E-4D2D-8C1A-DD16FAC0B8EE}" type="datetimeFigureOut">
              <a:rPr lang="en-US" smtClean="0"/>
              <a:t>8/2/2026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8BCA24F-6FFE-4FB5-AAFC-CDD0623A45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911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CA24F-6FFE-4FB5-AAFC-CDD0623A458F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5445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BCA24F-6FFE-4FB5-AAFC-CDD0623A458F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175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C202C7-75D0-78B5-A33C-1AC6D32167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31D0B6-72A6-EBEF-89B1-A533581B07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B56B6D-E7F1-9F28-4492-7A0FCF3E3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C55C75-19E7-4975-9854-16722BDF9498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91009-2058-5950-1A49-14E41B2BD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63AF4A9-BDF8-A632-3C5C-915FB39C6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22458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6D0A2-144C-C5FA-EA6E-752D5428C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A19D47-1CD9-A230-6553-7937AE1F94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A6394-EBB0-51F2-ED30-C3E192502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05F02-A030-EAF9-FC66-FC9ABBB07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737358-E72D-2C6B-870F-BCC10AF70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145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7C8E8-6520-EF08-C8D4-73707FD5A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6CA06B-681E-26E8-4220-3F8422C81E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0D646-3F24-6A8D-FBCC-96E954ED30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E37C5B-0BB3-4DC5-B3E0-D0592B924C9E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FFBD4A-8A86-11E9-5F3A-6B6283A34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7C9EEF-B8C7-B3A6-041E-17581766F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41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4D0A5-3C0A-4ECF-CE7B-380C67DF3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BECC2-CC88-E48B-95B0-EEF2E410A0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7B38FB-203F-0E24-1209-7CE80D35C8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F44CFEF-D64E-4914-804B-D3DB3FF3F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86101-C4FE-47C0-9CC2-31B42040F99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CD88BE-A126-AF22-D45B-E5B516AF7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C49777-A5B4-41A7-AF44-0AAA3715D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96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9667-7D2A-222E-DA62-E09B83894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9719AE-3732-7BDF-DEA8-9AFD570732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F8C061-2524-5999-2F17-08A2D4DEA9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F31AB9-D2FC-0617-8D81-3156470387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045274-B289-74C2-51FC-58AF4894C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7310AD-626C-B9DA-1AC8-EE93C19CA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01FCC-9B7D-4463-9FA5-BA7BACEF7CC7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01F181-7427-2B5B-92BE-90091CE02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11C3316-64A9-2D74-2FFD-7378F10DC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988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5DC90-4A9E-526C-E811-99DC39D46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B75541-74F0-13E7-3A6E-2D9FCFB71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183D3B-B546-4543-94B2-33F2BCAAE2B9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8A5CDA-45DF-6FEF-525D-8B33E11C0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91FF3-7FA7-251D-CAFD-49575FC21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804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EC28779-CCE6-95C4-2733-28F235D837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40355-EBDD-4C6D-9204-A1294CC011B2}" type="datetime1">
              <a:rPr lang="en-US" smtClean="0"/>
              <a:t>8/2/2026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DAC807-4C54-DACF-FDB2-B0E7BFE90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9D049-0773-D6D8-B817-767A7EC1C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0114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BC854-7F69-8570-9023-FAD0CAACE1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2903FC-C305-8820-D231-54D83A045B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B1FF9-50ED-8C55-86BA-73911343D3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A7E3BE-8BC8-9A3E-0460-13E5C1F276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634045-299F-464A-93BE-F7369A84734B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7D53D0-F7A0-C66A-3F9C-2CD10B03C0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C37417-7954-804E-DD21-CE07321B8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552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EF06F-26CE-197D-C84A-9E5AC9AA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FAD970-12A2-EBA6-0718-3677F56094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69C3D7-270B-65B7-C8E2-A9F9D8E2C1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927CB1-B237-545A-6FFC-03D8CAD43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8534E-BFE7-4E98-89BF-951D7DDA8FC1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0C0977-B5BD-E6BD-58A6-FADE326E83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6C5189-76EA-D161-283F-5B204D955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5187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55F49-E064-D82C-2DAD-40D424402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8409C-403B-7308-C6AA-BC6D74E0F04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26022C-3EA8-5764-B22B-284127617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76ECF-8E1A-4A5A-BF1A-E3A3DE8D27CA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7DB3D-996F-3AAC-F48D-94F2EBB76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AD93EE-D446-84BB-469E-E4DB78D8C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05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FA1CCC-9936-4FDE-8137-4945DD2B7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D7B47A-7770-1D9B-7651-96F78A27EB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A57C74-3719-DC50-6375-43E0D6AB2F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329518-86C0-4734-83A0-2E7B54AD46F0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955FF-CBA0-89F1-0F19-F327C38A81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615CA6-1B89-5811-785E-C98300225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4055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melin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>
            <a:extLst>
              <a:ext uri="{FF2B5EF4-FFF2-40B4-BE49-F238E27FC236}">
                <a16:creationId xmlns:a16="http://schemas.microsoft.com/office/drawing/2014/main" id="{D014917C-8694-B4A4-A211-0F31F00E2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1550562" cy="2545382"/>
          </a:xfrm>
          <a:custGeom>
            <a:avLst/>
            <a:gdLst>
              <a:gd name="connsiteX0" fmla="*/ 683117 w 1550562"/>
              <a:gd name="connsiteY0" fmla="*/ 0 h 2545382"/>
              <a:gd name="connsiteX1" fmla="*/ 1550562 w 1550562"/>
              <a:gd name="connsiteY1" fmla="*/ 0 h 2545382"/>
              <a:gd name="connsiteX2" fmla="*/ 1550562 w 1550562"/>
              <a:gd name="connsiteY2" fmla="*/ 7240 h 2545382"/>
              <a:gd name="connsiteX3" fmla="*/ 221868 w 1550562"/>
              <a:gd name="connsiteY3" fmla="*/ 2418735 h 2545382"/>
              <a:gd name="connsiteX4" fmla="*/ 0 w 1550562"/>
              <a:gd name="connsiteY4" fmla="*/ 2545382 h 2545382"/>
              <a:gd name="connsiteX5" fmla="*/ 0 w 1550562"/>
              <a:gd name="connsiteY5" fmla="*/ 1500516 h 2545382"/>
              <a:gd name="connsiteX6" fmla="*/ 102557 w 1550562"/>
              <a:gd name="connsiteY6" fmla="*/ 1405503 h 2545382"/>
              <a:gd name="connsiteX7" fmla="*/ 673022 w 1550562"/>
              <a:gd name="connsiteY7" fmla="*/ 200390 h 2545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50562" h="2545382">
                <a:moveTo>
                  <a:pt x="683117" y="0"/>
                </a:moveTo>
                <a:lnTo>
                  <a:pt x="1550562" y="0"/>
                </a:lnTo>
                <a:lnTo>
                  <a:pt x="1550562" y="7240"/>
                </a:lnTo>
                <a:cubicBezTo>
                  <a:pt x="1550562" y="1022523"/>
                  <a:pt x="1020469" y="1913556"/>
                  <a:pt x="221868" y="2418735"/>
                </a:cubicBezTo>
                <a:lnTo>
                  <a:pt x="0" y="2545382"/>
                </a:lnTo>
                <a:lnTo>
                  <a:pt x="0" y="1500516"/>
                </a:lnTo>
                <a:lnTo>
                  <a:pt x="102557" y="1405503"/>
                </a:lnTo>
                <a:cubicBezTo>
                  <a:pt x="416582" y="1089274"/>
                  <a:pt x="625660" y="668089"/>
                  <a:pt x="673022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A7DB6972-BB75-254A-BA88-C0C3E6E93B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-1"/>
            <a:ext cx="682740" cy="1500050"/>
          </a:xfrm>
          <a:custGeom>
            <a:avLst/>
            <a:gdLst>
              <a:gd name="connsiteX0" fmla="*/ 0 w 682740"/>
              <a:gd name="connsiteY0" fmla="*/ 0 h 1500050"/>
              <a:gd name="connsiteX1" fmla="*/ 682740 w 682740"/>
              <a:gd name="connsiteY1" fmla="*/ 0 h 1500050"/>
              <a:gd name="connsiteX2" fmla="*/ 672647 w 682740"/>
              <a:gd name="connsiteY2" fmla="*/ 200357 h 1500050"/>
              <a:gd name="connsiteX3" fmla="*/ 102290 w 682740"/>
              <a:gd name="connsiteY3" fmla="*/ 1405281 h 1500050"/>
              <a:gd name="connsiteX4" fmla="*/ 0 w 682740"/>
              <a:gd name="connsiteY4" fmla="*/ 1500050 h 15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2740" h="1500050">
                <a:moveTo>
                  <a:pt x="0" y="0"/>
                </a:moveTo>
                <a:lnTo>
                  <a:pt x="682740" y="0"/>
                </a:lnTo>
                <a:lnTo>
                  <a:pt x="672647" y="200357"/>
                </a:lnTo>
                <a:cubicBezTo>
                  <a:pt x="625294" y="667983"/>
                  <a:pt x="416256" y="1089101"/>
                  <a:pt x="102290" y="1405281"/>
                </a:cubicBezTo>
                <a:lnTo>
                  <a:pt x="0" y="150005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Image 2">
            <a:extLst>
              <a:ext uri="{FF2B5EF4-FFF2-40B4-BE49-F238E27FC236}">
                <a16:creationId xmlns:a16="http://schemas.microsoft.com/office/drawing/2014/main" id="{790E862E-398F-571C-EC2C-3D17164DE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70445" y="314191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C975BF2-D657-C309-269D-B8D0062631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50563" y="1089213"/>
            <a:ext cx="9879437" cy="980844"/>
          </a:xfrm>
        </p:spPr>
        <p:txBody>
          <a:bodyPr tIns="0" bIns="0"/>
          <a:lstStyle>
            <a:lvl1pPr algn="l">
              <a:lnSpc>
                <a:spcPct val="100000"/>
              </a:lnSpc>
              <a:defRPr sz="36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Text Placeholder 54">
            <a:extLst>
              <a:ext uri="{FF2B5EF4-FFF2-40B4-BE49-F238E27FC236}">
                <a16:creationId xmlns:a16="http://schemas.microsoft.com/office/drawing/2014/main" id="{A0AEB4DF-13C8-8171-2BDB-FD1AD542E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0564" y="2331958"/>
            <a:ext cx="2975217" cy="3704266"/>
          </a:xfrm>
        </p:spPr>
        <p:txBody>
          <a:bodyPr lIns="91440" tIns="0" rIns="91440" bIns="0" anchor="t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None/>
              <a:defRPr sz="1800"/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2134EBA-AF32-9F8A-370F-0D3E842F039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5087154" y="2331791"/>
            <a:ext cx="6345893" cy="3721817"/>
          </a:xfrm>
        </p:spPr>
        <p:txBody>
          <a:bodyPr lIns="91440" rIns="91440"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AE99A73D-155B-A133-9671-506F54A0559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0358437" y="457199"/>
            <a:ext cx="1067589" cy="471489"/>
          </a:xfrm>
        </p:spPr>
        <p:txBody>
          <a:bodyPr/>
          <a:lstStyle>
            <a:lvl1pPr>
              <a:defRPr sz="1600"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4274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5500">
              <a:srgbClr val="BECEEA"/>
            </a:gs>
            <a:gs pos="37000">
              <a:srgbClr val="D1DCF0"/>
            </a:gs>
            <a:gs pos="0">
              <a:schemeClr val="tx2">
                <a:lumMod val="60000"/>
                <a:lumOff val="4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7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D632DA6-78B6-2DF5-8258-801AAB152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1F745F-7DA2-2E3F-1E37-6F48C3A7EC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CE6C8-20DC-A80A-C587-9B171615D0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DFB685-0CC2-480A-B4E0-72B8836D9A2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2C329-1994-ECC1-7ABA-ECE7894478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C75C9A-3DA9-9328-AFC6-208D9EAF00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3441F-C701-4326-AAB5-F76A581F6C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44115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BBBF9-116B-AB83-DAD5-9A69559B5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722" y="777806"/>
            <a:ext cx="9144000" cy="1879254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r>
              <a:rPr lang="fa-IR" dirty="0">
                <a:cs typeface="B Mitra" panose="00000400000000000000" pitchFamily="2" charset="-78"/>
              </a:rPr>
              <a:t>هوش مصنوعی در زندگی روزمره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74BE7D-E835-2CE9-CB87-B6F812C81F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algn="r" rtl="1"/>
            <a:r>
              <a:rPr lang="fa-IR" sz="3600" dirty="0">
                <a:cs typeface="B Mitra" panose="00000400000000000000" pitchFamily="2" charset="-78"/>
              </a:rPr>
              <a:t>مریم </a:t>
            </a:r>
            <a:r>
              <a:rPr lang="fa-IR" sz="3600" dirty="0" err="1">
                <a:cs typeface="B Mitra" panose="00000400000000000000" pitchFamily="2" charset="-78"/>
              </a:rPr>
              <a:t>اخوتی</a:t>
            </a:r>
            <a:endParaRPr lang="fa-IR" sz="3600" dirty="0">
              <a:cs typeface="B Mitra" panose="00000400000000000000" pitchFamily="2" charset="-78"/>
            </a:endParaRPr>
          </a:p>
          <a:p>
            <a:pPr algn="r" rtl="1"/>
            <a:r>
              <a:rPr lang="fa-IR" sz="3600" dirty="0">
                <a:cs typeface="B Mitra" panose="00000400000000000000" pitchFamily="2" charset="-78"/>
              </a:rPr>
              <a:t>استاد گروه کتابداری و اطلاع رسانی پزشکی</a:t>
            </a:r>
          </a:p>
          <a:p>
            <a:pPr algn="r" rtl="1"/>
            <a:r>
              <a:rPr lang="fa-IR" sz="3600" dirty="0">
                <a:cs typeface="B Mitra" panose="00000400000000000000" pitchFamily="2" charset="-78"/>
              </a:rPr>
              <a:t>دانشگاه علوم پزشکی کرمان</a:t>
            </a:r>
            <a:endParaRPr lang="en-US" sz="3600" dirty="0">
              <a:cs typeface="B Mitra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BEA74FD-A2E0-1FAF-380E-72BD419C0546}"/>
              </a:ext>
            </a:extLst>
          </p:cNvPr>
          <p:cNvSpPr txBox="1"/>
          <p:nvPr/>
        </p:nvSpPr>
        <p:spPr>
          <a:xfrm>
            <a:off x="795130" y="5128591"/>
            <a:ext cx="51285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okhovati.maryam@gmail.com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23E67D-BC67-4147-F76D-DF4894DD2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D7CDA1-F7B4-4A4D-A51D-333B396E94D3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927C4F-E0CB-154E-6291-862A31483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E03194-A72D-3CAF-1D17-A87003A15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715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B94633B-612F-3EFF-EAB3-2D7051B99F31}"/>
              </a:ext>
            </a:extLst>
          </p:cNvPr>
          <p:cNvSpPr txBox="1"/>
          <p:nvPr/>
        </p:nvSpPr>
        <p:spPr>
          <a:xfrm>
            <a:off x="1096407" y="101504"/>
            <a:ext cx="104396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5400" dirty="0">
                <a:cs typeface="B Mitra" panose="00000400000000000000" pitchFamily="2" charset="-78"/>
              </a:rPr>
              <a:t>هوش مصنوعی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3F6BFA-A2E0-D6F7-80C3-2C491D19B417}"/>
              </a:ext>
            </a:extLst>
          </p:cNvPr>
          <p:cNvSpPr txBox="1"/>
          <p:nvPr/>
        </p:nvSpPr>
        <p:spPr>
          <a:xfrm>
            <a:off x="443950" y="4009796"/>
            <a:ext cx="110920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3600" i="1" dirty="0">
                <a:cs typeface="B Mitra" panose="00000400000000000000" pitchFamily="2" charset="-78"/>
              </a:rPr>
              <a:t>وظایف اصلی هوش مصنوعی</a:t>
            </a:r>
            <a:r>
              <a:rPr lang="en-US" sz="3600" i="1" dirty="0">
                <a:cs typeface="B Mitra" panose="00000400000000000000" pitchFamily="2" charset="-78"/>
              </a:rPr>
              <a:t> </a:t>
            </a:r>
            <a:r>
              <a:rPr lang="fa-IR" sz="3600" i="1" dirty="0" err="1">
                <a:cs typeface="B Mitra" panose="00000400000000000000" pitchFamily="2" charset="-78"/>
              </a:rPr>
              <a:t>سیستم‌های</a:t>
            </a:r>
            <a:r>
              <a:rPr lang="fa-IR" sz="3600" i="1" dirty="0">
                <a:cs typeface="B Mitra" panose="00000400000000000000" pitchFamily="2" charset="-78"/>
              </a:rPr>
              <a:t> هوش مصنوعی وظایفی مانند یادگیری، درک زبان، تشخیص </a:t>
            </a:r>
            <a:r>
              <a:rPr lang="fa-IR" sz="3600" i="1" dirty="0" err="1">
                <a:cs typeface="B Mitra" panose="00000400000000000000" pitchFamily="2" charset="-78"/>
              </a:rPr>
              <a:t>الگوها</a:t>
            </a:r>
            <a:r>
              <a:rPr lang="fa-IR" sz="3600" i="1" dirty="0">
                <a:cs typeface="B Mitra" panose="00000400000000000000" pitchFamily="2" charset="-78"/>
              </a:rPr>
              <a:t> و حل مسئله را انجام </a:t>
            </a:r>
            <a:r>
              <a:rPr lang="fa-IR" sz="3600" i="1" dirty="0" err="1">
                <a:cs typeface="B Mitra" panose="00000400000000000000" pitchFamily="2" charset="-78"/>
              </a:rPr>
              <a:t>می‌دهند</a:t>
            </a:r>
            <a:r>
              <a:rPr lang="fa-IR" sz="3600" i="1" dirty="0">
                <a:cs typeface="B Mitra" panose="00000400000000000000" pitchFamily="2" charset="-78"/>
              </a:rPr>
              <a:t>.</a:t>
            </a:r>
            <a:endParaRPr lang="en-US" sz="3600" i="1" dirty="0">
              <a:cs typeface="B Mitra" panose="00000400000000000000" pitchFamily="2" charset="-78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60C290-AEEF-EAB2-6EDD-4AC1A394A849}"/>
              </a:ext>
            </a:extLst>
          </p:cNvPr>
          <p:cNvSpPr txBox="1"/>
          <p:nvPr/>
        </p:nvSpPr>
        <p:spPr>
          <a:xfrm>
            <a:off x="549966" y="5156021"/>
            <a:ext cx="10986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en-US" sz="3600" dirty="0" err="1">
                <a:cs typeface="B Mitra" panose="00000400000000000000" pitchFamily="2" charset="-78"/>
              </a:rPr>
              <a:t>شبیه‌سازی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هوش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انسانی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هوش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مصنوعی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با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ایجاد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سیستم‌هایی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که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می‌توانند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داده‌ها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را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تجزیه</a:t>
            </a:r>
            <a:r>
              <a:rPr lang="en-US" sz="3600" dirty="0">
                <a:cs typeface="B Mitra" panose="00000400000000000000" pitchFamily="2" charset="-78"/>
              </a:rPr>
              <a:t> و </a:t>
            </a:r>
            <a:r>
              <a:rPr lang="en-US" sz="3600" dirty="0" err="1">
                <a:cs typeface="B Mitra" panose="00000400000000000000" pitchFamily="2" charset="-78"/>
              </a:rPr>
              <a:t>تحلیل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کرده</a:t>
            </a:r>
            <a:r>
              <a:rPr lang="en-US" sz="3600" dirty="0">
                <a:cs typeface="B Mitra" panose="00000400000000000000" pitchFamily="2" charset="-78"/>
              </a:rPr>
              <a:t> و </a:t>
            </a:r>
            <a:r>
              <a:rPr lang="en-US" sz="3600" dirty="0" err="1">
                <a:cs typeface="B Mitra" panose="00000400000000000000" pitchFamily="2" charset="-78"/>
              </a:rPr>
              <a:t>تصمیم‌گیری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کنند</a:t>
            </a:r>
            <a:r>
              <a:rPr lang="en-US" sz="3600" dirty="0">
                <a:cs typeface="B Mitra" panose="00000400000000000000" pitchFamily="2" charset="-78"/>
              </a:rPr>
              <a:t>، </a:t>
            </a:r>
            <a:r>
              <a:rPr lang="en-US" sz="3600" dirty="0" err="1">
                <a:cs typeface="B Mitra" panose="00000400000000000000" pitchFamily="2" charset="-78"/>
              </a:rPr>
              <a:t>قصد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دارد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هوش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انسانی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را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شبیه‌سازی</a:t>
            </a:r>
            <a:r>
              <a:rPr lang="en-US" sz="3600" dirty="0">
                <a:cs typeface="B Mitra" panose="00000400000000000000" pitchFamily="2" charset="-78"/>
              </a:rPr>
              <a:t> </a:t>
            </a:r>
            <a:r>
              <a:rPr lang="en-US" sz="3600" dirty="0" err="1">
                <a:cs typeface="B Mitra" panose="00000400000000000000" pitchFamily="2" charset="-78"/>
              </a:rPr>
              <a:t>کند</a:t>
            </a:r>
            <a:r>
              <a:rPr lang="en-US" sz="36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D654439D-8ECC-736F-8C2D-C37CCD1DA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FCCD82-DFBD-4D54-8E91-52864663DB34}" type="datetime1">
              <a:rPr lang="en-US" smtClean="0"/>
              <a:t>8/2/2026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54A4AC24-E762-5B8C-7007-28683B356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6822300-829A-D530-1F98-32B3F6D03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3D8628D-1975-E8BA-7218-CD5FC4FD9DA3}"/>
              </a:ext>
            </a:extLst>
          </p:cNvPr>
          <p:cNvSpPr txBox="1"/>
          <p:nvPr/>
        </p:nvSpPr>
        <p:spPr>
          <a:xfrm>
            <a:off x="371060" y="1016912"/>
            <a:ext cx="11323982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روشی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وسیله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یک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کامپیوتر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قادر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طریق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تجزیه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تحلیل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آماری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روی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عمل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طریق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الگوریتم‌های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طراحی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شده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خاص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داده‌ها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درک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تجزیه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تحلیل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آنها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بگیرد</a:t>
            </a:r>
            <a:r>
              <a:rPr lang="en-US" sz="3200" dirty="0">
                <a:cs typeface="B Mitra" panose="00000400000000000000" pitchFamily="2" charset="-78"/>
              </a:rPr>
              <a:t>. </a:t>
            </a:r>
            <a:r>
              <a:rPr lang="en-US" sz="3200" dirty="0" err="1">
                <a:cs typeface="B Mitra" panose="00000400000000000000" pitchFamily="2" charset="-78"/>
              </a:rPr>
              <a:t>این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یک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فرآیند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خودکار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است.ماشین‌های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هوشمند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الگوهای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رفتاری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خاطر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بسپارند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پاسخ‌های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خود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مطابقت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رفتارها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تطبیق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تغییراتی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آنها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ایجاد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کنند</a:t>
            </a:r>
            <a:r>
              <a:rPr lang="en-US" sz="3200" dirty="0">
                <a:cs typeface="B Mitra" panose="00000400000000000000" pitchFamily="2" charset="-78"/>
              </a:rPr>
              <a:t>. </a:t>
            </a:r>
            <a:r>
              <a:rPr lang="en-US" sz="3200" dirty="0" err="1">
                <a:cs typeface="B Mitra" panose="00000400000000000000" pitchFamily="2" charset="-78"/>
              </a:rPr>
              <a:t>این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یک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تعریف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مختصر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مطمئناً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چیزهای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بیشتری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مورد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اینکه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چیست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گفت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523958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A0929A-ACDB-C9E5-B64A-99CED88B2A90}"/>
              </a:ext>
            </a:extLst>
          </p:cNvPr>
          <p:cNvSpPr txBox="1"/>
          <p:nvPr/>
        </p:nvSpPr>
        <p:spPr>
          <a:xfrm>
            <a:off x="791509" y="1030120"/>
            <a:ext cx="7773015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en-US" sz="4000" dirty="0" err="1">
                <a:cs typeface="B Mitra" panose="00000400000000000000" pitchFamily="2" charset="-78"/>
              </a:rPr>
              <a:t>کلام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شفاهی</a:t>
            </a:r>
            <a:r>
              <a:rPr lang="en-US" sz="4000" dirty="0">
                <a:cs typeface="B Mitra" panose="00000400000000000000" pitchFamily="2" charset="-78"/>
              </a:rPr>
              <a:t> :۱۰۰۰۰۰ </a:t>
            </a:r>
            <a:r>
              <a:rPr lang="en-US" sz="4000" dirty="0" err="1">
                <a:cs typeface="B Mitra" panose="00000400000000000000" pitchFamily="2" charset="-78"/>
              </a:rPr>
              <a:t>تا</a:t>
            </a:r>
            <a:r>
              <a:rPr lang="en-US" sz="4000" dirty="0">
                <a:cs typeface="B Mitra" panose="00000400000000000000" pitchFamily="2" charset="-78"/>
              </a:rPr>
              <a:t> ۵۰۰۰۰ </a:t>
            </a:r>
            <a:r>
              <a:rPr lang="en-US" sz="4000" dirty="0" err="1">
                <a:cs typeface="B Mitra" panose="00000400000000000000" pitchFamily="2" charset="-78"/>
              </a:rPr>
              <a:t>سال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قبل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از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میلاد</a:t>
            </a:r>
            <a:endParaRPr lang="en-US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زبان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نوشتاری</a:t>
            </a:r>
            <a:r>
              <a:rPr lang="fa-IR" sz="4000" dirty="0">
                <a:cs typeface="B Mitra" panose="00000400000000000000" pitchFamily="2" charset="-78"/>
              </a:rPr>
              <a:t>:</a:t>
            </a:r>
            <a:r>
              <a:rPr lang="en-US" sz="4000" dirty="0">
                <a:cs typeface="B Mitra" panose="00000400000000000000" pitchFamily="2" charset="-78"/>
              </a:rPr>
              <a:t> ۳۳۰۰ </a:t>
            </a:r>
            <a:r>
              <a:rPr lang="en-US" sz="4000" dirty="0" err="1">
                <a:cs typeface="B Mitra" panose="00000400000000000000" pitchFamily="2" charset="-78"/>
              </a:rPr>
              <a:t>سال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قبل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از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میلاد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چاپخانه</a:t>
            </a:r>
            <a:r>
              <a:rPr lang="fa-IR" sz="4000" dirty="0">
                <a:cs typeface="B Mitra" panose="00000400000000000000" pitchFamily="2" charset="-78"/>
              </a:rPr>
              <a:t>:</a:t>
            </a:r>
            <a:r>
              <a:rPr lang="en-US" sz="4000" dirty="0">
                <a:cs typeface="B Mitra" panose="00000400000000000000" pitchFamily="2" charset="-78"/>
              </a:rPr>
              <a:t>۱۴۴۰ </a:t>
            </a:r>
            <a:r>
              <a:rPr lang="en-US" sz="4000" dirty="0" err="1">
                <a:cs typeface="B Mitra" panose="00000400000000000000" pitchFamily="2" charset="-78"/>
              </a:rPr>
              <a:t>میلادی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تلگراف</a:t>
            </a:r>
            <a:r>
              <a:rPr lang="en-US" sz="4000" dirty="0">
                <a:cs typeface="B Mitra" panose="00000400000000000000" pitchFamily="2" charset="-78"/>
              </a:rPr>
              <a:t> و </a:t>
            </a:r>
            <a:r>
              <a:rPr lang="en-US" sz="4000" dirty="0" err="1">
                <a:cs typeface="B Mitra" panose="00000400000000000000" pitchFamily="2" charset="-78"/>
              </a:rPr>
              <a:t>تلفن</a:t>
            </a:r>
            <a:r>
              <a:rPr lang="fa-IR" sz="4000" dirty="0">
                <a:cs typeface="B Mitra" panose="00000400000000000000" pitchFamily="2" charset="-78"/>
              </a:rPr>
              <a:t>: </a:t>
            </a:r>
            <a:r>
              <a:rPr lang="en-US" sz="4000" dirty="0" err="1">
                <a:cs typeface="B Mitra" panose="00000400000000000000" pitchFamily="2" charset="-78"/>
              </a:rPr>
              <a:t>قرن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نوزدهم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 err="1">
                <a:cs typeface="B Mitra" panose="00000400000000000000" pitchFamily="2" charset="-78"/>
              </a:rPr>
              <a:t>رادیو</a:t>
            </a:r>
            <a:r>
              <a:rPr lang="en-US" sz="4000" dirty="0">
                <a:cs typeface="B Mitra" panose="00000400000000000000" pitchFamily="2" charset="-78"/>
              </a:rPr>
              <a:t> و </a:t>
            </a:r>
            <a:r>
              <a:rPr lang="en-US" sz="4000" dirty="0" err="1">
                <a:cs typeface="B Mitra" panose="00000400000000000000" pitchFamily="2" charset="-78"/>
              </a:rPr>
              <a:t>تلویزیون</a:t>
            </a:r>
            <a:r>
              <a:rPr lang="fa-IR" sz="4000" dirty="0">
                <a:cs typeface="B Mitra" panose="00000400000000000000" pitchFamily="2" charset="-78"/>
              </a:rPr>
              <a:t>: </a:t>
            </a:r>
            <a:r>
              <a:rPr lang="en-US" sz="4000" dirty="0" err="1">
                <a:cs typeface="B Mitra" panose="00000400000000000000" pitchFamily="2" charset="-78"/>
              </a:rPr>
              <a:t>اوایل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قرن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بیستم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 err="1">
                <a:cs typeface="B Mitra" panose="00000400000000000000" pitchFamily="2" charset="-78"/>
              </a:rPr>
              <a:t>کامپیوتر</a:t>
            </a:r>
            <a:r>
              <a:rPr lang="en-US" sz="4000" dirty="0">
                <a:cs typeface="B Mitra" panose="00000400000000000000" pitchFamily="2" charset="-78"/>
              </a:rPr>
              <a:t> و </a:t>
            </a:r>
            <a:r>
              <a:rPr lang="en-US" sz="4000" dirty="0" err="1">
                <a:cs typeface="B Mitra" panose="00000400000000000000" pitchFamily="2" charset="-78"/>
              </a:rPr>
              <a:t>ارتباطات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دیجیتال</a:t>
            </a:r>
            <a:r>
              <a:rPr lang="fa-IR" sz="4000" dirty="0">
                <a:cs typeface="B Mitra" panose="00000400000000000000" pitchFamily="2" charset="-78"/>
              </a:rPr>
              <a:t>: </a:t>
            </a:r>
            <a:r>
              <a:rPr lang="en-US" sz="4000" dirty="0" err="1">
                <a:cs typeface="B Mitra" panose="00000400000000000000" pitchFamily="2" charset="-78"/>
              </a:rPr>
              <a:t>اواسط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قرن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بیستم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فناوری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موبایل</a:t>
            </a:r>
            <a:r>
              <a:rPr lang="fa-IR" sz="4000" dirty="0">
                <a:cs typeface="B Mitra" panose="00000400000000000000" pitchFamily="2" charset="-78"/>
              </a:rPr>
              <a:t>: </a:t>
            </a:r>
            <a:r>
              <a:rPr lang="en-US" sz="4000" dirty="0" err="1">
                <a:cs typeface="B Mitra" panose="00000400000000000000" pitchFamily="2" charset="-78"/>
              </a:rPr>
              <a:t>اواخر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قرن</a:t>
            </a:r>
            <a:r>
              <a:rPr lang="en-US" sz="4000" dirty="0">
                <a:cs typeface="B Mitra" panose="00000400000000000000" pitchFamily="2" charset="-78"/>
              </a:rPr>
              <a:t> </a:t>
            </a:r>
            <a:r>
              <a:rPr lang="en-US" sz="4000" dirty="0" err="1">
                <a:cs typeface="B Mitra" panose="00000400000000000000" pitchFamily="2" charset="-78"/>
              </a:rPr>
              <a:t>بیستم</a:t>
            </a:r>
            <a:endParaRPr lang="fa-IR" sz="4000" dirty="0">
              <a:cs typeface="B Mitra" panose="00000400000000000000" pitchFamily="2" charset="-78"/>
            </a:endParaRPr>
          </a:p>
          <a:p>
            <a:pPr algn="just" rtl="1"/>
            <a:r>
              <a:rPr lang="en-US" sz="4000" i="1" u="sng" dirty="0" err="1">
                <a:cs typeface="B Mitra" panose="00000400000000000000" pitchFamily="2" charset="-78"/>
              </a:rPr>
              <a:t>هوش</a:t>
            </a:r>
            <a:r>
              <a:rPr lang="en-US" sz="4000" i="1" u="sng" dirty="0">
                <a:cs typeface="B Mitra" panose="00000400000000000000" pitchFamily="2" charset="-78"/>
              </a:rPr>
              <a:t> </a:t>
            </a:r>
            <a:r>
              <a:rPr lang="en-US" sz="4000" i="1" u="sng" dirty="0" err="1">
                <a:cs typeface="B Mitra" panose="00000400000000000000" pitchFamily="2" charset="-78"/>
              </a:rPr>
              <a:t>مصنوعی</a:t>
            </a:r>
            <a:r>
              <a:rPr lang="fa-IR" sz="4000" i="1" u="sng" dirty="0">
                <a:cs typeface="B Mitra" panose="00000400000000000000" pitchFamily="2" charset="-78"/>
              </a:rPr>
              <a:t>: </a:t>
            </a:r>
            <a:r>
              <a:rPr lang="en-US" sz="4000" i="1" u="sng" dirty="0" err="1">
                <a:cs typeface="B Mitra" panose="00000400000000000000" pitchFamily="2" charset="-78"/>
              </a:rPr>
              <a:t>اواسط</a:t>
            </a:r>
            <a:r>
              <a:rPr lang="en-US" sz="4000" i="1" u="sng" dirty="0">
                <a:cs typeface="B Mitra" panose="00000400000000000000" pitchFamily="2" charset="-78"/>
              </a:rPr>
              <a:t> </a:t>
            </a:r>
            <a:r>
              <a:rPr lang="en-US" sz="4000" i="1" u="sng" dirty="0" err="1">
                <a:cs typeface="B Mitra" panose="00000400000000000000" pitchFamily="2" charset="-78"/>
              </a:rPr>
              <a:t>قرن</a:t>
            </a:r>
            <a:r>
              <a:rPr lang="en-US" sz="4000" i="1" u="sng" dirty="0">
                <a:cs typeface="B Mitra" panose="00000400000000000000" pitchFamily="2" charset="-78"/>
              </a:rPr>
              <a:t> </a:t>
            </a:r>
            <a:r>
              <a:rPr lang="en-US" sz="4000" i="1" u="sng" dirty="0" err="1">
                <a:cs typeface="B Mitra" panose="00000400000000000000" pitchFamily="2" charset="-78"/>
              </a:rPr>
              <a:t>بیستم</a:t>
            </a:r>
            <a:r>
              <a:rPr lang="fa-IR" sz="4000" i="1" u="sng" dirty="0">
                <a:cs typeface="B Mitra" panose="00000400000000000000" pitchFamily="2" charset="-78"/>
              </a:rPr>
              <a:t>-…</a:t>
            </a:r>
            <a:endParaRPr lang="en-US" sz="4000" i="1" u="sng" dirty="0">
              <a:cs typeface="B Mitra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40167ED-BC2E-4F08-06C2-59A00366F749}"/>
              </a:ext>
            </a:extLst>
          </p:cNvPr>
          <p:cNvSpPr txBox="1"/>
          <p:nvPr/>
        </p:nvSpPr>
        <p:spPr>
          <a:xfrm>
            <a:off x="8242851" y="1719042"/>
            <a:ext cx="3631095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5000" dirty="0">
                <a:cs typeface="B Mitra" panose="00000400000000000000" pitchFamily="2" charset="-78"/>
              </a:rPr>
              <a:t>تاریخچه </a:t>
            </a:r>
            <a:endParaRPr lang="en-US" sz="5000" dirty="0">
              <a:cs typeface="B Mitra" panose="00000400000000000000" pitchFamily="2" charset="-78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C43A82-3D9E-7CED-628E-E9B22CD0D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371B1-67B0-4F51-B228-6366E2884D09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A695FA4-9E45-37BD-17EE-9574802DD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1DB713-94ED-85CA-7330-F2D8EDF32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7593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63D606-A7CE-483B-8EB6-A09C6193ED6F}"/>
              </a:ext>
            </a:extLst>
          </p:cNvPr>
          <p:cNvSpPr txBox="1"/>
          <p:nvPr/>
        </p:nvSpPr>
        <p:spPr>
          <a:xfrm>
            <a:off x="8074742" y="285456"/>
            <a:ext cx="45572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a-IR" sz="4400" dirty="0">
                <a:cs typeface="B Mitra" panose="00000400000000000000" pitchFamily="2" charset="-78"/>
              </a:rPr>
              <a:t>تکامل شبکه</a:t>
            </a:r>
            <a:endParaRPr lang="en-US" sz="4400" dirty="0">
              <a:cs typeface="B Mitra" panose="00000400000000000000" pitchFamily="2" charset="-78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D872AA-DD1C-3D64-9428-91D56278B6B0}"/>
              </a:ext>
            </a:extLst>
          </p:cNvPr>
          <p:cNvSpPr txBox="1"/>
          <p:nvPr/>
        </p:nvSpPr>
        <p:spPr>
          <a:xfrm>
            <a:off x="490331" y="1123513"/>
            <a:ext cx="10946296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دهه‌های</a:t>
            </a:r>
            <a:r>
              <a:rPr lang="en-US" sz="3200" dirty="0">
                <a:cs typeface="B Mitra" panose="00000400000000000000" pitchFamily="2" charset="-78"/>
              </a:rPr>
              <a:t> ۱۹۵۰ و ۱۹۶۰ </a:t>
            </a:r>
            <a:r>
              <a:rPr lang="en-US" sz="3200" dirty="0" err="1">
                <a:cs typeface="B Mitra" panose="00000400000000000000" pitchFamily="2" charset="-78"/>
              </a:rPr>
              <a:t>میلادی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آغاز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سیستم‌های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شبکه‌ای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اولیه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بود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شبکه‌های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محلی</a:t>
            </a:r>
            <a:r>
              <a:rPr lang="en-US" sz="3200" dirty="0">
                <a:cs typeface="B Mitra" panose="00000400000000000000" pitchFamily="2" charset="-78"/>
              </a:rPr>
              <a:t> (LAN) و </a:t>
            </a:r>
            <a:r>
              <a:rPr lang="en-US" sz="3200" dirty="0" err="1">
                <a:cs typeface="B Mitra" panose="00000400000000000000" pitchFamily="2" charset="-78"/>
              </a:rPr>
              <a:t>گسترده</a:t>
            </a:r>
            <a:r>
              <a:rPr lang="en-US" sz="3200" dirty="0">
                <a:cs typeface="B Mitra" panose="00000400000000000000" pitchFamily="2" charset="-78"/>
              </a:rPr>
              <a:t> (WAN)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دهه‌های</a:t>
            </a:r>
            <a:r>
              <a:rPr lang="en-US" sz="3200" dirty="0">
                <a:cs typeface="B Mitra" panose="00000400000000000000" pitchFamily="2" charset="-78"/>
              </a:rPr>
              <a:t> ۱۹۷۰ و ۱۹۸۰ </a:t>
            </a:r>
            <a:r>
              <a:rPr lang="en-US" sz="3200" dirty="0" err="1">
                <a:cs typeface="B Mitra" panose="00000400000000000000" pitchFamily="2" charset="-78"/>
              </a:rPr>
              <a:t>میلادی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پدیدار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شدند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ارتباطات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محلی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گسترده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امکان‌پذیر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ساختند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دهه</a:t>
            </a:r>
            <a:r>
              <a:rPr lang="en-US" sz="3200" dirty="0">
                <a:cs typeface="B Mitra" panose="00000400000000000000" pitchFamily="2" charset="-78"/>
              </a:rPr>
              <a:t> ۱۹۹۰ </a:t>
            </a:r>
            <a:r>
              <a:rPr lang="en-US" sz="3200" dirty="0" err="1">
                <a:cs typeface="B Mitra" panose="00000400000000000000" pitchFamily="2" charset="-78"/>
              </a:rPr>
              <a:t>شاهد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ظهور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اینترنت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وب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جهان‌گستر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بود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دسترسی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اطلاعات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متحول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کرد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شبکه‌های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بی‌سیم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دهه</a:t>
            </a:r>
            <a:r>
              <a:rPr lang="en-US" sz="3200" dirty="0">
                <a:cs typeface="B Mitra" panose="00000400000000000000" pitchFamily="2" charset="-78"/>
              </a:rPr>
              <a:t> ۲۰۰۰ </a:t>
            </a:r>
            <a:r>
              <a:rPr lang="en-US" sz="3200" dirty="0" err="1">
                <a:cs typeface="B Mitra" panose="00000400000000000000" pitchFamily="2" charset="-78"/>
              </a:rPr>
              <a:t>میلادی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رواج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یافتند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قابلیت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جابجایی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اتصال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افزایش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دادند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محاسبات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ابری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اینترنت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اشیا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دهه</a:t>
            </a:r>
            <a:r>
              <a:rPr lang="en-US" sz="3200" dirty="0">
                <a:cs typeface="B Mitra" panose="00000400000000000000" pitchFamily="2" charset="-78"/>
              </a:rPr>
              <a:t> ۲۰۱۰ </a:t>
            </a:r>
            <a:r>
              <a:rPr lang="en-US" sz="3200" dirty="0" err="1">
                <a:cs typeface="B Mitra" panose="00000400000000000000" pitchFamily="2" charset="-78"/>
              </a:rPr>
              <a:t>توسعه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یافتند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ذخیره‌سازی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استفاده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متحول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کردند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هوش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مصنوعی</a:t>
            </a:r>
            <a:r>
              <a:rPr lang="en-US" sz="3200" i="1" dirty="0">
                <a:cs typeface="B Mitra" panose="00000400000000000000" pitchFamily="2" charset="-78"/>
              </a:rPr>
              <a:t> و </a:t>
            </a:r>
            <a:r>
              <a:rPr lang="en-US" sz="3200" i="1" dirty="0" err="1">
                <a:cs typeface="B Mitra" panose="00000400000000000000" pitchFamily="2" charset="-78"/>
              </a:rPr>
              <a:t>یادگیری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ماشینی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اکنون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بخش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جدایی‌ناپذیر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بهینه‌سازی</a:t>
            </a:r>
            <a:r>
              <a:rPr lang="en-US" sz="3200" i="1" dirty="0">
                <a:cs typeface="B Mitra" panose="00000400000000000000" pitchFamily="2" charset="-78"/>
              </a:rPr>
              <a:t> و </a:t>
            </a:r>
            <a:r>
              <a:rPr lang="en-US" sz="3200" i="1" dirty="0" err="1">
                <a:cs typeface="B Mitra" panose="00000400000000000000" pitchFamily="2" charset="-78"/>
              </a:rPr>
              <a:t>مدیریت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شبکه</a:t>
            </a:r>
            <a:r>
              <a:rPr lang="en-US" sz="3200" i="1" dirty="0">
                <a:cs typeface="B Mitra" panose="00000400000000000000" pitchFamily="2" charset="-78"/>
              </a:rPr>
              <a:t> </a:t>
            </a:r>
            <a:r>
              <a:rPr lang="en-US" sz="3200" i="1" dirty="0" err="1">
                <a:cs typeface="B Mitra" panose="00000400000000000000" pitchFamily="2" charset="-78"/>
              </a:rPr>
              <a:t>هستند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BBA890-C948-FABE-D417-00631E2274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822429-D4FB-49B4-AACD-87982178206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BAE1C2-BD7F-5DE7-DAD8-A915209D9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0F8151-6FD4-DCE6-C2AF-7E510B33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85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108CD-8405-9A20-4569-CB9854139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11507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4800" dirty="0">
                <a:cs typeface="B Mitra" panose="00000400000000000000" pitchFamily="2" charset="-78"/>
              </a:rPr>
              <a:t>انواع هوش مصنوعی</a:t>
            </a:r>
            <a:endParaRPr lang="en-US" sz="4800" dirty="0">
              <a:cs typeface="B Mitra" panose="00000400000000000000" pitchFamily="2" charset="-78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D5B4B0A-0DA1-281D-A469-350805161FE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7486879"/>
              </p:ext>
            </p:extLst>
          </p:nvPr>
        </p:nvGraphicFramePr>
        <p:xfrm>
          <a:off x="2994991" y="1941443"/>
          <a:ext cx="7033912" cy="32640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6956">
                  <a:extLst>
                    <a:ext uri="{9D8B030D-6E8A-4147-A177-3AD203B41FA5}">
                      <a16:colId xmlns:a16="http://schemas.microsoft.com/office/drawing/2014/main" val="1557127523"/>
                    </a:ext>
                  </a:extLst>
                </a:gridCol>
                <a:gridCol w="3516956">
                  <a:extLst>
                    <a:ext uri="{9D8B030D-6E8A-4147-A177-3AD203B41FA5}">
                      <a16:colId xmlns:a16="http://schemas.microsoft.com/office/drawing/2014/main" val="1538749272"/>
                    </a:ext>
                  </a:extLst>
                </a:gridCol>
              </a:tblGrid>
              <a:tr h="604700">
                <a:tc>
                  <a:txBody>
                    <a:bodyPr/>
                    <a:lstStyle/>
                    <a:p>
                      <a:pPr algn="ctr" rtl="1"/>
                      <a:r>
                        <a:rPr lang="fa-IR" sz="3200" dirty="0">
                          <a:solidFill>
                            <a:schemeClr val="bg1"/>
                          </a:solidFill>
                          <a:cs typeface="B Mitra" panose="00000400000000000000" pitchFamily="2" charset="-78"/>
                        </a:rPr>
                        <a:t>بر اساس قابلیت</a:t>
                      </a:r>
                      <a:endParaRPr lang="en-US" sz="3200" dirty="0">
                        <a:solidFill>
                          <a:schemeClr val="bg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200" dirty="0">
                          <a:solidFill>
                            <a:schemeClr val="bg1"/>
                          </a:solidFill>
                          <a:cs typeface="B Mitra" panose="00000400000000000000" pitchFamily="2" charset="-78"/>
                        </a:rPr>
                        <a:t>براساس عملکرد</a:t>
                      </a:r>
                      <a:endParaRPr lang="en-US" sz="3200" dirty="0">
                        <a:solidFill>
                          <a:schemeClr val="bg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3671061"/>
                  </a:ext>
                </a:extLst>
              </a:tr>
              <a:tr h="2659398">
                <a:tc>
                  <a:txBody>
                    <a:bodyPr/>
                    <a:lstStyle/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هوش مصنوعی محدود</a:t>
                      </a:r>
                    </a:p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هوش مصنوعی عمومی</a:t>
                      </a:r>
                    </a:p>
                    <a:p>
                      <a:pPr algn="ctr" rtl="1"/>
                      <a:r>
                        <a:rPr lang="fa-IR" sz="3200" dirty="0" err="1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صوپر</a:t>
                      </a:r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 هوش مصنوعی </a:t>
                      </a:r>
                      <a:endParaRPr lang="en-US" sz="3200" dirty="0">
                        <a:solidFill>
                          <a:schemeClr val="tx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ماشین های واکنشی</a:t>
                      </a:r>
                    </a:p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حافظه محدود</a:t>
                      </a:r>
                    </a:p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نظریه ذهن</a:t>
                      </a:r>
                    </a:p>
                    <a:p>
                      <a:pPr algn="ctr" rtl="1"/>
                      <a:r>
                        <a:rPr lang="fa-IR" sz="3200" dirty="0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هوش مصنوعی </a:t>
                      </a:r>
                      <a:r>
                        <a:rPr lang="fa-IR" sz="3200" dirty="0" err="1">
                          <a:solidFill>
                            <a:schemeClr val="tx1"/>
                          </a:solidFill>
                          <a:cs typeface="B Mitra" panose="00000400000000000000" pitchFamily="2" charset="-78"/>
                        </a:rPr>
                        <a:t>خودآگاه</a:t>
                      </a:r>
                      <a:endParaRPr lang="en-US" sz="3200" dirty="0">
                        <a:solidFill>
                          <a:schemeClr val="tx1"/>
                        </a:solidFill>
                        <a:cs typeface="B Mitra" panose="000004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3899844"/>
                  </a:ext>
                </a:extLst>
              </a:tr>
            </a:tbl>
          </a:graphicData>
        </a:graphic>
      </p:graphicFrame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EEC1D6-E436-DF22-4B66-E1DCDA574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6E3AE0-11B9-4760-8953-CF598936F8E0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05BCAA7-2D44-D39D-9074-061939057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CC10EB-5580-D304-0419-A2732FD85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5689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D85A45-B043-EACE-37C6-67244F70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>
                <a:cs typeface="B Mitra" panose="00000400000000000000" pitchFamily="2" charset="-78"/>
              </a:rPr>
              <a:t>هوش مصنوعی محدود-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en-US" dirty="0"/>
              <a:t>narrow (weak)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4C22AE-8220-C77A-92D8-D7FB3C0752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برای یک کار خاص یا وظایف با دامنه محدود طراحی و آموزش داده </a:t>
            </a:r>
            <a:r>
              <a:rPr lang="fa-IR" sz="3200" dirty="0" err="1">
                <a:cs typeface="B Mitra" panose="00000400000000000000" pitchFamily="2" charset="-78"/>
              </a:rPr>
              <a:t>می‌شود</a:t>
            </a:r>
            <a:r>
              <a:rPr lang="fa-IR" sz="3200" dirty="0">
                <a:cs typeface="B Mitra" panose="00000400000000000000" pitchFamily="2" charset="-78"/>
              </a:rPr>
              <a:t>. آنها وظایف </a:t>
            </a:r>
            <a:r>
              <a:rPr lang="fa-IR" sz="3200" dirty="0" err="1">
                <a:cs typeface="B Mitra" panose="00000400000000000000" pitchFamily="2" charset="-78"/>
              </a:rPr>
              <a:t>تعیین‌شده</a:t>
            </a:r>
            <a:r>
              <a:rPr lang="fa-IR" sz="3200" dirty="0">
                <a:cs typeface="B Mitra" panose="00000400000000000000" pitchFamily="2" charset="-78"/>
              </a:rPr>
              <a:t> خود را انجام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 اما عمدتاً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 از توانایی تعمیم وظایف برخوردار نیستند.</a:t>
            </a: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با وجود اینکه در وظایف خاص بسیار کارآمد هستند، اما توانایی عملکرد فراتر از محدوده از پیش تعریف شده خود را ندارند. این </a:t>
            </a:r>
            <a:r>
              <a:rPr lang="fa-IR" sz="3200" dirty="0" err="1">
                <a:cs typeface="B Mitra" panose="00000400000000000000" pitchFamily="2" charset="-78"/>
              </a:rPr>
              <a:t>سیستم‌ها</a:t>
            </a:r>
            <a:r>
              <a:rPr lang="fa-IR" sz="3200" dirty="0">
                <a:cs typeface="B Mitra" panose="00000400000000000000" pitchFamily="2" charset="-78"/>
              </a:rPr>
              <a:t> فاقد درک یا آگاهی هستند.</a:t>
            </a:r>
            <a:endParaRPr lang="en-US" sz="3200" dirty="0">
              <a:cs typeface="B Mitra" panose="00000400000000000000" pitchFamily="2" charset="-78"/>
            </a:endParaRPr>
          </a:p>
          <a:p>
            <a:pPr fontAlgn="base"/>
            <a:r>
              <a:rPr lang="en-US" dirty="0"/>
              <a:t>Voice assistants like Siri, Alexa</a:t>
            </a:r>
          </a:p>
          <a:p>
            <a:pPr fontAlgn="base"/>
            <a:r>
              <a:rPr lang="en-US" dirty="0"/>
              <a:t>Facial recognition in security</a:t>
            </a:r>
          </a:p>
          <a:p>
            <a:pPr fontAlgn="base"/>
            <a:r>
              <a:rPr lang="en-US" dirty="0"/>
              <a:t>Recommendation engines like Netflix</a:t>
            </a: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CDBEE-6A95-4860-82FA-53BC788F0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FE31A9-B5D0-4B94-8E63-28A628EF6F08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E4E20-3F5F-CFB9-5415-2BC8B52A9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5F848-DFCD-271F-1D0A-295D662DB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32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324442-1791-0E75-B16E-1C5E2FCA3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>
                <a:cs typeface="B Mitra" panose="00000400000000000000" pitchFamily="2" charset="-78"/>
              </a:rPr>
              <a:t>هوش مصنوعی عمومی-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en-US" dirty="0"/>
              <a:t>General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A36256-9EC6-708D-9AF0-A70CB90CE8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25826" y="1825625"/>
            <a:ext cx="9753600" cy="4351338"/>
          </a:xfrm>
        </p:spPr>
        <p:txBody>
          <a:bodyPr/>
          <a:lstStyle/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می‌توانند</a:t>
            </a:r>
            <a:r>
              <a:rPr lang="fa-IR" sz="3200" dirty="0">
                <a:cs typeface="B Mitra" panose="00000400000000000000" pitchFamily="2" charset="-78"/>
              </a:rPr>
              <a:t> هر کار فکری را مانند </a:t>
            </a:r>
            <a:r>
              <a:rPr lang="fa-IR" sz="3200" dirty="0" err="1">
                <a:cs typeface="B Mitra" panose="00000400000000000000" pitchFamily="2" charset="-78"/>
              </a:rPr>
              <a:t>انسان‌ها</a:t>
            </a:r>
            <a:r>
              <a:rPr lang="fa-IR" sz="3200" dirty="0">
                <a:cs typeface="B Mitra" panose="00000400000000000000" pitchFamily="2" charset="-78"/>
              </a:rPr>
              <a:t> انجام دهند، با این قابلیت که در بین وظایف مختلف یاد بگیرند و سازگار شوند، هنوز به طور کامل توسعه نیافته است.</a:t>
            </a:r>
          </a:p>
          <a:p>
            <a:pPr marL="0" indent="0" algn="r" rtl="1">
              <a:buNone/>
            </a:pPr>
            <a:endParaRPr lang="en-US" sz="3200" dirty="0">
              <a:cs typeface="B Mitra" panose="00000400000000000000" pitchFamily="2" charset="-78"/>
            </a:endParaRPr>
          </a:p>
          <a:p>
            <a:pPr fontAlgn="base"/>
            <a:r>
              <a:rPr lang="en-US" dirty="0"/>
              <a:t>Robots learning new skills autonomously</a:t>
            </a:r>
          </a:p>
          <a:p>
            <a:pPr fontAlgn="base"/>
            <a:r>
              <a:rPr lang="en-US" dirty="0"/>
              <a:t>AI diagnosing complex medical issues</a:t>
            </a:r>
          </a:p>
          <a:p>
            <a:pPr fontAlgn="base"/>
            <a:r>
              <a:rPr lang="en-US" dirty="0"/>
              <a:t>Systems capable of coding, cooking or driving</a:t>
            </a:r>
          </a:p>
          <a:p>
            <a:pPr algn="r" rtl="1"/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72C35-5133-4E0E-79EB-9ECED1770B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8E6CD-E228-4635-BB7B-67C8218132B4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958AC9-430F-BACE-059E-A27906E4F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4AD69F-1B2E-15EE-7383-216322FD8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3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2B7AD6-F383-5828-CF45-F6311EFA0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1"/>
            <a:r>
              <a:rPr lang="fa-IR" dirty="0">
                <a:cs typeface="B Mitra" panose="00000400000000000000" pitchFamily="2" charset="-78"/>
              </a:rPr>
              <a:t>سوپر هوش مصنوعی- </a:t>
            </a:r>
            <a:r>
              <a:rPr lang="en-US" dirty="0"/>
              <a:t>Super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1E235A-B655-F897-3945-577A1349BC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درهوش</a:t>
            </a:r>
            <a:r>
              <a:rPr lang="fa-IR" sz="3200" dirty="0">
                <a:cs typeface="B Mitra" panose="00000400000000000000" pitchFamily="2" charset="-78"/>
              </a:rPr>
              <a:t> مصنوعی برتر، هوش مصنوعی از هوش انسانی پیشی </a:t>
            </a:r>
            <a:r>
              <a:rPr lang="fa-IR" sz="3200" dirty="0" err="1">
                <a:cs typeface="B Mitra" panose="00000400000000000000" pitchFamily="2" charset="-78"/>
              </a:rPr>
              <a:t>می‌گیرد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  <a:r>
              <a:rPr lang="fa-IR" sz="3200" dirty="0" err="1">
                <a:cs typeface="B Mitra" panose="00000400000000000000" pitchFamily="2" charset="-78"/>
              </a:rPr>
              <a:t>آن‌ها</a:t>
            </a:r>
            <a:r>
              <a:rPr lang="fa-IR" sz="3200" dirty="0">
                <a:cs typeface="B Mitra" panose="00000400000000000000" pitchFamily="2" charset="-78"/>
              </a:rPr>
              <a:t> قادرند خودشان تصمیم بگیرند و مشکلات خودشان را حل کنند.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r" rtl="1">
              <a:buNone/>
            </a:pPr>
            <a:endParaRPr lang="fa-IR" sz="3200" dirty="0">
              <a:cs typeface="B Mitra" panose="00000400000000000000" pitchFamily="2" charset="-78"/>
            </a:endParaRP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در همه </a:t>
            </a:r>
            <a:r>
              <a:rPr lang="fa-IR" sz="3200" dirty="0" err="1">
                <a:cs typeface="B Mitra" panose="00000400000000000000" pitchFamily="2" charset="-78"/>
              </a:rPr>
              <a:t>زمینه‌ها</a:t>
            </a:r>
            <a:r>
              <a:rPr lang="fa-IR" sz="3200" dirty="0">
                <a:cs typeface="B Mitra" panose="00000400000000000000" pitchFamily="2" charset="-78"/>
              </a:rPr>
              <a:t> از </a:t>
            </a:r>
            <a:r>
              <a:rPr lang="fa-IR" sz="3200" dirty="0" err="1">
                <a:cs typeface="B Mitra" panose="00000400000000000000" pitchFamily="2" charset="-78"/>
              </a:rPr>
              <a:t>انسان‌ها</a:t>
            </a:r>
            <a:r>
              <a:rPr lang="fa-IR" sz="3200" dirty="0">
                <a:cs typeface="B Mitra" panose="00000400000000000000" pitchFamily="2" charset="-78"/>
              </a:rPr>
              <a:t> بهتر عمل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می‌تواند</a:t>
            </a:r>
            <a:r>
              <a:rPr lang="fa-IR" sz="3200" dirty="0">
                <a:cs typeface="B Mitra" panose="00000400000000000000" pitchFamily="2" charset="-78"/>
              </a:rPr>
              <a:t> خلاق باشد و تصمیم بگیرد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نگرانی‌های</a:t>
            </a:r>
            <a:r>
              <a:rPr lang="fa-IR" sz="3200" dirty="0">
                <a:cs typeface="B Mitra" panose="00000400000000000000" pitchFamily="2" charset="-78"/>
              </a:rPr>
              <a:t> اخلاقی و کنترلی را بدنبال دارد.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D9FB6D-352C-0772-FDB4-EDEBE424C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62208-D7B1-4FB7-BED3-838840E3B02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D15C3D-474B-36F5-A7EB-B77B6D41E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A6344E-39AD-DC8A-E721-197358823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977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3DF5F-F9F7-69D1-8753-1E1FC8CB7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مبتنی بر عملکرد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B4AFE8-0E45-6912-DA90-268A71527E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3390" y="1825625"/>
            <a:ext cx="9216887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مبتنی بر </a:t>
            </a:r>
            <a:r>
              <a:rPr lang="fa-IR" sz="3200" dirty="0" err="1">
                <a:cs typeface="B Mitra" panose="00000400000000000000" pitchFamily="2" charset="-78"/>
              </a:rPr>
              <a:t>عملکردها</a:t>
            </a:r>
            <a:r>
              <a:rPr lang="fa-IR" sz="3200" dirty="0">
                <a:cs typeface="B Mitra" panose="00000400000000000000" pitchFamily="2" charset="-78"/>
              </a:rPr>
              <a:t> نشان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 که چگونه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هوش مصنوعی کار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و اطلاعات را پردازش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 این مبتنی بر نحوه مدیریت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، حافظه و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توسط هوش مصنوعی در </a:t>
            </a:r>
            <a:r>
              <a:rPr lang="fa-IR" sz="3200" dirty="0" err="1">
                <a:cs typeface="B Mitra" panose="00000400000000000000" pitchFamily="2" charset="-78"/>
              </a:rPr>
              <a:t>سناریوهای</a:t>
            </a:r>
            <a:r>
              <a:rPr lang="fa-IR" sz="3200" dirty="0">
                <a:cs typeface="B Mitra" panose="00000400000000000000" pitchFamily="2" charset="-78"/>
              </a:rPr>
              <a:t> مختلف است.</a:t>
            </a:r>
          </a:p>
          <a:p>
            <a:pPr marL="0" indent="0" algn="just" rtl="1">
              <a:buNone/>
            </a:pPr>
            <a:endParaRPr lang="en-US" sz="32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70D77D-7B11-9758-19CC-2B2304194F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8B7F30-F96C-4EE7-8BF3-50BECF9203AD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51A6E-133B-AAB5-0D09-E1CAE2B0D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58E47-D90D-269C-FB1D-97236862A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0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CD79C-11E9-8345-147D-E14018284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5400" dirty="0" err="1">
                <a:cs typeface="B Mitra" panose="00000400000000000000" pitchFamily="2" charset="-78"/>
              </a:rPr>
              <a:t>ماشین‌های</a:t>
            </a:r>
            <a:r>
              <a:rPr lang="fa-IR" sz="5400" dirty="0">
                <a:cs typeface="B Mitra" panose="00000400000000000000" pitchFamily="2" charset="-78"/>
              </a:rPr>
              <a:t> واکنشی </a:t>
            </a:r>
            <a:endParaRPr lang="en-US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3B729-53F2-B9CF-266E-E2E957B34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ماشین‌های</a:t>
            </a:r>
            <a:r>
              <a:rPr lang="fa-IR" sz="3200" dirty="0">
                <a:cs typeface="B Mitra" panose="00000400000000000000" pitchFamily="2" charset="-78"/>
              </a:rPr>
              <a:t> واکنشی صرفاً بر اساس </a:t>
            </a:r>
            <a:r>
              <a:rPr lang="fa-IR" sz="3200" dirty="0" err="1">
                <a:cs typeface="B Mitra" panose="00000400000000000000" pitchFamily="2" charset="-78"/>
              </a:rPr>
              <a:t>داده‌های</a:t>
            </a:r>
            <a:r>
              <a:rPr lang="fa-IR" sz="3200" dirty="0">
                <a:cs typeface="B Mitra" panose="00000400000000000000" pitchFamily="2" charset="-78"/>
              </a:rPr>
              <a:t> فعلی عمل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و هیچ تجربه قبلی را ذخیره </a:t>
            </a:r>
            <a:r>
              <a:rPr lang="fa-IR" sz="3200" dirty="0" err="1">
                <a:cs typeface="B Mitra" panose="00000400000000000000" pitchFamily="2" charset="-78"/>
              </a:rPr>
              <a:t>نمی‌کنند</a:t>
            </a:r>
            <a:r>
              <a:rPr lang="fa-IR" sz="3200" dirty="0">
                <a:cs typeface="B Mitra" panose="00000400000000000000" pitchFamily="2" charset="-78"/>
              </a:rPr>
              <a:t> یا از اقدامات گذشته درس </a:t>
            </a:r>
            <a:r>
              <a:rPr lang="fa-IR" sz="3200" dirty="0" err="1">
                <a:cs typeface="B Mitra" panose="00000400000000000000" pitchFamily="2" charset="-78"/>
              </a:rPr>
              <a:t>نمی‌گیرند</a:t>
            </a:r>
            <a:r>
              <a:rPr lang="fa-IR" sz="3200" dirty="0">
                <a:cs typeface="B Mitra" panose="00000400000000000000" pitchFamily="2" charset="-78"/>
              </a:rPr>
              <a:t>. این </a:t>
            </a:r>
            <a:r>
              <a:rPr lang="fa-IR" sz="3200" dirty="0" err="1">
                <a:cs typeface="B Mitra" panose="00000400000000000000" pitchFamily="2" charset="-78"/>
              </a:rPr>
              <a:t>سیستم‌ها</a:t>
            </a:r>
            <a:r>
              <a:rPr lang="fa-IR" sz="3200" dirty="0">
                <a:cs typeface="B Mitra" panose="00000400000000000000" pitchFamily="2" charset="-78"/>
              </a:rPr>
              <a:t> به </a:t>
            </a:r>
            <a:r>
              <a:rPr lang="fa-IR" sz="3200" dirty="0" err="1">
                <a:cs typeface="B Mitra" panose="00000400000000000000" pitchFamily="2" charset="-78"/>
              </a:rPr>
              <a:t>ورودی‌های</a:t>
            </a:r>
            <a:r>
              <a:rPr lang="fa-IR" sz="3200" dirty="0">
                <a:cs typeface="B Mitra" panose="00000400000000000000" pitchFamily="2" charset="-78"/>
              </a:rPr>
              <a:t> خاص با </a:t>
            </a:r>
            <a:r>
              <a:rPr lang="fa-IR" sz="3200" dirty="0" err="1">
                <a:cs typeface="B Mitra" panose="00000400000000000000" pitchFamily="2" charset="-78"/>
              </a:rPr>
              <a:t>خروجی‌های</a:t>
            </a:r>
            <a:r>
              <a:rPr lang="fa-IR" sz="3200" dirty="0">
                <a:cs typeface="B Mitra" panose="00000400000000000000" pitchFamily="2" charset="-78"/>
              </a:rPr>
              <a:t> ثابت پاسخ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 و قادر به سازگاری نیستند.</a:t>
            </a:r>
          </a:p>
          <a:p>
            <a:pPr marL="0" indent="0" algn="just" rtl="1">
              <a:buNone/>
            </a:pPr>
            <a:r>
              <a:rPr lang="en-US" sz="3200" dirty="0">
                <a:cs typeface="B Mitra" panose="00000400000000000000" pitchFamily="2" charset="-78"/>
              </a:rPr>
              <a:t>Deep Blue</a:t>
            </a:r>
            <a:r>
              <a:rPr lang="fa-IR" sz="3200" dirty="0">
                <a:cs typeface="B Mitra" panose="00000400000000000000" pitchFamily="2" charset="-78"/>
              </a:rPr>
              <a:t>: حرکات شطرنج را بر اساس الگوهای صفحه شطرنج و بدون یادگیری از </a:t>
            </a:r>
            <a:r>
              <a:rPr lang="fa-IR" sz="3200" dirty="0" err="1">
                <a:cs typeface="B Mitra" panose="00000400000000000000" pitchFamily="2" charset="-78"/>
              </a:rPr>
              <a:t>بازی‌های</a:t>
            </a:r>
            <a:r>
              <a:rPr lang="fa-IR" sz="3200" dirty="0">
                <a:cs typeface="B Mitra" panose="00000400000000000000" pitchFamily="2" charset="-78"/>
              </a:rPr>
              <a:t> قبلی انجام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endParaRPr lang="fa-IR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en-US" sz="3200" dirty="0">
                <a:cs typeface="B Mitra" panose="00000400000000000000" pitchFamily="2" charset="-78"/>
              </a:rPr>
              <a:t>Alpha-G</a:t>
            </a:r>
            <a:r>
              <a:rPr lang="fa-IR" sz="3200" dirty="0">
                <a:cs typeface="B Mitra" panose="00000400000000000000" pitchFamily="2" charset="-78"/>
              </a:rPr>
              <a:t> یک هوش مصنوعی برای بازی </a:t>
            </a:r>
            <a:r>
              <a:rPr lang="en-US" sz="3200" dirty="0">
                <a:cs typeface="B Mitra" panose="00000400000000000000" pitchFamily="2" charset="-78"/>
              </a:rPr>
              <a:t>Go-laying </a:t>
            </a:r>
            <a:r>
              <a:rPr lang="fa-IR" sz="3200" dirty="0">
                <a:cs typeface="B Mitra" panose="00000400000000000000" pitchFamily="2" charset="-78"/>
              </a:rPr>
              <a:t>است که با استفاده از تشخیص الگو و بدون حفظ حافظه از </a:t>
            </a:r>
            <a:r>
              <a:rPr lang="fa-IR" sz="3200" dirty="0" err="1">
                <a:cs typeface="B Mitra" panose="00000400000000000000" pitchFamily="2" charset="-78"/>
              </a:rPr>
              <a:t>بازی‌های</a:t>
            </a:r>
            <a:r>
              <a:rPr lang="fa-IR" sz="3200" dirty="0">
                <a:cs typeface="B Mitra" panose="00000400000000000000" pitchFamily="2" charset="-78"/>
              </a:rPr>
              <a:t> قبلی، حرکات را </a:t>
            </a:r>
            <a:r>
              <a:rPr lang="fa-IR" sz="3200" dirty="0" err="1">
                <a:cs typeface="B Mitra" panose="00000400000000000000" pitchFamily="2" charset="-78"/>
              </a:rPr>
              <a:t>پیش‌بینی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FB8F13-EADD-4629-3766-384491C795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DE8303-7BF2-4497-ADCC-42CA8E3EDBD7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E7139-F351-2DB1-45F7-61BD58775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7B733-F104-8DA6-99EB-2090695EE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045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FCA3D-4DAE-2458-D12C-BB985AC65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حافظه محدود در هوش مصنوعی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08D046-BA37-048B-B173-3FBF42641F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با حافظه محدود از </a:t>
            </a:r>
            <a:r>
              <a:rPr lang="fa-IR" sz="3200" dirty="0" err="1">
                <a:cs typeface="B Mitra" panose="00000400000000000000" pitchFamily="2" charset="-78"/>
              </a:rPr>
              <a:t>داده‌های</a:t>
            </a:r>
            <a:r>
              <a:rPr lang="fa-IR" sz="3200" dirty="0">
                <a:cs typeface="B Mitra" panose="00000400000000000000" pitchFamily="2" charset="-78"/>
              </a:rPr>
              <a:t> گذشته برای </a:t>
            </a:r>
            <a:r>
              <a:rPr lang="fa-IR" sz="3200" dirty="0" err="1">
                <a:cs typeface="B Mitra" panose="00000400000000000000" pitchFamily="2" charset="-78"/>
              </a:rPr>
              <a:t>تصمیم‌گیری‌ها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پیش‌بینی‌های</a:t>
            </a:r>
            <a:r>
              <a:rPr lang="fa-IR" sz="3200" dirty="0">
                <a:cs typeface="B Mitra" panose="00000400000000000000" pitchFamily="2" charset="-78"/>
              </a:rPr>
              <a:t> بهتر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 اما فاقد حافظه </a:t>
            </a:r>
            <a:r>
              <a:rPr lang="fa-IR" sz="3200" dirty="0" err="1">
                <a:cs typeface="B Mitra" panose="00000400000000000000" pitchFamily="2" charset="-78"/>
              </a:rPr>
              <a:t>بلندمدت</a:t>
            </a:r>
            <a:r>
              <a:rPr lang="fa-IR" sz="3200" dirty="0">
                <a:cs typeface="B Mitra" panose="00000400000000000000" pitchFamily="2" charset="-78"/>
              </a:rPr>
              <a:t> است و اکثر </a:t>
            </a:r>
            <a:r>
              <a:rPr lang="fa-IR" sz="3200" dirty="0" err="1">
                <a:cs typeface="B Mitra" panose="00000400000000000000" pitchFamily="2" charset="-78"/>
              </a:rPr>
              <a:t>برنامه‌های</a:t>
            </a:r>
            <a:r>
              <a:rPr lang="fa-IR" sz="3200" dirty="0">
                <a:cs typeface="B Mitra" panose="00000400000000000000" pitchFamily="2" charset="-78"/>
              </a:rPr>
              <a:t> مدرن هوش مصنوعی به این نوع تعلق دارند.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fontAlgn="base"/>
            <a:r>
              <a:rPr lang="en-US" dirty="0"/>
              <a:t>Self-driving </a:t>
            </a:r>
          </a:p>
          <a:p>
            <a:pPr marL="0" indent="0" algn="just" rtl="1" fontAlgn="base">
              <a:buNone/>
            </a:pPr>
            <a:r>
              <a:rPr lang="fa-IR" sz="3200" dirty="0">
                <a:cs typeface="B Mitra" panose="00000400000000000000" pitchFamily="2" charset="-78"/>
              </a:rPr>
              <a:t>خودروهای </a:t>
            </a:r>
            <a:r>
              <a:rPr lang="fa-IR" sz="3200" dirty="0" err="1">
                <a:cs typeface="B Mitra" panose="00000400000000000000" pitchFamily="2" charset="-78"/>
              </a:rPr>
              <a:t>خودران</a:t>
            </a:r>
            <a:r>
              <a:rPr lang="fa-IR" sz="3200" dirty="0">
                <a:cs typeface="B Mitra" panose="00000400000000000000" pitchFamily="2" charset="-78"/>
              </a:rPr>
              <a:t> برای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در مورد رانندگی ایمن، شرایط ترافیک و جاده را رصد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/>
              <a:t>.</a:t>
            </a:r>
            <a:endParaRPr lang="en-US" sz="3200" dirty="0"/>
          </a:p>
          <a:p>
            <a:pPr algn="just" fontAlgn="base"/>
            <a:r>
              <a:rPr lang="en-US" dirty="0"/>
              <a:t>Chatbots </a:t>
            </a:r>
          </a:p>
          <a:p>
            <a:pPr marL="0" indent="0" algn="just" rtl="1" fontAlgn="base">
              <a:buNone/>
            </a:pPr>
            <a:r>
              <a:rPr lang="fa-IR" sz="3200" dirty="0" err="1">
                <a:cs typeface="B Mitra" panose="00000400000000000000" pitchFamily="2" charset="-78"/>
              </a:rPr>
              <a:t>چت‌بات‌ها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می‌توانند</a:t>
            </a:r>
            <a:r>
              <a:rPr lang="fa-IR" sz="3200" dirty="0">
                <a:cs typeface="B Mitra" panose="00000400000000000000" pitchFamily="2" charset="-78"/>
              </a:rPr>
              <a:t> مکالمات اخیر را به خاطر بسپارند تا جریان و ارتباط </a:t>
            </a:r>
            <a:r>
              <a:rPr lang="fa-IR" sz="3200" dirty="0" err="1">
                <a:cs typeface="B Mitra" panose="00000400000000000000" pitchFamily="2" charset="-78"/>
              </a:rPr>
              <a:t>پاسخ‌ها</a:t>
            </a:r>
            <a:r>
              <a:rPr lang="fa-IR" sz="3200" dirty="0">
                <a:cs typeface="B Mitra" panose="00000400000000000000" pitchFamily="2" charset="-78"/>
              </a:rPr>
              <a:t> را بهبود بخشند</a:t>
            </a:r>
            <a:r>
              <a:rPr lang="en-US" sz="3200" dirty="0"/>
              <a:t>.</a:t>
            </a: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558460-2EBD-770A-DA80-A13DC19FF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4A7F8-E7E4-49E2-8BE8-501B8D41583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AE562-0E35-079D-F832-6EE84AECC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BA3940-400B-5F67-2B33-A983E7059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770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8DCF34-664A-F321-CB2A-92AE0A3B1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نظریه ذهن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E70EB9-7597-7435-93E2-77FB449AFE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3200" dirty="0">
                <a:cs typeface="B Mitra" panose="00000400000000000000" pitchFamily="2" charset="-78"/>
              </a:rPr>
              <a:t>به دنبال درک احساسات، باورها و نیات انسانی است و تعاملات </a:t>
            </a:r>
            <a:r>
              <a:rPr lang="fa-IR" sz="3200" dirty="0" err="1">
                <a:cs typeface="B Mitra" panose="00000400000000000000" pitchFamily="2" charset="-78"/>
              </a:rPr>
              <a:t>پیچیده‌تر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واکنش‌پذیرتری</a:t>
            </a:r>
            <a:r>
              <a:rPr lang="fa-IR" sz="3200" dirty="0">
                <a:cs typeface="B Mitra" panose="00000400000000000000" pitchFamily="2" charset="-78"/>
              </a:rPr>
              <a:t> را ممکن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endParaRPr lang="en-US" sz="3200" dirty="0">
              <a:cs typeface="B Mitra" panose="00000400000000000000" pitchFamily="2" charset="-78"/>
            </a:endParaRPr>
          </a:p>
          <a:p>
            <a:pPr fontAlgn="base"/>
            <a:r>
              <a:rPr lang="en-US" dirty="0"/>
              <a:t>Human-robot interaction detecting emotions</a:t>
            </a:r>
          </a:p>
          <a:p>
            <a:pPr fontAlgn="base"/>
            <a:r>
              <a:rPr lang="en-US" dirty="0"/>
              <a:t>Collaborative robots in healthcare adapting to patient needs</a:t>
            </a:r>
          </a:p>
          <a:p>
            <a:pPr marL="0" indent="0" algn="r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0367FE-85E9-E3A1-7ED2-59390150C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0FFF59-70DC-498B-9614-D48BFBEE51C6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3022FC-02C7-D9C4-BB0F-D294F8175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BAF30-45A0-BC91-CF63-4CB21D668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133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D7213-8925-1723-BD79-4AB28FAB9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</a:t>
            </a:r>
            <a:r>
              <a:rPr lang="fa-IR" dirty="0" err="1">
                <a:cs typeface="B Mitra" panose="00000400000000000000" pitchFamily="2" charset="-78"/>
              </a:rPr>
              <a:t>خودآگاه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88D1CC-EDCD-1A67-E017-D0942164A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یک هوش مصنوعی پیشرفته است که دارای هوشیاری است و آن را قادر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 تا احساسات را درک کند و مانند </a:t>
            </a:r>
            <a:r>
              <a:rPr lang="fa-IR" sz="3200" dirty="0" err="1">
                <a:cs typeface="B Mitra" panose="00000400000000000000" pitchFamily="2" charset="-78"/>
              </a:rPr>
              <a:t>انسان‌ها</a:t>
            </a:r>
            <a:r>
              <a:rPr lang="fa-IR" sz="3200" dirty="0">
                <a:cs typeface="B Mitra" panose="00000400000000000000" pitchFamily="2" charset="-78"/>
              </a:rPr>
              <a:t> از خودآگاهی برخوردار باشد.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 fontAlgn="base"/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کاملاً </a:t>
            </a:r>
            <a:r>
              <a:rPr lang="fa-IR" sz="3200" dirty="0" err="1">
                <a:cs typeface="B Mitra" panose="00000400000000000000" pitchFamily="2" charset="-78"/>
              </a:rPr>
              <a:t>خودمختار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 fontAlgn="base"/>
            <a:r>
              <a:rPr lang="fa-IR" sz="3200" dirty="0">
                <a:cs typeface="B Mitra" panose="00000400000000000000" pitchFamily="2" charset="-78"/>
              </a:rPr>
              <a:t>هوش مصنوعی که اهداف را </a:t>
            </a:r>
            <a:r>
              <a:rPr lang="fa-IR" sz="3200" dirty="0" err="1">
                <a:cs typeface="B Mitra" panose="00000400000000000000" pitchFamily="2" charset="-78"/>
              </a:rPr>
              <a:t>به‌طور</a:t>
            </a:r>
            <a:r>
              <a:rPr lang="fa-IR" sz="3200" dirty="0">
                <a:cs typeface="B Mitra" panose="00000400000000000000" pitchFamily="2" charset="-78"/>
              </a:rPr>
              <a:t> مستقل و بر اساس درک محیط دنبال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53F263-3A17-00A7-E372-C641646AA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D9E494-63AD-4E8A-855D-AFF00F4A2D8C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B5FED4-86E3-6A40-B4F9-D335C702F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395387-3C8C-AF99-42C2-A51ACC619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941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891D0C-9A36-9E70-7FD4-6F9277EE3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err="1">
                <a:cs typeface="B Mitra" panose="00000400000000000000" pitchFamily="2" charset="-78"/>
              </a:rPr>
              <a:t>سیستم‌های</a:t>
            </a:r>
            <a:r>
              <a:rPr lang="fa-IR" dirty="0">
                <a:cs typeface="B Mitra" panose="00000400000000000000" pitchFamily="2" charset="-78"/>
              </a:rPr>
              <a:t> هوش مصنوعی مدرن در دنیای واقعی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A1A2FC-B32D-65B8-E7A3-325345CAD1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این دسته به جای تمرکز بر «میزان هوشمندی» آنها، بر آنچه در </a:t>
            </a:r>
            <a:r>
              <a:rPr lang="fa-IR" sz="3200" dirty="0" err="1">
                <a:cs typeface="B Mitra" panose="00000400000000000000" pitchFamily="2" charset="-78"/>
              </a:rPr>
              <a:t>سناریوهای</a:t>
            </a:r>
            <a:r>
              <a:rPr lang="fa-IR" sz="3200" dirty="0">
                <a:cs typeface="B Mitra" panose="00000400000000000000" pitchFamily="2" charset="-78"/>
              </a:rPr>
              <a:t> دنیای واقعی انجام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 تمرکز دارد.</a:t>
            </a:r>
            <a:endParaRPr lang="en-US" sz="3200" dirty="0">
              <a:cs typeface="B Mitra" panose="00000400000000000000" pitchFamily="2" charset="-78"/>
            </a:endParaRPr>
          </a:p>
          <a:p>
            <a:pPr marL="514350" indent="-514350" algn="just" rtl="1">
              <a:buAutoNum type="arabicParenR"/>
            </a:pPr>
            <a:r>
              <a:rPr lang="fa-IR" sz="3200" dirty="0">
                <a:cs typeface="B Mitra" panose="00000400000000000000" pitchFamily="2" charset="-78"/>
              </a:rPr>
              <a:t>هوش مصنوعی مولد </a:t>
            </a:r>
            <a:r>
              <a:rPr lang="en-US" sz="3200" dirty="0">
                <a:cs typeface="B Mitra" panose="00000400000000000000" pitchFamily="2" charset="-78"/>
              </a:rPr>
              <a:t>(Gen AI)</a:t>
            </a:r>
            <a:endParaRPr lang="fa-IR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 با یادگیری </a:t>
            </a:r>
            <a:r>
              <a:rPr lang="fa-IR" sz="3200" dirty="0" err="1">
                <a:cs typeface="B Mitra" panose="00000400000000000000" pitchFamily="2" charset="-78"/>
              </a:rPr>
              <a:t>الگوها</a:t>
            </a:r>
            <a:r>
              <a:rPr lang="fa-IR" sz="3200" dirty="0">
                <a:cs typeface="B Mitra" panose="00000400000000000000" pitchFamily="2" charset="-78"/>
              </a:rPr>
              <a:t> از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، محتوای جدیدی مانند متن، تصاویر، صدا یا کد ایجاد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 از </a:t>
            </a:r>
            <a:r>
              <a:rPr lang="fa-IR" sz="3200" dirty="0" err="1">
                <a:cs typeface="B Mitra" panose="00000400000000000000" pitchFamily="2" charset="-78"/>
              </a:rPr>
              <a:t>مدل‌های</a:t>
            </a:r>
            <a:r>
              <a:rPr lang="fa-IR" sz="3200" dirty="0">
                <a:cs typeface="B Mitra" panose="00000400000000000000" pitchFamily="2" charset="-78"/>
              </a:rPr>
              <a:t> یادگیری عمیق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fontAlgn="base"/>
            <a:r>
              <a:rPr lang="en-US" dirty="0"/>
              <a:t>Chatbots generating answers</a:t>
            </a:r>
          </a:p>
          <a:p>
            <a:pPr fontAlgn="base"/>
            <a:r>
              <a:rPr lang="en-US" dirty="0"/>
              <a:t>AI image generators</a:t>
            </a:r>
          </a:p>
          <a:p>
            <a:pPr fontAlgn="base"/>
            <a:r>
              <a:rPr lang="en-US" dirty="0"/>
              <a:t>Code generation tools</a:t>
            </a: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5BC1B7-281B-F63B-AAB6-6E4B3C313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1E95D-9EB3-447A-B185-EED197D72BB9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034064-3D39-68C1-6661-D811BFFB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53C83-C53A-9155-F920-9D57FE114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41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84B0FE-D8A8-0752-E471-B4F6B1F8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های مصنوعی مدرن در دنیای واقعی 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A0F7F-7BB9-D828-4D7F-DC12C9053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2) هوش مصنوعی </a:t>
            </a:r>
            <a:r>
              <a:rPr lang="fa-IR" sz="3200" dirty="0" err="1">
                <a:cs typeface="B Mitra" panose="00000400000000000000" pitchFamily="2" charset="-78"/>
              </a:rPr>
              <a:t>عامل‌گرا</a:t>
            </a:r>
            <a:r>
              <a:rPr lang="fa-IR" sz="3200" dirty="0">
                <a:cs typeface="B Mitra" panose="00000400000000000000" pitchFamily="2" charset="-78"/>
              </a:rPr>
              <a:t> (</a:t>
            </a:r>
            <a:r>
              <a:rPr lang="en-US" dirty="0"/>
              <a:t>Agentic AI</a:t>
            </a:r>
            <a:r>
              <a:rPr lang="fa-IR" dirty="0"/>
              <a:t>)</a:t>
            </a:r>
            <a:endParaRPr lang="fa-IR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 برای دستیابی به اهداف،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و اجرای وظایف بدون نیاز به ورودی مداوم انسان، به صورت خودکار عمل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 این هوش مصنوعی </a:t>
            </a:r>
            <a:r>
              <a:rPr lang="fa-IR" sz="3200" dirty="0" err="1">
                <a:cs typeface="B Mitra" panose="00000400000000000000" pitchFamily="2" charset="-78"/>
              </a:rPr>
              <a:t>می‌تواند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برنامه‌ریزی</a:t>
            </a:r>
            <a:r>
              <a:rPr lang="fa-IR" sz="3200" dirty="0">
                <a:cs typeface="B Mitra" panose="00000400000000000000" pitchFamily="2" charset="-78"/>
              </a:rPr>
              <a:t>، اجرا و سازگار شود.</a:t>
            </a:r>
          </a:p>
          <a:p>
            <a:pPr fontAlgn="base"/>
            <a:r>
              <a:rPr lang="en-US" dirty="0"/>
              <a:t>AI that books tickets after comparing prices</a:t>
            </a:r>
          </a:p>
          <a:p>
            <a:pPr fontAlgn="base"/>
            <a:r>
              <a:rPr lang="en-US" dirty="0"/>
              <a:t>Task automation agents</a:t>
            </a:r>
          </a:p>
          <a:p>
            <a:pPr fontAlgn="base"/>
            <a:r>
              <a:rPr lang="en-US" dirty="0"/>
              <a:t>Multi-step problem-solving systems</a:t>
            </a: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0416A0-9FFE-4937-4F3B-F163889A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6CFC96-974C-4FB1-9456-5993EF41BB2A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427225-E81B-BC48-C304-B0B81172FD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5D1A6-1DBA-32D3-2E16-01DE534F04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8023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83498-ACF8-CF4A-BFC9-B4BB86231E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9001"/>
            <a:ext cx="10515600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4800" dirty="0">
                <a:cs typeface="B Mitra" panose="00000400000000000000" pitchFamily="2" charset="-78"/>
              </a:rPr>
              <a:t>مفاهیم کلیدی هوش مصنوعی</a:t>
            </a:r>
            <a:endParaRPr lang="en-US" sz="48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82C861-58D3-A578-AF0D-6E21DB9BB8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7183" y="1375051"/>
            <a:ext cx="9146029" cy="4351338"/>
          </a:xfrm>
        </p:spPr>
        <p:txBody>
          <a:bodyPr>
            <a:noAutofit/>
          </a:bodyPr>
          <a:lstStyle/>
          <a:p>
            <a:pPr algn="r" rtl="1"/>
            <a:r>
              <a:rPr lang="fa-IR" sz="3600" u="sng" dirty="0">
                <a:cs typeface="B Mitra" panose="00000400000000000000" pitchFamily="2" charset="-78"/>
              </a:rPr>
              <a:t>یادگیری ماشینی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یادگیری ماشینی شامل </a:t>
            </a:r>
            <a:r>
              <a:rPr lang="fa-IR" sz="3200" dirty="0" err="1">
                <a:cs typeface="B Mitra" panose="00000400000000000000" pitchFamily="2" charset="-78"/>
              </a:rPr>
              <a:t>الگوریتم‌هایی</a:t>
            </a:r>
            <a:r>
              <a:rPr lang="fa-IR" sz="3200" dirty="0">
                <a:cs typeface="B Mitra" panose="00000400000000000000" pitchFamily="2" charset="-78"/>
              </a:rPr>
              <a:t> است که از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 یاد </a:t>
            </a:r>
            <a:r>
              <a:rPr lang="fa-IR" sz="3200" dirty="0" err="1">
                <a:cs typeface="B Mitra" panose="00000400000000000000" pitchFamily="2" charset="-78"/>
              </a:rPr>
              <a:t>می‌گیرند</a:t>
            </a:r>
            <a:r>
              <a:rPr lang="fa-IR" sz="3200" dirty="0">
                <a:cs typeface="B Mitra" panose="00000400000000000000" pitchFamily="2" charset="-78"/>
              </a:rPr>
              <a:t> تا بدون </a:t>
            </a:r>
            <a:r>
              <a:rPr lang="fa-IR" sz="3200" dirty="0" err="1">
                <a:cs typeface="B Mitra" panose="00000400000000000000" pitchFamily="2" charset="-78"/>
              </a:rPr>
              <a:t>برنامه‌نویسی</a:t>
            </a:r>
            <a:r>
              <a:rPr lang="fa-IR" sz="3200" dirty="0">
                <a:cs typeface="B Mitra" panose="00000400000000000000" pitchFamily="2" charset="-78"/>
              </a:rPr>
              <a:t> صریح، </a:t>
            </a:r>
            <a:r>
              <a:rPr lang="fa-IR" sz="3200" dirty="0" err="1">
                <a:cs typeface="B Mitra" panose="00000400000000000000" pitchFamily="2" charset="-78"/>
              </a:rPr>
              <a:t>پیش‌بینی</a:t>
            </a:r>
            <a:r>
              <a:rPr lang="fa-IR" sz="3200" dirty="0">
                <a:cs typeface="B Mitra" panose="00000400000000000000" pitchFamily="2" charset="-78"/>
              </a:rPr>
              <a:t> یا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کنند.</a:t>
            </a:r>
          </a:p>
          <a:p>
            <a:pPr algn="r" rtl="1"/>
            <a:r>
              <a:rPr lang="fa-IR" sz="3600" u="sng" dirty="0">
                <a:cs typeface="B Mitra" panose="00000400000000000000" pitchFamily="2" charset="-78"/>
              </a:rPr>
              <a:t>پردازش زبان طبیعی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پردازش زبان طبیعی، </a:t>
            </a:r>
            <a:r>
              <a:rPr lang="fa-IR" sz="3200" dirty="0" err="1">
                <a:cs typeface="B Mitra" panose="00000400000000000000" pitchFamily="2" charset="-78"/>
              </a:rPr>
              <a:t>ماشین‌ها</a:t>
            </a:r>
            <a:r>
              <a:rPr lang="fa-IR" sz="3200" dirty="0">
                <a:cs typeface="B Mitra" panose="00000400000000000000" pitchFamily="2" charset="-78"/>
              </a:rPr>
              <a:t> را قادر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 تا زبان انسان را درک و تفسیر کنند و تعامل بهتر انسان و کامپیوتر را ممکن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fa-IR" sz="3600" u="sng" dirty="0" err="1">
                <a:cs typeface="B Mitra" panose="00000400000000000000" pitchFamily="2" charset="-78"/>
              </a:rPr>
              <a:t>شبکه‌های</a:t>
            </a:r>
            <a:r>
              <a:rPr lang="fa-IR" sz="3600" u="sng" dirty="0">
                <a:cs typeface="B Mitra" panose="00000400000000000000" pitchFamily="2" charset="-78"/>
              </a:rPr>
              <a:t> عصبی</a:t>
            </a:r>
            <a:r>
              <a:rPr lang="en-US" sz="3600" u="sng" dirty="0">
                <a:cs typeface="B Mitra" panose="00000400000000000000" pitchFamily="2" charset="-78"/>
              </a:rPr>
              <a:t> </a:t>
            </a:r>
          </a:p>
          <a:p>
            <a:pPr marL="0" indent="0" algn="r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شبکه‌های</a:t>
            </a:r>
            <a:r>
              <a:rPr lang="fa-IR" sz="3200" dirty="0">
                <a:cs typeface="B Mitra" panose="00000400000000000000" pitchFamily="2" charset="-78"/>
              </a:rPr>
              <a:t> عصبی از عملکردهای مغز انسان الهام گرفته </a:t>
            </a:r>
            <a:r>
              <a:rPr lang="fa-IR" sz="3200" dirty="0" err="1">
                <a:cs typeface="B Mitra" panose="00000400000000000000" pitchFamily="2" charset="-78"/>
              </a:rPr>
              <a:t>شده‌اند</a:t>
            </a:r>
            <a:r>
              <a:rPr lang="fa-IR" sz="3200" dirty="0">
                <a:cs typeface="B Mitra" panose="00000400000000000000" pitchFamily="2" charset="-78"/>
              </a:rPr>
              <a:t> و برای افزایش کارایی یادگیری در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هوش مصنوعی طراحی </a:t>
            </a:r>
            <a:r>
              <a:rPr lang="fa-IR" sz="3200" dirty="0" err="1">
                <a:cs typeface="B Mitra" panose="00000400000000000000" pitchFamily="2" charset="-78"/>
              </a:rPr>
              <a:t>شده‌اند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11B86-787E-39F4-F4A1-3476C7D616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46" y="0"/>
            <a:ext cx="2277374" cy="6858000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5CEA2786-D424-65AF-26ED-F0137D08A5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949BC-24AE-4382-A369-43EED738543E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BC0E490-B8F3-45B3-619C-E817D9E93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15F8D6-7070-17A3-723A-027338296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9694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8742E8-86C4-33FA-556F-6537C4792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853" y="1642188"/>
            <a:ext cx="5075852" cy="2461944"/>
          </a:xfrm>
        </p:spPr>
        <p:txBody>
          <a:bodyPr/>
          <a:lstStyle/>
          <a:p>
            <a:r>
              <a:rPr lang="en-US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Artificial intelligence, </a:t>
            </a:r>
            <a:br>
              <a:rPr lang="en-US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b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Machine learning, deep learning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B22D8AA-6804-7EF7-237B-2EF681E08E0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579705" y="928687"/>
            <a:ext cx="6176865" cy="4688341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B84BFA-6475-E715-A11E-3ACD4C0CE8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990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35147A-442F-47B9-1C9E-0FDD8729D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 rtl="1"/>
            <a:r>
              <a:rPr lang="fa-IR" sz="5400" dirty="0">
                <a:cs typeface="B Mitra" panose="00000400000000000000" pitchFamily="2" charset="-78"/>
              </a:rPr>
              <a:t>یادگیری ماشین-</a:t>
            </a:r>
            <a:r>
              <a:rPr lang="en-US" sz="5400" dirty="0">
                <a:cs typeface="B Mitra" panose="00000400000000000000" pitchFamily="2" charset="-78"/>
              </a:rPr>
              <a:t> </a:t>
            </a:r>
            <a:r>
              <a:rPr lang="en-US" dirty="0">
                <a:cs typeface="B Mitra" panose="00000400000000000000" pitchFamily="2" charset="-78"/>
              </a:rPr>
              <a:t>Machine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AC6A23-DE42-DF35-6356-F1BEA19C68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02" y="1907383"/>
            <a:ext cx="6314981" cy="4351338"/>
          </a:xfrm>
        </p:spPr>
        <p:txBody>
          <a:bodyPr>
            <a:normAutofit fontScale="92500"/>
          </a:bodyPr>
          <a:lstStyle/>
          <a:p>
            <a:pPr algn="just" rtl="1">
              <a:lnSpc>
                <a:spcPct val="110000"/>
              </a:lnSpc>
            </a:pPr>
            <a:r>
              <a:rPr lang="fa-IR" sz="3400" dirty="0" err="1">
                <a:cs typeface="B Mitra" panose="00000400000000000000" pitchFamily="2" charset="-78"/>
              </a:rPr>
              <a:t>شاخه‌ای</a:t>
            </a:r>
            <a:r>
              <a:rPr lang="fa-IR" sz="3400" dirty="0">
                <a:cs typeface="B Mitra" panose="00000400000000000000" pitchFamily="2" charset="-78"/>
              </a:rPr>
              <a:t> از هوش مصنوعی است که بر توسعه </a:t>
            </a:r>
            <a:r>
              <a:rPr lang="fa-IR" sz="3400" dirty="0" err="1">
                <a:cs typeface="B Mitra" panose="00000400000000000000" pitchFamily="2" charset="-78"/>
              </a:rPr>
              <a:t>الگوریتم‌هایی</a:t>
            </a:r>
            <a:r>
              <a:rPr lang="fa-IR" sz="3400" dirty="0">
                <a:cs typeface="B Mitra" panose="00000400000000000000" pitchFamily="2" charset="-78"/>
              </a:rPr>
              <a:t> متمرکز است که </a:t>
            </a:r>
            <a:r>
              <a:rPr lang="fa-IR" sz="3400" dirty="0" err="1">
                <a:cs typeface="B Mitra" panose="00000400000000000000" pitchFamily="2" charset="-78"/>
              </a:rPr>
              <a:t>سیستم‌ها</a:t>
            </a:r>
            <a:r>
              <a:rPr lang="fa-IR" sz="3400" dirty="0">
                <a:cs typeface="B Mitra" panose="00000400000000000000" pitchFamily="2" charset="-78"/>
              </a:rPr>
              <a:t> را قادر به یادگیری از </a:t>
            </a:r>
            <a:r>
              <a:rPr lang="fa-IR" sz="3400" dirty="0" err="1">
                <a:cs typeface="B Mitra" panose="00000400000000000000" pitchFamily="2" charset="-78"/>
              </a:rPr>
              <a:t>داده‌ها</a:t>
            </a:r>
            <a:r>
              <a:rPr lang="fa-IR" sz="3400" dirty="0">
                <a:cs typeface="B Mitra" panose="00000400000000000000" pitchFamily="2" charset="-78"/>
              </a:rPr>
              <a:t> </a:t>
            </a:r>
            <a:r>
              <a:rPr lang="fa-IR" sz="3400" dirty="0" err="1">
                <a:cs typeface="B Mitra" panose="00000400000000000000" pitchFamily="2" charset="-78"/>
              </a:rPr>
              <a:t>می‌کند</a:t>
            </a:r>
            <a:r>
              <a:rPr lang="fa-IR" sz="3400" dirty="0">
                <a:cs typeface="B Mitra" panose="00000400000000000000" pitchFamily="2" charset="-78"/>
              </a:rPr>
              <a:t>. </a:t>
            </a:r>
            <a:r>
              <a:rPr lang="fa-IR" sz="3400" i="1" u="sng" dirty="0">
                <a:cs typeface="B Mitra" panose="00000400000000000000" pitchFamily="2" charset="-78"/>
              </a:rPr>
              <a:t>یادگیری از </a:t>
            </a:r>
            <a:r>
              <a:rPr lang="fa-IR" sz="3400" i="1" u="sng" dirty="0" err="1">
                <a:cs typeface="B Mitra" panose="00000400000000000000" pitchFamily="2" charset="-78"/>
              </a:rPr>
              <a:t>داده‌ها</a:t>
            </a:r>
            <a:r>
              <a:rPr lang="fa-IR" sz="3400" i="1" u="sng" dirty="0">
                <a:cs typeface="B Mitra" panose="00000400000000000000" pitchFamily="2" charset="-78"/>
              </a:rPr>
              <a:t>: </a:t>
            </a:r>
            <a:r>
              <a:rPr lang="fa-IR" sz="3400" dirty="0" err="1">
                <a:cs typeface="B Mitra" panose="00000400000000000000" pitchFamily="2" charset="-78"/>
              </a:rPr>
              <a:t>سیستم‌ها</a:t>
            </a:r>
            <a:r>
              <a:rPr lang="fa-IR" sz="3400" dirty="0">
                <a:cs typeface="B Mitra" panose="00000400000000000000" pitchFamily="2" charset="-78"/>
              </a:rPr>
              <a:t> از </a:t>
            </a:r>
            <a:r>
              <a:rPr lang="fa-IR" sz="3400" dirty="0" err="1">
                <a:cs typeface="B Mitra" panose="00000400000000000000" pitchFamily="2" charset="-78"/>
              </a:rPr>
              <a:t>الگوریتم‌هایی</a:t>
            </a:r>
            <a:r>
              <a:rPr lang="fa-IR" sz="3400" dirty="0">
                <a:cs typeface="B Mitra" panose="00000400000000000000" pitchFamily="2" charset="-78"/>
              </a:rPr>
              <a:t> برای تجزیه و تحلیل </a:t>
            </a:r>
            <a:r>
              <a:rPr lang="fa-IR" sz="3400" dirty="0" err="1">
                <a:cs typeface="B Mitra" panose="00000400000000000000" pitchFamily="2" charset="-78"/>
              </a:rPr>
              <a:t>داده‌های</a:t>
            </a:r>
            <a:r>
              <a:rPr lang="fa-IR" sz="3400" dirty="0">
                <a:cs typeface="B Mitra" panose="00000400000000000000" pitchFamily="2" charset="-78"/>
              </a:rPr>
              <a:t> ورودی، شناسایی </a:t>
            </a:r>
            <a:r>
              <a:rPr lang="fa-IR" sz="3400" dirty="0" err="1">
                <a:cs typeface="B Mitra" panose="00000400000000000000" pitchFamily="2" charset="-78"/>
              </a:rPr>
              <a:t>الگوها</a:t>
            </a:r>
            <a:r>
              <a:rPr lang="fa-IR" sz="3400" dirty="0">
                <a:cs typeface="B Mitra" panose="00000400000000000000" pitchFamily="2" charset="-78"/>
              </a:rPr>
              <a:t> و بهبود عملکرد خود در طول زمان و تطبیق با اطلاعات جدید استفاده </a:t>
            </a:r>
            <a:r>
              <a:rPr lang="fa-IR" sz="3400" dirty="0" err="1">
                <a:cs typeface="B Mitra" panose="00000400000000000000" pitchFamily="2" charset="-78"/>
              </a:rPr>
              <a:t>می‌کنند</a:t>
            </a:r>
            <a:r>
              <a:rPr lang="fa-IR" sz="3400" dirty="0">
                <a:cs typeface="B Mitra" panose="00000400000000000000" pitchFamily="2" charset="-78"/>
              </a:rPr>
              <a:t>. </a:t>
            </a:r>
            <a:r>
              <a:rPr lang="fa-IR" sz="3400" i="1" u="sng" dirty="0" err="1">
                <a:cs typeface="B Mitra" panose="00000400000000000000" pitchFamily="2" charset="-78"/>
              </a:rPr>
              <a:t>پیش‌بینی‌ها</a:t>
            </a:r>
            <a:r>
              <a:rPr lang="fa-IR" sz="3400" i="1" dirty="0">
                <a:cs typeface="B Mitra" panose="00000400000000000000" pitchFamily="2" charset="-78"/>
              </a:rPr>
              <a:t>:</a:t>
            </a:r>
            <a:r>
              <a:rPr lang="fa-IR" sz="3400" dirty="0">
                <a:cs typeface="B Mitra" panose="00000400000000000000" pitchFamily="2" charset="-78"/>
              </a:rPr>
              <a:t> </a:t>
            </a:r>
            <a:r>
              <a:rPr lang="fa-IR" sz="3400" dirty="0" err="1">
                <a:cs typeface="B Mitra" panose="00000400000000000000" pitchFamily="2" charset="-78"/>
              </a:rPr>
              <a:t>مدل‌های</a:t>
            </a:r>
            <a:r>
              <a:rPr lang="fa-IR" sz="3400" dirty="0">
                <a:cs typeface="B Mitra" panose="00000400000000000000" pitchFamily="2" charset="-78"/>
              </a:rPr>
              <a:t> یادگیری ماشینی قادر به </a:t>
            </a:r>
            <a:r>
              <a:rPr lang="fa-IR" sz="3400" dirty="0" err="1">
                <a:cs typeface="B Mitra" panose="00000400000000000000" pitchFamily="2" charset="-78"/>
              </a:rPr>
              <a:t>پیش‌بینی</a:t>
            </a:r>
            <a:r>
              <a:rPr lang="fa-IR" sz="3400" dirty="0">
                <a:cs typeface="B Mitra" panose="00000400000000000000" pitchFamily="2" charset="-78"/>
              </a:rPr>
              <a:t> بر اساس الگوهای آموخته شده هستند.</a:t>
            </a:r>
            <a:endParaRPr lang="en-US" sz="3400" dirty="0">
              <a:cs typeface="B Mitra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4E0912-8119-F7B1-753D-32370F6EE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0813" y="1690687"/>
            <a:ext cx="4803090" cy="5030787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4CA3C0E8-9FC1-3D33-62A8-EF4B5E497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31C03-F3A2-49DD-A82E-CAB90287D76D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94171-90C0-29B4-1B6D-98F650D1E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DBC2BE6-2FC0-4565-58E5-8B0C87C07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11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16D3B-BDF6-AB41-0F15-05F1A9F3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یادگیری عمیق- </a:t>
            </a:r>
            <a:r>
              <a:rPr lang="en-US" sz="4000" dirty="0">
                <a:cs typeface="B Mitra" panose="00000400000000000000" pitchFamily="2" charset="-78"/>
              </a:rPr>
              <a:t>Deep Learning</a:t>
            </a:r>
            <a:r>
              <a:rPr lang="fa-IR" sz="4000" dirty="0">
                <a:cs typeface="B Mitra" panose="00000400000000000000" pitchFamily="2" charset="-78"/>
              </a:rPr>
              <a:t> </a:t>
            </a:r>
            <a:endParaRPr lang="en-US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B09DC-9E13-1426-508D-8547E3F61F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002" y="1825625"/>
            <a:ext cx="7775205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اغلب به عنوان نوع </a:t>
            </a:r>
            <a:r>
              <a:rPr lang="fa-IR" sz="3200" dirty="0" err="1">
                <a:cs typeface="B Mitra" panose="00000400000000000000" pitchFamily="2" charset="-78"/>
              </a:rPr>
              <a:t>پیشرفته‌تری</a:t>
            </a:r>
            <a:r>
              <a:rPr lang="fa-IR" sz="3200" dirty="0">
                <a:cs typeface="B Mitra" panose="00000400000000000000" pitchFamily="2" charset="-78"/>
              </a:rPr>
              <a:t> از یادگیری ماشینی در نظر گرفته </a:t>
            </a:r>
            <a:r>
              <a:rPr lang="fa-IR" sz="3200" dirty="0" err="1">
                <a:cs typeface="B Mitra" panose="00000400000000000000" pitchFamily="2" charset="-78"/>
              </a:rPr>
              <a:t>می‌شود</a:t>
            </a:r>
            <a:r>
              <a:rPr lang="fa-IR" sz="3200" dirty="0">
                <a:cs typeface="B Mitra" panose="00000400000000000000" pitchFamily="2" charset="-78"/>
              </a:rPr>
              <a:t>، زیرا از طریق بازنمایی یاد </a:t>
            </a:r>
            <a:r>
              <a:rPr lang="fa-IR" sz="3200" dirty="0" err="1">
                <a:cs typeface="B Mitra" panose="00000400000000000000" pitchFamily="2" charset="-78"/>
              </a:rPr>
              <a:t>می‌گیرد</a:t>
            </a:r>
            <a:r>
              <a:rPr lang="fa-IR" sz="3200" dirty="0">
                <a:cs typeface="B Mitra" panose="00000400000000000000" pitchFamily="2" charset="-78"/>
              </a:rPr>
              <a:t>، اما نیازی به </a:t>
            </a:r>
            <a:r>
              <a:rPr lang="fa-IR" sz="3200" dirty="0" err="1">
                <a:cs typeface="B Mitra" panose="00000400000000000000" pitchFamily="2" charset="-78"/>
              </a:rPr>
              <a:t>ساختاردهی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 ندارد.</a:t>
            </a:r>
          </a:p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الهام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ساختار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مغز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انسان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سعی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دارد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سیستم‌ها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قدرت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تحلیل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تصمیم‌گیری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یادگیری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بدهد</a:t>
            </a:r>
            <a:endParaRPr lang="fa-IR" sz="3200" dirty="0">
              <a:cs typeface="B Mitra" panose="00000400000000000000" pitchFamily="2" charset="-78"/>
            </a:endParaRPr>
          </a:p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مجموعه‌ای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مدل‌های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محاسباتی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مبتنی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شبکه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عصبی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تحلیل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حجم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انبوهی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غیرساختاریافته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بدون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نیاز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برنامه‌نویسی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مستقیم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دانش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کسب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  <a:endParaRPr lang="fa-IR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470DF6-7844-89D1-67B9-7EF36CE2B2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6A35DE-8984-90B9-D64F-864A6F9F0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486303-E151-5243-C758-4244657F2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19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DF94FD-9827-61BB-2B4A-D47106BA81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643" y="2215878"/>
            <a:ext cx="3950520" cy="3352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98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2B52A-59D9-3202-F178-75709AA1F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21065"/>
            <a:ext cx="10515600" cy="1325563"/>
          </a:xfrm>
        </p:spPr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یادگیری عمیق...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A291B-7ACE-251B-3C27-C30C3099F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87" y="1056998"/>
            <a:ext cx="11960087" cy="4351338"/>
          </a:xfrm>
        </p:spPr>
        <p:txBody>
          <a:bodyPr>
            <a:noAutofit/>
          </a:bodyPr>
          <a:lstStyle/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نیاز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استخراج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دستی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ویژگی‌ها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توسط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متخصصان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دشواری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پردازش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تفسیر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پیچیده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غیرساختاریافته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افت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دقت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عملکرد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پروژه‌های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حجم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بالای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sz="3200" dirty="0" err="1">
                <a:cs typeface="B Mitra" panose="00000400000000000000" pitchFamily="2" charset="-78"/>
              </a:rPr>
              <a:t>سختی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مقیاس‌پذیری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انطباق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متنوع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پویا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ویژگی:</a:t>
            </a:r>
          </a:p>
          <a:p>
            <a:pPr algn="r" rtl="1"/>
            <a:r>
              <a:rPr lang="en-US" b="1" dirty="0" err="1">
                <a:cs typeface="B Mitra" panose="00000400000000000000" pitchFamily="2" charset="-78"/>
              </a:rPr>
              <a:t>استخراج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خودکار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ویژگی‌ها</a:t>
            </a:r>
            <a:r>
              <a:rPr lang="en-US" b="1" dirty="0">
                <a:cs typeface="B Mitra" panose="00000400000000000000" pitchFamily="2" charset="-78"/>
              </a:rPr>
              <a:t>:</a:t>
            </a:r>
            <a:r>
              <a:rPr lang="en-US" dirty="0">
                <a:cs typeface="B Mitra" panose="00000400000000000000" pitchFamily="2" charset="-78"/>
              </a:rPr>
              <a:t> </a:t>
            </a:r>
            <a:r>
              <a:rPr lang="en-US" sz="3200" dirty="0" err="1">
                <a:cs typeface="B Mitra" panose="00000400000000000000" pitchFamily="2" charset="-78"/>
              </a:rPr>
              <a:t>نیازی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مهندسی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دستی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ویژگی‌ها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نیست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b="1" dirty="0" err="1">
                <a:cs typeface="B Mitra" panose="00000400000000000000" pitchFamily="2" charset="-78"/>
              </a:rPr>
              <a:t>عملکرد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عالی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با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داده‌های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بزرگ</a:t>
            </a:r>
            <a:r>
              <a:rPr lang="en-US" b="1" dirty="0">
                <a:cs typeface="B Mitra" panose="00000400000000000000" pitchFamily="2" charset="-78"/>
              </a:rPr>
              <a:t>:</a:t>
            </a:r>
            <a:r>
              <a:rPr lang="en-US" dirty="0">
                <a:cs typeface="B Mitra" panose="00000400000000000000" pitchFamily="2" charset="-78"/>
              </a:rPr>
              <a:t> </a:t>
            </a:r>
            <a:r>
              <a:rPr lang="en-US" sz="3200" dirty="0" err="1">
                <a:cs typeface="B Mitra" panose="00000400000000000000" pitchFamily="2" charset="-78"/>
              </a:rPr>
              <a:t>به‌راحتی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حجم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عظیمی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پردازش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b="1" dirty="0" err="1">
                <a:cs typeface="B Mitra" panose="00000400000000000000" pitchFamily="2" charset="-78"/>
              </a:rPr>
              <a:t>قابلیت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شناسایی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الگوهای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پیچیده</a:t>
            </a:r>
            <a:r>
              <a:rPr lang="en-US" b="1" dirty="0">
                <a:cs typeface="B Mitra" panose="00000400000000000000" pitchFamily="2" charset="-78"/>
              </a:rPr>
              <a:t>:</a:t>
            </a:r>
            <a:r>
              <a:rPr lang="en-US" dirty="0">
                <a:cs typeface="B Mitra" panose="00000400000000000000" pitchFamily="2" charset="-78"/>
              </a:rPr>
              <a:t> </a:t>
            </a:r>
            <a:r>
              <a:rPr lang="en-US" sz="3200" dirty="0" err="1">
                <a:cs typeface="B Mitra" panose="00000400000000000000" pitchFamily="2" charset="-78"/>
              </a:rPr>
              <a:t>حت</a:t>
            </a:r>
            <a:r>
              <a:rPr lang="fa-IR" sz="3200" dirty="0">
                <a:cs typeface="B Mitra" panose="00000400000000000000" pitchFamily="2" charset="-78"/>
              </a:rPr>
              <a:t>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الگوهایی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انسان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تشخیص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دادنی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نیستند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b="1" dirty="0" err="1">
                <a:cs typeface="B Mitra" panose="00000400000000000000" pitchFamily="2" charset="-78"/>
              </a:rPr>
              <a:t>مقیاس‌پذیری</a:t>
            </a:r>
            <a:r>
              <a:rPr lang="en-US" b="1" dirty="0">
                <a:cs typeface="B Mitra" panose="00000400000000000000" pitchFamily="2" charset="-78"/>
              </a:rPr>
              <a:t> </a:t>
            </a:r>
            <a:r>
              <a:rPr lang="en-US" b="1" dirty="0" err="1">
                <a:cs typeface="B Mitra" panose="00000400000000000000" pitchFamily="2" charset="-78"/>
              </a:rPr>
              <a:t>بالا</a:t>
            </a:r>
            <a:r>
              <a:rPr lang="en-US" b="1" dirty="0">
                <a:cs typeface="B Mitra" panose="00000400000000000000" pitchFamily="2" charset="-78"/>
              </a:rPr>
              <a:t>:</a:t>
            </a:r>
            <a:r>
              <a:rPr lang="en-US" sz="3200" dirty="0">
                <a:cs typeface="B Mitra" panose="00000400000000000000" pitchFamily="2" charset="-78"/>
              </a:rPr>
              <a:t> </a:t>
            </a:r>
            <a:r>
              <a:rPr lang="en-US" sz="3200" dirty="0" err="1">
                <a:cs typeface="B Mitra" panose="00000400000000000000" pitchFamily="2" charset="-78"/>
              </a:rPr>
              <a:t>امکان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آموزش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مدل‌ها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بسیار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زیاد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متنوع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marL="0" indent="0" algn="r" rtl="1">
              <a:buNone/>
            </a:pPr>
            <a:endParaRPr lang="fa-IR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856047-6063-9B40-03B3-C0F105FDF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E3702A-BA83-1AD8-D79A-F1DC63793D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CFD8FB-5E48-8A44-4787-B5CA19EB2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375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AB844-3930-2419-49ED-577CB237E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2161" y="0"/>
            <a:ext cx="10515600" cy="1325563"/>
          </a:xfrm>
        </p:spPr>
        <p:txBody>
          <a:bodyPr>
            <a:normAutofit fontScale="90000"/>
          </a:bodyPr>
          <a:lstStyle/>
          <a:p>
            <a:pPr algn="r" rtl="1"/>
            <a:r>
              <a:rPr lang="fa-IR" sz="4800" dirty="0">
                <a:cs typeface="B Mitra" panose="00000400000000000000" pitchFamily="2" charset="-78"/>
              </a:rPr>
              <a:t>پردازش زبان طبیعی- </a:t>
            </a:r>
            <a:r>
              <a:rPr lang="en-US" sz="4800" dirty="0">
                <a:cs typeface="B Mitra" panose="00000400000000000000" pitchFamily="2" charset="-78"/>
              </a:rPr>
              <a:t>Natural Language Processing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6EABB3F-92BD-4118-98CD-DADE90FD9E9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3801" y="899464"/>
            <a:ext cx="3942618" cy="39490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41A34DD-CE36-1755-B229-B86F21042BDA}"/>
              </a:ext>
            </a:extLst>
          </p:cNvPr>
          <p:cNvSpPr txBox="1"/>
          <p:nvPr/>
        </p:nvSpPr>
        <p:spPr>
          <a:xfrm>
            <a:off x="4525617" y="1478757"/>
            <a:ext cx="7442582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پردازش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زبان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طبیعی</a:t>
            </a:r>
            <a:r>
              <a:rPr lang="en-US" sz="3200" dirty="0">
                <a:cs typeface="B Mitra" panose="00000400000000000000" pitchFamily="2" charset="-78"/>
              </a:rPr>
              <a:t> (NLP) </a:t>
            </a:r>
            <a:r>
              <a:rPr lang="en-US" sz="3200" u="sng" dirty="0" err="1">
                <a:cs typeface="B Mitra" panose="00000400000000000000" pitchFamily="2" charset="-78"/>
              </a:rPr>
              <a:t>تعامل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کامپیوترها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انسان‌ها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تسهیل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می‌کند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ارتباط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روان‌تر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شهودی‌تر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می‌سازد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  <a:endParaRPr lang="fa-IR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ماشین‌ها</a:t>
            </a:r>
            <a:r>
              <a:rPr lang="fa-IR" sz="3200" dirty="0">
                <a:cs typeface="B Mitra" panose="00000400000000000000" pitchFamily="2" charset="-78"/>
              </a:rPr>
              <a:t> را قادر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 تا با استفاده از زبان انسان، آن را درک، تفسیر و ارتباط برقرار کنند. این پردازش با متن و گفتار کار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  <a:r>
              <a:rPr lang="en-US" sz="3200" dirty="0" err="1">
                <a:cs typeface="B Mitra" panose="00000400000000000000" pitchFamily="2" charset="-78"/>
              </a:rPr>
              <a:t>ماشین‌های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مجهز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پردازش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زبان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طبیعی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ورودی‌های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متنی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صوتی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بخوانند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درک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وتجربه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کارایی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کاربر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افزایش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i="1" u="sng" dirty="0" err="1">
                <a:cs typeface="B Mitra" panose="00000400000000000000" pitchFamily="2" charset="-78"/>
              </a:rPr>
              <a:t>پاسخ</a:t>
            </a:r>
            <a:r>
              <a:rPr lang="en-US" sz="3200" i="1" u="sng" dirty="0">
                <a:cs typeface="B Mitra" panose="00000400000000000000" pitchFamily="2" charset="-78"/>
              </a:rPr>
              <a:t> </a:t>
            </a:r>
            <a:r>
              <a:rPr lang="en-US" sz="3200" i="1" u="sng" dirty="0" err="1">
                <a:cs typeface="B Mitra" panose="00000400000000000000" pitchFamily="2" charset="-78"/>
              </a:rPr>
              <a:t>به</a:t>
            </a:r>
            <a:r>
              <a:rPr lang="en-US" sz="3200" i="1" u="sng" dirty="0">
                <a:cs typeface="B Mitra" panose="00000400000000000000" pitchFamily="2" charset="-78"/>
              </a:rPr>
              <a:t> </a:t>
            </a:r>
            <a:r>
              <a:rPr lang="en-US" sz="3200" i="1" u="sng" dirty="0" err="1">
                <a:cs typeface="B Mitra" panose="00000400000000000000" pitchFamily="2" charset="-78"/>
              </a:rPr>
              <a:t>ورودی‌ها</a:t>
            </a:r>
            <a:r>
              <a:rPr lang="fa-IR" sz="3200" i="1" u="sng" dirty="0">
                <a:cs typeface="B Mitra" panose="00000400000000000000" pitchFamily="2" charset="-78"/>
              </a:rPr>
              <a:t>: </a:t>
            </a:r>
            <a:r>
              <a:rPr lang="en-US" sz="3200" dirty="0" err="1">
                <a:cs typeface="B Mitra" panose="00000400000000000000" pitchFamily="2" charset="-78"/>
              </a:rPr>
              <a:t>پردازش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زبان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طبیعی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ماشین‌ها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قادر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می‌سازد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طور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مناسب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سوالات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کاربران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پاسخ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اطلاعات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راه‌حل‌های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مرتبط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ارائه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دهند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7765230-124C-6C94-19A6-B997094BCEB5}"/>
              </a:ext>
            </a:extLst>
          </p:cNvPr>
          <p:cNvSpPr txBox="1"/>
          <p:nvPr/>
        </p:nvSpPr>
        <p:spPr>
          <a:xfrm>
            <a:off x="484239" y="4909930"/>
            <a:ext cx="37962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fontAlgn="base">
              <a:buFont typeface="Wingdings" panose="05000000000000000000" pitchFamily="2" charset="2"/>
              <a:buChar char="q"/>
            </a:pPr>
            <a:r>
              <a:rPr lang="en-US" sz="2800" dirty="0"/>
              <a:t>Chatbots</a:t>
            </a:r>
          </a:p>
          <a:p>
            <a:pPr marL="457200" indent="-457200" fontAlgn="base">
              <a:buFont typeface="Wingdings" panose="05000000000000000000" pitchFamily="2" charset="2"/>
              <a:buChar char="q"/>
            </a:pPr>
            <a:r>
              <a:rPr lang="en-US" sz="2800" dirty="0"/>
              <a:t>Language translation</a:t>
            </a:r>
          </a:p>
          <a:p>
            <a:pPr marL="457200" indent="-457200" fontAlgn="base">
              <a:buFont typeface="Wingdings" panose="05000000000000000000" pitchFamily="2" charset="2"/>
              <a:buChar char="q"/>
            </a:pPr>
            <a:r>
              <a:rPr lang="en-US" sz="2800" dirty="0"/>
              <a:t>Sentiment analysis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3ACA8A4F-A75E-AA39-2B15-F3D808726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AE3B0D-382E-4D9C-A914-3A0052DF0DEF}" type="datetime1">
              <a:rPr lang="en-US" smtClean="0"/>
              <a:t>8/2/2026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5E6C2AAB-7C67-5E74-38D0-D614D7E043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CA726BE-FD5D-AEF1-A36E-454BDE1C2D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1616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82395-26DD-2D0F-5053-78999D617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4200" y="293095"/>
            <a:ext cx="5257800" cy="689385"/>
          </a:xfrm>
        </p:spPr>
        <p:txBody>
          <a:bodyPr>
            <a:noAutofit/>
          </a:bodyPr>
          <a:lstStyle/>
          <a:p>
            <a:pPr algn="r" rtl="1"/>
            <a:r>
              <a:rPr lang="fa-IR" sz="5000" dirty="0">
                <a:cs typeface="B Mitra" panose="00000400000000000000" pitchFamily="2" charset="-78"/>
              </a:rPr>
              <a:t>کاربردهای هوش مصنوعی</a:t>
            </a:r>
            <a:endParaRPr lang="en-US" sz="50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31D844-9B87-39E6-A412-6A88C1B51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8491"/>
            <a:ext cx="7520609" cy="5277311"/>
          </a:xfrm>
        </p:spPr>
        <p:txBody>
          <a:bodyPr>
            <a:noAutofit/>
          </a:bodyPr>
          <a:lstStyle/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نوآوری‌های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مراقبت‌های</a:t>
            </a:r>
            <a:r>
              <a:rPr lang="fa-IR" sz="3200" dirty="0">
                <a:cs typeface="B Mitra" panose="00000400000000000000" pitchFamily="2" charset="-78"/>
              </a:rPr>
              <a:t> بهداشتی</a:t>
            </a:r>
          </a:p>
          <a:p>
            <a:pPr marL="0" indent="0" algn="r" rtl="1">
              <a:buNone/>
            </a:pPr>
            <a:r>
              <a:rPr lang="fa-IR" sz="3000" dirty="0">
                <a:cs typeface="B Mitra" panose="00000400000000000000" pitchFamily="2" charset="-78"/>
              </a:rPr>
              <a:t>هوش مصنوعی از طریق تجزیه و تحلیل </a:t>
            </a:r>
            <a:r>
              <a:rPr lang="fa-IR" sz="3000" dirty="0" err="1">
                <a:cs typeface="B Mitra" panose="00000400000000000000" pitchFamily="2" charset="-78"/>
              </a:rPr>
              <a:t>پیش‌بینی‌کننده</a:t>
            </a:r>
            <a:r>
              <a:rPr lang="fa-IR" sz="3000" dirty="0">
                <a:cs typeface="B Mitra" panose="00000400000000000000" pitchFamily="2" charset="-78"/>
              </a:rPr>
              <a:t>، در حال متحول کردن </a:t>
            </a:r>
            <a:r>
              <a:rPr lang="fa-IR" sz="3000" dirty="0" err="1">
                <a:cs typeface="B Mitra" panose="00000400000000000000" pitchFamily="2" charset="-78"/>
              </a:rPr>
              <a:t>مراقبت‌های</a:t>
            </a:r>
            <a:r>
              <a:rPr lang="fa-IR" sz="3000" dirty="0">
                <a:cs typeface="B Mitra" panose="00000400000000000000" pitchFamily="2" charset="-78"/>
              </a:rPr>
              <a:t> بهداشتی است و نتایج بیماران و کارایی عملیاتی را بهبود </a:t>
            </a:r>
            <a:r>
              <a:rPr lang="fa-IR" sz="3000" dirty="0" err="1">
                <a:cs typeface="B Mitra" panose="00000400000000000000" pitchFamily="2" charset="-78"/>
              </a:rPr>
              <a:t>می‌بخشد</a:t>
            </a:r>
            <a:r>
              <a:rPr lang="fa-IR" sz="30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تحول مالی</a:t>
            </a:r>
          </a:p>
          <a:p>
            <a:pPr marL="0" indent="0" algn="r" rtl="1">
              <a:buNone/>
            </a:pPr>
            <a:r>
              <a:rPr lang="fa-IR" sz="3000" dirty="0">
                <a:cs typeface="B Mitra" panose="00000400000000000000" pitchFamily="2" charset="-78"/>
              </a:rPr>
              <a:t>در امور مالی، هوش مصنوعی از طریق تجزیه و تحلیل </a:t>
            </a:r>
            <a:r>
              <a:rPr lang="fa-IR" sz="3000" dirty="0" err="1">
                <a:cs typeface="B Mitra" panose="00000400000000000000" pitchFamily="2" charset="-78"/>
              </a:rPr>
              <a:t>داده‌ها</a:t>
            </a:r>
            <a:r>
              <a:rPr lang="fa-IR" sz="3000" dirty="0">
                <a:cs typeface="B Mitra" panose="00000400000000000000" pitchFamily="2" charset="-78"/>
              </a:rPr>
              <a:t> و </a:t>
            </a:r>
            <a:r>
              <a:rPr lang="fa-IR" sz="3000" dirty="0" err="1">
                <a:cs typeface="B Mitra" panose="00000400000000000000" pitchFamily="2" charset="-78"/>
              </a:rPr>
              <a:t>مدل‌سازی</a:t>
            </a:r>
            <a:r>
              <a:rPr lang="fa-IR" sz="3000" dirty="0">
                <a:cs typeface="B Mitra" panose="00000400000000000000" pitchFamily="2" charset="-78"/>
              </a:rPr>
              <a:t> </a:t>
            </a:r>
            <a:r>
              <a:rPr lang="fa-IR" sz="3000" dirty="0" err="1">
                <a:cs typeface="B Mitra" panose="00000400000000000000" pitchFamily="2" charset="-78"/>
              </a:rPr>
              <a:t>پیش‌بینی‌کننده</a:t>
            </a:r>
            <a:r>
              <a:rPr lang="fa-IR" sz="3000" dirty="0">
                <a:cs typeface="B Mitra" panose="00000400000000000000" pitchFamily="2" charset="-78"/>
              </a:rPr>
              <a:t>، </a:t>
            </a:r>
            <a:r>
              <a:rPr lang="fa-IR" sz="3000" dirty="0" err="1">
                <a:cs typeface="B Mitra" panose="00000400000000000000" pitchFamily="2" charset="-78"/>
              </a:rPr>
              <a:t>تصمیم‌گیری</a:t>
            </a:r>
            <a:r>
              <a:rPr lang="fa-IR" sz="3000" dirty="0">
                <a:cs typeface="B Mitra" panose="00000400000000000000" pitchFamily="2" charset="-78"/>
              </a:rPr>
              <a:t> و مدیریت ریسک را بهبود </a:t>
            </a:r>
            <a:r>
              <a:rPr lang="fa-IR" sz="3000" dirty="0" err="1">
                <a:cs typeface="B Mitra" panose="00000400000000000000" pitchFamily="2" charset="-78"/>
              </a:rPr>
              <a:t>می‌بخشد</a:t>
            </a:r>
            <a:r>
              <a:rPr lang="fa-IR" sz="30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fa-IR" sz="3000" dirty="0" err="1">
                <a:cs typeface="B Mitra" panose="00000400000000000000" pitchFamily="2" charset="-78"/>
              </a:rPr>
              <a:t>پیشرفت‌های</a:t>
            </a:r>
            <a:r>
              <a:rPr lang="fa-IR" sz="3000" dirty="0">
                <a:cs typeface="B Mitra" panose="00000400000000000000" pitchFamily="2" charset="-78"/>
              </a:rPr>
              <a:t> حمل و نقل</a:t>
            </a:r>
          </a:p>
          <a:p>
            <a:pPr marL="0" indent="0" algn="r" rtl="1">
              <a:buNone/>
            </a:pPr>
            <a:r>
              <a:rPr lang="fa-IR" sz="3000" dirty="0">
                <a:cs typeface="B Mitra" panose="00000400000000000000" pitchFamily="2" charset="-78"/>
              </a:rPr>
              <a:t>هوش مصنوعی از طریق وسایل نقلیه </a:t>
            </a:r>
            <a:r>
              <a:rPr lang="fa-IR" sz="3000" dirty="0" err="1">
                <a:cs typeface="B Mitra" panose="00000400000000000000" pitchFamily="2" charset="-78"/>
              </a:rPr>
              <a:t>خودران</a:t>
            </a:r>
            <a:r>
              <a:rPr lang="fa-IR" sz="3000" dirty="0">
                <a:cs typeface="B Mitra" panose="00000400000000000000" pitchFamily="2" charset="-78"/>
              </a:rPr>
              <a:t> و مدیریت هوشمند ترافیک، </a:t>
            </a:r>
            <a:r>
              <a:rPr lang="fa-IR" sz="3000" dirty="0" err="1">
                <a:cs typeface="B Mitra" panose="00000400000000000000" pitchFamily="2" charset="-78"/>
              </a:rPr>
              <a:t>سیستم‌های</a:t>
            </a:r>
            <a:r>
              <a:rPr lang="fa-IR" sz="3000" dirty="0">
                <a:cs typeface="B Mitra" panose="00000400000000000000" pitchFamily="2" charset="-78"/>
              </a:rPr>
              <a:t> حمل و نقل را بهینه </a:t>
            </a:r>
            <a:r>
              <a:rPr lang="fa-IR" sz="3000" dirty="0" err="1">
                <a:cs typeface="B Mitra" panose="00000400000000000000" pitchFamily="2" charset="-78"/>
              </a:rPr>
              <a:t>می‌کند</a:t>
            </a:r>
            <a:r>
              <a:rPr lang="fa-IR" sz="3000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fa-IR" sz="3000" dirty="0">
                <a:cs typeface="B Mitra" panose="00000400000000000000" pitchFamily="2" charset="-78"/>
              </a:rPr>
              <a:t>توسعه سرگرمی</a:t>
            </a:r>
          </a:p>
          <a:p>
            <a:pPr marL="0" indent="0" algn="r" rtl="1">
              <a:buNone/>
            </a:pPr>
            <a:r>
              <a:rPr lang="fa-IR" sz="3000" dirty="0">
                <a:cs typeface="B Mitra" panose="00000400000000000000" pitchFamily="2" charset="-78"/>
              </a:rPr>
              <a:t>هوش مصنوعی با </a:t>
            </a:r>
            <a:r>
              <a:rPr lang="fa-IR" sz="3000" dirty="0" err="1">
                <a:cs typeface="B Mitra" panose="00000400000000000000" pitchFamily="2" charset="-78"/>
              </a:rPr>
              <a:t>شخصی‌سازی</a:t>
            </a:r>
            <a:r>
              <a:rPr lang="fa-IR" sz="3000" dirty="0">
                <a:cs typeface="B Mitra" panose="00000400000000000000" pitchFamily="2" charset="-78"/>
              </a:rPr>
              <a:t> </a:t>
            </a:r>
            <a:r>
              <a:rPr lang="fa-IR" sz="3000" dirty="0" err="1">
                <a:cs typeface="B Mitra" panose="00000400000000000000" pitchFamily="2" charset="-78"/>
              </a:rPr>
              <a:t>توصیه‌های</a:t>
            </a:r>
            <a:r>
              <a:rPr lang="fa-IR" sz="3000" dirty="0">
                <a:cs typeface="B Mitra" panose="00000400000000000000" pitchFamily="2" charset="-78"/>
              </a:rPr>
              <a:t> محتوا و بهبود تجربیات کاربر، سرگرمی را تغییر </a:t>
            </a:r>
            <a:r>
              <a:rPr lang="fa-IR" sz="3000" dirty="0" err="1">
                <a:cs typeface="B Mitra" panose="00000400000000000000" pitchFamily="2" charset="-78"/>
              </a:rPr>
              <a:t>می‌دهد</a:t>
            </a:r>
            <a:r>
              <a:rPr lang="fa-IR" sz="3000" dirty="0">
                <a:cs typeface="B Mitra" panose="00000400000000000000" pitchFamily="2" charset="-78"/>
              </a:rPr>
              <a:t>.</a:t>
            </a:r>
            <a:endParaRPr lang="en-US" sz="3000" dirty="0">
              <a:cs typeface="B Mitra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E59142-C638-65A0-C346-2EC7A09684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121" y="1187084"/>
            <a:ext cx="4509907" cy="5330901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A6BB83A-6D2E-59BA-A69C-35906ABFC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F5B1B-BF12-4F83-94F4-23504ECA0A92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CFDBDF9-93D6-1363-F8E3-25D180F5CF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036CE58-314C-9AF1-32FA-CCAF7977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4579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482A-54CA-B255-08C9-CE8D027A67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8956" y="-35079"/>
            <a:ext cx="5606845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4600" dirty="0">
                <a:cs typeface="B Mitra" panose="00000400000000000000" pitchFamily="2" charset="-78"/>
              </a:rPr>
              <a:t>هوش مصنوعی در حوزه سلامت</a:t>
            </a:r>
            <a:endParaRPr lang="en-US" sz="46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1ADAF-3E9A-8EF2-8E07-14BC87634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365124"/>
            <a:ext cx="6585155" cy="6411759"/>
          </a:xfrm>
        </p:spPr>
        <p:txBody>
          <a:bodyPr>
            <a:normAutofit/>
          </a:bodyPr>
          <a:lstStyle/>
          <a:p>
            <a:pPr algn="just" rtl="1"/>
            <a:r>
              <a:rPr lang="fa-IR" sz="3200" u="sng" dirty="0">
                <a:cs typeface="B Mitra" panose="00000400000000000000" pitchFamily="2" charset="-78"/>
              </a:rPr>
              <a:t>هوش مصنوعی برای تشخیص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فناوری‌های</a:t>
            </a:r>
            <a:r>
              <a:rPr lang="fa-IR" sz="3200" dirty="0">
                <a:cs typeface="B Mitra" panose="00000400000000000000" pitchFamily="2" charset="-78"/>
              </a:rPr>
              <a:t> هوش مصنوعی </a:t>
            </a:r>
            <a:r>
              <a:rPr lang="fa-IR" sz="3200" dirty="0" err="1">
                <a:cs typeface="B Mitra" panose="00000400000000000000" pitchFamily="2" charset="-78"/>
              </a:rPr>
              <a:t>می‌توانند</a:t>
            </a:r>
            <a:r>
              <a:rPr lang="fa-IR" sz="3200" dirty="0">
                <a:cs typeface="B Mitra" panose="00000400000000000000" pitchFamily="2" charset="-78"/>
              </a:rPr>
              <a:t> دقت و سرعت تشخیص پزشکی را به میزان قابل توجهی بهبود بخشند و منجر به مراقبت بهتر از بیمار شوند.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u="sng" dirty="0" err="1">
                <a:cs typeface="B Mitra" panose="00000400000000000000" pitchFamily="2" charset="-78"/>
              </a:rPr>
              <a:t>برنامه‌های</a:t>
            </a:r>
            <a:r>
              <a:rPr lang="fa-IR" sz="3200" u="sng" dirty="0">
                <a:cs typeface="B Mitra" panose="00000400000000000000" pitchFamily="2" charset="-78"/>
              </a:rPr>
              <a:t> درمانی </a:t>
            </a:r>
            <a:r>
              <a:rPr lang="fa-IR" sz="3200" u="sng" dirty="0" err="1">
                <a:cs typeface="B Mitra" panose="00000400000000000000" pitchFamily="2" charset="-78"/>
              </a:rPr>
              <a:t>شخصی‌سازی‌شده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با استفاده از هوش مصنوعی، </a:t>
            </a:r>
            <a:r>
              <a:rPr lang="fa-IR" sz="3200" dirty="0" err="1">
                <a:cs typeface="B Mitra" panose="00000400000000000000" pitchFamily="2" charset="-78"/>
              </a:rPr>
              <a:t>ارائه‌دهندگان</a:t>
            </a:r>
            <a:r>
              <a:rPr lang="fa-IR" sz="3200" dirty="0">
                <a:cs typeface="B Mitra" panose="00000400000000000000" pitchFamily="2" charset="-78"/>
              </a:rPr>
              <a:t> خدمات درمانی </a:t>
            </a:r>
            <a:r>
              <a:rPr lang="fa-IR" sz="3200" dirty="0" err="1">
                <a:cs typeface="B Mitra" panose="00000400000000000000" pitchFamily="2" charset="-78"/>
              </a:rPr>
              <a:t>می‌توانند</a:t>
            </a:r>
            <a:r>
              <a:rPr lang="fa-IR" sz="3200" dirty="0">
                <a:cs typeface="B Mitra" panose="00000400000000000000" pitchFamily="2" charset="-78"/>
              </a:rPr>
              <a:t> بر اساس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 و نیازهای هر بیمار، </a:t>
            </a:r>
            <a:r>
              <a:rPr lang="fa-IR" sz="3200" dirty="0" err="1">
                <a:cs typeface="B Mitra" panose="00000400000000000000" pitchFamily="2" charset="-78"/>
              </a:rPr>
              <a:t>برنامه‌های</a:t>
            </a:r>
            <a:r>
              <a:rPr lang="fa-IR" sz="3200" dirty="0">
                <a:cs typeface="B Mitra" panose="00000400000000000000" pitchFamily="2" charset="-78"/>
              </a:rPr>
              <a:t> درمانی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</a:t>
            </a:r>
            <a:r>
              <a:rPr lang="fa-IR" sz="3200" dirty="0">
                <a:cs typeface="B Mitra" panose="00000400000000000000" pitchFamily="2" charset="-78"/>
              </a:rPr>
              <a:t> ایجاد کنند.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u="sng" dirty="0" err="1">
                <a:cs typeface="B Mitra" panose="00000400000000000000" pitchFamily="2" charset="-78"/>
              </a:rPr>
              <a:t>تحلیل‌های</a:t>
            </a:r>
            <a:r>
              <a:rPr lang="fa-IR" sz="3200" u="sng" dirty="0">
                <a:cs typeface="B Mitra" panose="00000400000000000000" pitchFamily="2" charset="-78"/>
              </a:rPr>
              <a:t> </a:t>
            </a:r>
            <a:r>
              <a:rPr lang="fa-IR" sz="3200" u="sng" dirty="0" err="1">
                <a:cs typeface="B Mitra" panose="00000400000000000000" pitchFamily="2" charset="-78"/>
              </a:rPr>
              <a:t>پیش‌بینی‌کننده</a:t>
            </a:r>
            <a:r>
              <a:rPr lang="fa-IR" sz="3200" u="sng" dirty="0">
                <a:cs typeface="B Mitra" panose="00000400000000000000" pitchFamily="2" charset="-78"/>
              </a:rPr>
              <a:t> در </a:t>
            </a:r>
            <a:r>
              <a:rPr lang="fa-IR" sz="3200" u="sng" dirty="0" err="1">
                <a:cs typeface="B Mitra" panose="00000400000000000000" pitchFamily="2" charset="-78"/>
              </a:rPr>
              <a:t>مراقبت‌های</a:t>
            </a:r>
            <a:r>
              <a:rPr lang="fa-IR" sz="3200" u="sng" dirty="0">
                <a:cs typeface="B Mitra" panose="00000400000000000000" pitchFamily="2" charset="-78"/>
              </a:rPr>
              <a:t> بهداشتی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تحلیل‌های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پیش‌بینی‌کننده</a:t>
            </a:r>
            <a:r>
              <a:rPr lang="fa-IR" sz="3200" dirty="0">
                <a:cs typeface="B Mitra" panose="00000400000000000000" pitchFamily="2" charset="-78"/>
              </a:rPr>
              <a:t> مبتنی بر هوش مصنوعی به </a:t>
            </a:r>
            <a:r>
              <a:rPr lang="fa-IR" sz="3200" dirty="0" err="1">
                <a:cs typeface="B Mitra" panose="00000400000000000000" pitchFamily="2" charset="-78"/>
              </a:rPr>
              <a:t>پیش‌بینی</a:t>
            </a:r>
            <a:r>
              <a:rPr lang="fa-IR" sz="3200" dirty="0">
                <a:cs typeface="B Mitra" panose="00000400000000000000" pitchFamily="2" charset="-78"/>
              </a:rPr>
              <a:t> نیازهای بیمار و بهبود نتایج از طریق اقدامات پیشگیرانه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A82D2D-14BB-7062-CC07-8734C27D1E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3755" y="1290484"/>
            <a:ext cx="5302046" cy="5486399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9355B63-B3DF-DAE3-B3A0-4CC6550A22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3AB6B-4809-4FF7-BB6E-A6BFE58DC219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0DA4A5D3-7B85-3A36-F579-4BD4A0CF4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C272645-798C-F68D-D4A5-00FA3B9D7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7201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هوش مصنوعی در بهداشت و کاربرد آن - ایرانتک">
            <a:extLst>
              <a:ext uri="{FF2B5EF4-FFF2-40B4-BE49-F238E27FC236}">
                <a16:creationId xmlns:a16="http://schemas.microsoft.com/office/drawing/2014/main" id="{53A154EA-758B-67C1-EA9B-5E4FB7C94A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7477" y="1468539"/>
            <a:ext cx="4575167" cy="43338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03A563C-E6D2-65E6-29A9-FC186FA55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1821"/>
            <a:ext cx="10515600" cy="1325563"/>
          </a:xfrm>
        </p:spPr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هوش مصنوعی در حوزه سلامت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1D8DFF-062A-2D18-4C39-615B194631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852" y="1825625"/>
            <a:ext cx="7174235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</a:t>
            </a:r>
            <a:r>
              <a:rPr lang="fa-IR" sz="3200" dirty="0" err="1">
                <a:cs typeface="B Mitra" panose="00000400000000000000" pitchFamily="2" charset="-78"/>
              </a:rPr>
              <a:t>یادآوری‌های</a:t>
            </a:r>
            <a:r>
              <a:rPr lang="fa-IR" sz="3200" dirty="0">
                <a:cs typeface="B Mitra" panose="00000400000000000000" pitchFamily="2" charset="-78"/>
              </a:rPr>
              <a:t> دارویی را برای بیماران بهبود </a:t>
            </a:r>
            <a:r>
              <a:rPr lang="fa-IR" sz="3200" dirty="0" err="1">
                <a:cs typeface="B Mitra" panose="00000400000000000000" pitchFamily="2" charset="-78"/>
              </a:rPr>
              <a:t>می‌بخشد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نظارت بر سلامت </a:t>
            </a:r>
            <a:r>
              <a:rPr lang="fa-IR" sz="3200" dirty="0" err="1">
                <a:cs typeface="B Mitra" panose="00000400000000000000" pitchFamily="2" charset="-78"/>
              </a:rPr>
              <a:t>می‌توانند</a:t>
            </a:r>
            <a:r>
              <a:rPr lang="fa-IR" sz="3200" dirty="0">
                <a:cs typeface="B Mitra" panose="00000400000000000000" pitchFamily="2" charset="-78"/>
              </a:rPr>
              <a:t> مشکلات بالقوه سلامتی را </a:t>
            </a:r>
            <a:r>
              <a:rPr lang="fa-IR" sz="3200" dirty="0" err="1">
                <a:cs typeface="B Mitra" panose="00000400000000000000" pitchFamily="2" charset="-78"/>
              </a:rPr>
              <a:t>پیش‌بینی</a:t>
            </a:r>
            <a:r>
              <a:rPr lang="fa-IR" sz="3200" dirty="0">
                <a:cs typeface="B Mitra" panose="00000400000000000000" pitchFamily="2" charset="-78"/>
              </a:rPr>
              <a:t> کنند. 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از طریق تجزیه و تحلیل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، مراقبت از بیمار را بهبود </a:t>
            </a:r>
            <a:r>
              <a:rPr lang="fa-IR" sz="3200" dirty="0" err="1">
                <a:cs typeface="B Mitra" panose="00000400000000000000" pitchFamily="2" charset="-78"/>
              </a:rPr>
              <a:t>می‌بخشد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AFE3A04-5927-F506-A40A-2445D97B3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0D8EA-97CB-46EA-9E60-5CE09A05E4D5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1BF5D5-BDC2-6F14-A12E-948418E7D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AEFFBDC-E30E-BE20-3043-6F4F1624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6087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2EF7F-9648-E954-E753-C478E2A28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در حوزه سلامت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...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AD606-92FE-C17D-726B-CF0E84101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32266-AB06-970A-0B83-AA37DB2AB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A384A7-21AF-A3C9-9114-8256B3CA9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25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CF87DC6-FE9E-E692-F5DF-1E3AF2846D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732" y="2005012"/>
            <a:ext cx="6634075" cy="435133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Integration of AI in electronic health records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Personalized medicine and treatment plans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Predictive analytics for disease prevention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AI in diagnostics and medical imaging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AI for drug discovery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AI in pharmaceutical manufacturing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600" dirty="0"/>
              <a:t>AI-based nanorobots for drug delivery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2600" dirty="0"/>
          </a:p>
          <a:p>
            <a:pPr>
              <a:buFont typeface="Wingdings" panose="05000000000000000000" pitchFamily="2" charset="2"/>
              <a:buChar char="Ø"/>
            </a:pPr>
            <a:endParaRPr lang="en-US" sz="2600" dirty="0"/>
          </a:p>
          <a:p>
            <a:pPr>
              <a:buFont typeface="Wingdings" panose="05000000000000000000" pitchFamily="2" charset="2"/>
              <a:buChar char="Ø"/>
            </a:pPr>
            <a:endParaRPr lang="en-US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F8B4E7-E521-08D1-B11C-27A3127257EB}"/>
              </a:ext>
            </a:extLst>
          </p:cNvPr>
          <p:cNvSpPr txBox="1"/>
          <p:nvPr/>
        </p:nvSpPr>
        <p:spPr>
          <a:xfrm>
            <a:off x="6776658" y="1858682"/>
            <a:ext cx="5636471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800" dirty="0"/>
              <a:t>Robotics in surgery</a:t>
            </a:r>
            <a:endParaRPr lang="en-US" sz="2600" dirty="0"/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AI and rehabilitation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sz="2600" dirty="0"/>
              <a:t>AI in cancer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- AI for colorectal cancer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- AI in breast cancer</a:t>
            </a:r>
          </a:p>
          <a:p>
            <a:pPr>
              <a:spcBef>
                <a:spcPts val="600"/>
              </a:spcBef>
            </a:pPr>
            <a:r>
              <a:rPr lang="en-US" sz="2600" dirty="0"/>
              <a:t>- AI in lung cancer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/>
              <a:t>Development of virtual health assistants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en-US" sz="2600" dirty="0"/>
              <a:t>AI integration with wearable devices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10941858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55A62-1314-814C-6B6D-336775FF5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در حوزه سلامت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...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99AFA1-8EAE-52E9-69FE-C9AA8DFC4D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 rtl="1">
              <a:lnSpc>
                <a:spcPts val="3840"/>
              </a:lnSpc>
            </a:pPr>
            <a:r>
              <a:rPr lang="fa-IR" sz="3200" dirty="0">
                <a:cs typeface="B Mitra" panose="00000400000000000000" pitchFamily="2" charset="-78"/>
              </a:rPr>
              <a:t>«</a:t>
            </a:r>
            <a:r>
              <a:rPr lang="fa-IR" sz="3200" dirty="0" err="1">
                <a:cs typeface="B Mitra" panose="00000400000000000000" pitchFamily="2" charset="-78"/>
              </a:rPr>
              <a:t>ربات‌های</a:t>
            </a:r>
            <a:r>
              <a:rPr lang="fa-IR" sz="3200" dirty="0">
                <a:cs typeface="B Mitra" panose="00000400000000000000" pitchFamily="2" charset="-78"/>
              </a:rPr>
              <a:t> چت» و ابزارها و </a:t>
            </a:r>
            <a:r>
              <a:rPr lang="fa-IR" sz="3200" dirty="0" err="1">
                <a:cs typeface="B Mitra" panose="00000400000000000000" pitchFamily="2" charset="-78"/>
              </a:rPr>
              <a:t>فناوری‌های</a:t>
            </a:r>
            <a:r>
              <a:rPr lang="fa-IR" sz="3200" dirty="0">
                <a:cs typeface="B Mitra" panose="00000400000000000000" pitchFamily="2" charset="-78"/>
              </a:rPr>
              <a:t> نظارت بر سلامت و </a:t>
            </a:r>
            <a:r>
              <a:rPr lang="fa-IR" sz="3200" dirty="0" err="1">
                <a:cs typeface="B Mitra" panose="00000400000000000000" pitchFamily="2" charset="-78"/>
              </a:rPr>
              <a:t>پیش‌بینی</a:t>
            </a:r>
            <a:r>
              <a:rPr lang="fa-IR" sz="3200" dirty="0">
                <a:cs typeface="B Mitra" panose="00000400000000000000" pitchFamily="2" charset="-78"/>
              </a:rPr>
              <a:t> خطر </a:t>
            </a:r>
          </a:p>
          <a:p>
            <a:pPr algn="just" rtl="1">
              <a:lnSpc>
                <a:spcPts val="3840"/>
              </a:lnSpc>
            </a:pPr>
            <a:r>
              <a:rPr lang="fa-IR" sz="3200" dirty="0">
                <a:cs typeface="B Mitra" panose="00000400000000000000" pitchFamily="2" charset="-78"/>
              </a:rPr>
              <a:t>حرکت </a:t>
            </a:r>
            <a:r>
              <a:rPr lang="fa-IR" sz="3200" dirty="0" err="1">
                <a:cs typeface="B Mitra" panose="00000400000000000000" pitchFamily="2" charset="-78"/>
              </a:rPr>
              <a:t>بسمت</a:t>
            </a:r>
            <a:r>
              <a:rPr lang="fa-IR" sz="3200" dirty="0">
                <a:cs typeface="B Mitra" panose="00000400000000000000" pitchFamily="2" charset="-78"/>
              </a:rPr>
              <a:t> مراقبت مبتنی بر بیمار </a:t>
            </a:r>
          </a:p>
          <a:p>
            <a:pPr algn="just" rtl="1">
              <a:lnSpc>
                <a:spcPts val="3840"/>
              </a:lnSpc>
            </a:pPr>
            <a:r>
              <a:rPr lang="fa-IR" sz="3200" dirty="0">
                <a:cs typeface="B Mitra" panose="00000400000000000000" pitchFamily="2" charset="-78"/>
              </a:rPr>
              <a:t>تغییر مسیر از مراقبت در بیمارستان به مراقبت در منزل</a:t>
            </a:r>
          </a:p>
          <a:p>
            <a:pPr algn="just" rtl="1">
              <a:lnSpc>
                <a:spcPts val="3840"/>
              </a:lnSpc>
            </a:pPr>
            <a:r>
              <a:rPr lang="fa-IR" sz="3200" dirty="0" err="1">
                <a:cs typeface="B Mitra" panose="00000400000000000000" pitchFamily="2" charset="-78"/>
              </a:rPr>
              <a:t>فناوری‌های</a:t>
            </a:r>
            <a:r>
              <a:rPr lang="fa-IR" sz="3200" dirty="0">
                <a:cs typeface="B Mitra" panose="00000400000000000000" pitchFamily="2" charset="-78"/>
              </a:rPr>
              <a:t> پوشیدنی، </a:t>
            </a:r>
            <a:r>
              <a:rPr lang="fa-IR" sz="3200" dirty="0" err="1">
                <a:cs typeface="B Mitra" panose="00000400000000000000" pitchFamily="2" charset="-78"/>
              </a:rPr>
              <a:t>آن‌هایی</a:t>
            </a:r>
            <a:r>
              <a:rPr lang="fa-IR" sz="3200" dirty="0">
                <a:cs typeface="B Mitra" panose="00000400000000000000" pitchFamily="2" charset="-78"/>
              </a:rPr>
              <a:t> که در بدن قرار </a:t>
            </a:r>
            <a:r>
              <a:rPr lang="fa-IR" sz="3200" dirty="0" err="1">
                <a:cs typeface="B Mitra" panose="00000400000000000000" pitchFamily="2" charset="-78"/>
              </a:rPr>
              <a:t>می‌گیرند</a:t>
            </a:r>
            <a:r>
              <a:rPr lang="fa-IR" sz="3200" dirty="0">
                <a:cs typeface="B Mitra" panose="00000400000000000000" pitchFamily="2" charset="-78"/>
              </a:rPr>
              <a:t> (</a:t>
            </a:r>
            <a:r>
              <a:rPr lang="fa-IR" sz="3200" dirty="0" err="1">
                <a:cs typeface="B Mitra" panose="00000400000000000000" pitchFamily="2" charset="-78"/>
              </a:rPr>
              <a:t>اندام‌های</a:t>
            </a:r>
            <a:r>
              <a:rPr lang="fa-IR" sz="3200" dirty="0">
                <a:cs typeface="B Mitra" panose="00000400000000000000" pitchFamily="2" charset="-78"/>
              </a:rPr>
              <a:t> مصنوعی، </a:t>
            </a:r>
            <a:r>
              <a:rPr lang="fa-IR" sz="3200" dirty="0" err="1">
                <a:cs typeface="B Mitra" panose="00000400000000000000" pitchFamily="2" charset="-78"/>
              </a:rPr>
              <a:t>ایمپلنت‌های</a:t>
            </a:r>
            <a:r>
              <a:rPr lang="fa-IR" sz="3200" dirty="0">
                <a:cs typeface="B Mitra" panose="00000400000000000000" pitchFamily="2" charset="-78"/>
              </a:rPr>
              <a:t> هوشمند)، روی بدن (</a:t>
            </a:r>
            <a:r>
              <a:rPr lang="fa-IR" sz="3200" dirty="0" err="1">
                <a:cs typeface="B Mitra" panose="00000400000000000000" pitchFamily="2" charset="-78"/>
              </a:rPr>
              <a:t>پچ‌های</a:t>
            </a:r>
            <a:r>
              <a:rPr lang="fa-IR" sz="3200" dirty="0">
                <a:cs typeface="B Mitra" panose="00000400000000000000" pitchFamily="2" charset="-78"/>
              </a:rPr>
              <a:t> پمپ انسولین، </a:t>
            </a:r>
            <a:r>
              <a:rPr lang="fa-IR" sz="3200" dirty="0" err="1">
                <a:cs typeface="B Mitra" panose="00000400000000000000" pitchFamily="2" charset="-78"/>
              </a:rPr>
              <a:t>دستگاه‌های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الکتروانسفالوگرام</a:t>
            </a:r>
            <a:r>
              <a:rPr lang="fa-IR" sz="3200" dirty="0">
                <a:cs typeface="B Mitra" panose="00000400000000000000" pitchFamily="2" charset="-78"/>
              </a:rPr>
              <a:t>) یا نزدیک بدن (</a:t>
            </a:r>
            <a:r>
              <a:rPr lang="fa-IR" sz="3200" dirty="0" err="1">
                <a:cs typeface="B Mitra" panose="00000400000000000000" pitchFamily="2" charset="-78"/>
              </a:rPr>
              <a:t>ردیاب‌های</a:t>
            </a:r>
            <a:r>
              <a:rPr lang="fa-IR" sz="3200" dirty="0">
                <a:cs typeface="B Mitra" panose="00000400000000000000" pitchFamily="2" charset="-78"/>
              </a:rPr>
              <a:t> فعالیت، </a:t>
            </a:r>
            <a:r>
              <a:rPr lang="fa-IR" sz="3200" dirty="0" err="1">
                <a:cs typeface="B Mitra" panose="00000400000000000000" pitchFamily="2" charset="-78"/>
              </a:rPr>
              <a:t>ساعت‌های</a:t>
            </a:r>
            <a:r>
              <a:rPr lang="fa-IR" sz="3200" dirty="0">
                <a:cs typeface="B Mitra" panose="00000400000000000000" pitchFamily="2" charset="-78"/>
              </a:rPr>
              <a:t> هوشمند و </a:t>
            </a:r>
            <a:r>
              <a:rPr lang="fa-IR" sz="3200" dirty="0" err="1">
                <a:cs typeface="B Mitra" panose="00000400000000000000" pitchFamily="2" charset="-78"/>
              </a:rPr>
              <a:t>عینک‌های</a:t>
            </a:r>
            <a:r>
              <a:rPr lang="fa-IR" sz="3200" dirty="0">
                <a:cs typeface="B Mitra" panose="00000400000000000000" pitchFamily="2" charset="-78"/>
              </a:rPr>
              <a:t> هوشمند)</a:t>
            </a:r>
          </a:p>
          <a:p>
            <a:pPr algn="just" rtl="1">
              <a:lnSpc>
                <a:spcPts val="3840"/>
              </a:lnSpc>
            </a:pPr>
            <a:r>
              <a:rPr lang="fa-IR" sz="3200" dirty="0">
                <a:cs typeface="B Mitra" panose="00000400000000000000" pitchFamily="2" charset="-78"/>
              </a:rPr>
              <a:t>استفاده از هوش مصنوعی برای تخصیص منابع و </a:t>
            </a:r>
            <a:r>
              <a:rPr lang="fa-IR" sz="3200" dirty="0" err="1">
                <a:cs typeface="B Mitra" panose="00000400000000000000" pitchFamily="2" charset="-78"/>
              </a:rPr>
              <a:t>اولویت‌بندی</a:t>
            </a:r>
            <a:endParaRPr lang="fa-IR" sz="3200" dirty="0">
              <a:cs typeface="B Mitra" panose="00000400000000000000" pitchFamily="2" charset="-78"/>
            </a:endParaRPr>
          </a:p>
          <a:p>
            <a:pPr algn="just" rtl="1">
              <a:lnSpc>
                <a:spcPts val="3840"/>
              </a:lnSpc>
            </a:pPr>
            <a:r>
              <a:rPr lang="fa-IR" sz="3200" dirty="0">
                <a:cs typeface="B Mitra" panose="00000400000000000000" pitchFamily="2" charset="-78"/>
              </a:rPr>
              <a:t>کاربرد هوش مصنوعی در توسعه دارو: </a:t>
            </a:r>
            <a:r>
              <a:rPr lang="fa-IR" sz="3200" dirty="0" err="1">
                <a:cs typeface="B Mitra" panose="00000400000000000000" pitchFamily="2" charset="-78"/>
              </a:rPr>
              <a:t>ساده‌سازی</a:t>
            </a:r>
            <a:r>
              <a:rPr lang="fa-IR" sz="3200" dirty="0">
                <a:cs typeface="B Mitra" panose="00000400000000000000" pitchFamily="2" charset="-78"/>
              </a:rPr>
              <a:t> و تسریع توسعه دارو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A75B48-34CB-01BF-137A-FAAEE3AE1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B4126-6E67-1E88-693C-702765E4D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1D148-515C-1F6F-1212-E8E8B8DC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4991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762AD-2B73-7F09-D50E-9D7E295FE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6489" y="114402"/>
            <a:ext cx="5144729" cy="892073"/>
          </a:xfrm>
        </p:spPr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در حمل و نقل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917532-F4B4-0F68-8473-D9FC95625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35" y="431902"/>
            <a:ext cx="6882581" cy="6728440"/>
          </a:xfrm>
        </p:spPr>
        <p:txBody>
          <a:bodyPr>
            <a:normAutofit/>
          </a:bodyPr>
          <a:lstStyle/>
          <a:p>
            <a:pPr algn="just" rtl="1"/>
            <a:r>
              <a:rPr lang="fa-IR" sz="3200" u="sng" dirty="0">
                <a:cs typeface="B Mitra" panose="00000400000000000000" pitchFamily="2" charset="-78"/>
              </a:rPr>
              <a:t>وسایل نقلیه </a:t>
            </a:r>
            <a:r>
              <a:rPr lang="fa-IR" sz="3200" u="sng" dirty="0" err="1">
                <a:cs typeface="B Mitra" panose="00000400000000000000" pitchFamily="2" charset="-78"/>
              </a:rPr>
              <a:t>خودران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وسایل نقلیه </a:t>
            </a:r>
            <a:r>
              <a:rPr lang="fa-IR" sz="3200" dirty="0" err="1">
                <a:cs typeface="B Mitra" panose="00000400000000000000" pitchFamily="2" charset="-78"/>
              </a:rPr>
              <a:t>خودران</a:t>
            </a:r>
            <a:r>
              <a:rPr lang="fa-IR" sz="3200" dirty="0">
                <a:cs typeface="B Mitra" panose="00000400000000000000" pitchFamily="2" charset="-78"/>
              </a:rPr>
              <a:t> با افزایش ایمنی و کارایی در </a:t>
            </a:r>
            <a:r>
              <a:rPr lang="fa-IR" sz="3200" dirty="0" err="1">
                <a:cs typeface="B Mitra" panose="00000400000000000000" pitchFamily="2" charset="-78"/>
              </a:rPr>
              <a:t>جاده‌ها</a:t>
            </a:r>
            <a:r>
              <a:rPr lang="fa-IR" sz="3200" dirty="0">
                <a:cs typeface="B Mitra" panose="00000400000000000000" pitchFamily="2" charset="-78"/>
              </a:rPr>
              <a:t>، نحوه سفر ما را تغییر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u="sng" dirty="0" err="1">
                <a:cs typeface="B Mitra" panose="00000400000000000000" pitchFamily="2" charset="-78"/>
              </a:rPr>
              <a:t>سیستم‌های</a:t>
            </a:r>
            <a:r>
              <a:rPr lang="fa-IR" sz="3200" u="sng" dirty="0">
                <a:cs typeface="B Mitra" panose="00000400000000000000" pitchFamily="2" charset="-78"/>
              </a:rPr>
              <a:t> مدیریت ترافیک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مدیریت ترافیک مبتنی بر هوش مصنوعی، جریان ترافیک را بهینه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، ازدحام را کاهش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 و کارایی کلی سفر در مناطق شهری را بهبود </a:t>
            </a:r>
            <a:r>
              <a:rPr lang="fa-IR" sz="3200" dirty="0" err="1">
                <a:cs typeface="B Mitra" panose="00000400000000000000" pitchFamily="2" charset="-78"/>
              </a:rPr>
              <a:t>می‌بخشند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u="sng" dirty="0" err="1">
                <a:cs typeface="B Mitra" panose="00000400000000000000" pitchFamily="2" charset="-78"/>
              </a:rPr>
              <a:t>بهینه‌سازی</a:t>
            </a:r>
            <a:r>
              <a:rPr lang="fa-IR" sz="3200" u="sng" dirty="0">
                <a:cs typeface="B Mitra" panose="00000400000000000000" pitchFamily="2" charset="-78"/>
              </a:rPr>
              <a:t> مسیر</a:t>
            </a:r>
            <a:endParaRPr lang="en-US" sz="3200" u="sng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الگوریتم‌های</a:t>
            </a:r>
            <a:r>
              <a:rPr lang="fa-IR" sz="3200" dirty="0">
                <a:cs typeface="B Mitra" panose="00000400000000000000" pitchFamily="2" charset="-78"/>
              </a:rPr>
              <a:t> هوش 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در </a:t>
            </a:r>
            <a:r>
              <a:rPr lang="fa-IR" sz="3200" dirty="0" err="1">
                <a:cs typeface="B Mitra" panose="00000400000000000000" pitchFamily="2" charset="-78"/>
              </a:rPr>
              <a:t>بهینه‌سازی</a:t>
            </a:r>
            <a:r>
              <a:rPr lang="fa-IR" sz="3200" dirty="0">
                <a:cs typeface="B Mitra" panose="00000400000000000000" pitchFamily="2" charset="-78"/>
              </a:rPr>
              <a:t> مسیرها برای تدارکات و سفرهای شخصی کمک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و باعث افزایش زمان و </a:t>
            </a:r>
            <a:r>
              <a:rPr lang="fa-IR" sz="3200" dirty="0" err="1">
                <a:cs typeface="B Mitra" panose="00000400000000000000" pitchFamily="2" charset="-78"/>
              </a:rPr>
              <a:t>بهره‌وری</a:t>
            </a:r>
            <a:r>
              <a:rPr lang="fa-IR" sz="3200" dirty="0">
                <a:cs typeface="B Mitra" panose="00000400000000000000" pitchFamily="2" charset="-78"/>
              </a:rPr>
              <a:t> سوخت </a:t>
            </a:r>
            <a:r>
              <a:rPr lang="fa-IR" sz="3200" dirty="0" err="1">
                <a:cs typeface="B Mitra" panose="00000400000000000000" pitchFamily="2" charset="-78"/>
              </a:rPr>
              <a:t>می‌شوند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3297BD-252B-C0B0-B331-942C2E5954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9728" y="1006475"/>
            <a:ext cx="4761490" cy="5737123"/>
          </a:xfrm>
          <a:prstGeom prst="rect">
            <a:avLst/>
          </a:prstGeom>
        </p:spPr>
      </p:pic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33470197-3511-BF17-E878-E1A8923BB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2AF51-7E14-4DFD-B296-1F6DE8D6579D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CF601E8-0C7F-1A7E-21D4-456901BBC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6DDB284-7B8E-F14F-2127-61A7FAEA47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12016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CFF0F-058F-4918-1F0A-25AF10369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هوش مصنوعی در حمل و نقل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16DCF-C8A1-86DE-581E-57F43E8A1E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9716" y="1781380"/>
            <a:ext cx="5786285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</a:t>
            </a:r>
            <a:r>
              <a:rPr lang="fa-IR" sz="3200" dirty="0" err="1">
                <a:cs typeface="B Mitra" panose="00000400000000000000" pitchFamily="2" charset="-78"/>
              </a:rPr>
              <a:t>به‌روزرسانی‌های</a:t>
            </a:r>
            <a:r>
              <a:rPr lang="fa-IR" sz="3200" dirty="0">
                <a:cs typeface="B Mitra" panose="00000400000000000000" pitchFamily="2" charset="-78"/>
              </a:rPr>
              <a:t> ترافیکی را به صورت آنی برای مسافران ارائه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مسیرهای بهینه را برای کاهش زمان سفر پیشنهاد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ناوبری</a:t>
            </a:r>
            <a:r>
              <a:rPr lang="fa-IR" sz="3200" dirty="0">
                <a:cs typeface="B Mitra" panose="00000400000000000000" pitchFamily="2" charset="-78"/>
              </a:rPr>
              <a:t> هوشمند ایمنی </a:t>
            </a:r>
            <a:r>
              <a:rPr lang="fa-IR" sz="3200" dirty="0" err="1">
                <a:cs typeface="B Mitra" panose="00000400000000000000" pitchFamily="2" charset="-78"/>
              </a:rPr>
              <a:t>جاده‌ها</a:t>
            </a:r>
            <a:r>
              <a:rPr lang="fa-IR" sz="3200" dirty="0">
                <a:cs typeface="B Mitra" panose="00000400000000000000" pitchFamily="2" charset="-78"/>
              </a:rPr>
              <a:t>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B97B265-4CA9-B75F-588F-58C90E4A31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2310" y="1543971"/>
            <a:ext cx="5641258" cy="4886325"/>
          </a:xfrm>
          <a:prstGeom prst="rect">
            <a:avLst/>
          </a:prstGeom>
        </p:spPr>
      </p:pic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C7F6E5B2-2BFA-18F0-2B9C-A8E0FEA7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7CC25-A97F-4043-8FF7-2278F57D4BC6}" type="datetime1">
              <a:rPr lang="en-US" smtClean="0"/>
              <a:t>8/2/2026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2BA7762-067C-673B-3021-3D8A6D9B8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E7E31B9-1085-F522-805E-624330C22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653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I-Powered Product Recommendation Engines - Comarch SA">
            <a:extLst>
              <a:ext uri="{FF2B5EF4-FFF2-40B4-BE49-F238E27FC236}">
                <a16:creationId xmlns:a16="http://schemas.microsoft.com/office/drawing/2014/main" id="{F21B1CF1-2AB6-B19D-E77D-9DFFB285A4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1697" y="538318"/>
            <a:ext cx="5894438" cy="588460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1FCDDC5-810F-9CD2-BFAC-3483EBD58F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solidFill>
                  <a:schemeClr val="bg1"/>
                </a:solidFill>
                <a:cs typeface="B Mitra" panose="00000400000000000000" pitchFamily="2" charset="-78"/>
              </a:rPr>
              <a:t>هوش مصنوعی در </a:t>
            </a:r>
            <a:r>
              <a:rPr lang="fa-IR" dirty="0" err="1">
                <a:cs typeface="B Mitra" panose="00000400000000000000" pitchFamily="2" charset="-78"/>
              </a:rPr>
              <a:t>سیستم‌های</a:t>
            </a:r>
            <a:r>
              <a:rPr lang="fa-IR" dirty="0">
                <a:solidFill>
                  <a:schemeClr val="bg1"/>
                </a:solidFill>
                <a:cs typeface="B Mitra" panose="00000400000000000000" pitchFamily="2" charset="-78"/>
              </a:rPr>
              <a:t> </a:t>
            </a:r>
            <a:r>
              <a:rPr lang="fa-IR" dirty="0">
                <a:cs typeface="B Mitra" panose="00000400000000000000" pitchFamily="2" charset="-78"/>
              </a:rPr>
              <a:t>پیشنهاد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A33AE-3B74-E4A7-1849-4CD8783AA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335" y="1604399"/>
            <a:ext cx="5734665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پیشنهادتجربه‌های</a:t>
            </a:r>
            <a:r>
              <a:rPr lang="fa-IR" sz="3200" dirty="0">
                <a:cs typeface="B Mitra" panose="00000400000000000000" pitchFamily="2" charset="-78"/>
              </a:rPr>
              <a:t> کاربری آنلاین را </a:t>
            </a:r>
            <a:r>
              <a:rPr lang="fa-IR" sz="3200" dirty="0" err="1">
                <a:cs typeface="B Mitra" panose="00000400000000000000" pitchFamily="2" charset="-78"/>
              </a:rPr>
              <a:t>شخصی‌سازی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آن‌ها</a:t>
            </a:r>
            <a:r>
              <a:rPr lang="fa-IR" sz="3200" dirty="0">
                <a:cs typeface="B Mitra" panose="00000400000000000000" pitchFamily="2" charset="-78"/>
              </a:rPr>
              <a:t> محتوا را بر اساس </a:t>
            </a:r>
            <a:r>
              <a:rPr lang="fa-IR" sz="3200" dirty="0" err="1">
                <a:cs typeface="B Mitra" panose="00000400000000000000" pitchFamily="2" charset="-78"/>
              </a:rPr>
              <a:t>ترجیحات</a:t>
            </a:r>
            <a:r>
              <a:rPr lang="fa-IR" sz="3200" dirty="0">
                <a:cs typeface="B Mitra" panose="00000400000000000000" pitchFamily="2" charset="-78"/>
              </a:rPr>
              <a:t> و رفتار کاربر پیشنهاد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تعامل در </a:t>
            </a:r>
            <a:r>
              <a:rPr lang="fa-IR" sz="3200" dirty="0" err="1">
                <a:cs typeface="B Mitra" panose="00000400000000000000" pitchFamily="2" charset="-78"/>
              </a:rPr>
              <a:t>سرویس‌های</a:t>
            </a:r>
            <a:r>
              <a:rPr lang="fa-IR" sz="3200" dirty="0">
                <a:cs typeface="B Mitra" panose="00000400000000000000" pitchFamily="2" charset="-78"/>
              </a:rPr>
              <a:t> پخش آنلاین و تجارت الکترونیک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F9BB3-EAC3-E4FB-16C6-F4D8A272F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93914E-6EC7-4C7E-82C1-F3BC71E154A8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2077D-A476-6CD4-E192-9B63C936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F23FC8A-AFD7-55A7-DD93-0EA21D2AD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1729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453FC-5BE1-B9E2-E56F-68C1D50F6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هوش مصنوعی در ایمنی و امنیت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85F569-D828-0EEC-50DE-C753C5F7FF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5691" y="2059398"/>
            <a:ext cx="6002594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فناوری‌های</a:t>
            </a:r>
            <a:r>
              <a:rPr lang="fa-IR" sz="3200" dirty="0">
                <a:cs typeface="B Mitra" panose="00000400000000000000" pitchFamily="2" charset="-78"/>
              </a:rPr>
              <a:t> هوش مصنوعی،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امنیتی خانه را بهبود </a:t>
            </a:r>
            <a:r>
              <a:rPr lang="fa-IR" sz="3200" dirty="0" err="1">
                <a:cs typeface="B Mitra" panose="00000400000000000000" pitchFamily="2" charset="-78"/>
              </a:rPr>
              <a:t>می‌بخشند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آنها </a:t>
            </a:r>
            <a:r>
              <a:rPr lang="fa-IR" sz="3200" dirty="0" err="1">
                <a:cs typeface="B Mitra" panose="00000400000000000000" pitchFamily="2" charset="-78"/>
              </a:rPr>
              <a:t>فعالیت‌های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غیرمعمول</a:t>
            </a:r>
            <a:r>
              <a:rPr lang="fa-IR" sz="3200" dirty="0">
                <a:cs typeface="B Mitra" panose="00000400000000000000" pitchFamily="2" charset="-78"/>
              </a:rPr>
              <a:t> را رصد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و به کاربران هشدار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خدمات اضطراری را </a:t>
            </a:r>
            <a:r>
              <a:rPr lang="fa-IR" sz="3200" dirty="0" err="1">
                <a:cs typeface="B Mitra" panose="00000400000000000000" pitchFamily="2" charset="-78"/>
              </a:rPr>
              <a:t>می‌توان</a:t>
            </a:r>
            <a:r>
              <a:rPr lang="fa-IR" sz="3200" dirty="0">
                <a:cs typeface="B Mitra" panose="00000400000000000000" pitchFamily="2" charset="-78"/>
              </a:rPr>
              <a:t> به صورت خودکار مطلع کرد.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D27373D-8F7C-3368-B0DA-10A084BCBA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285" y="1690688"/>
            <a:ext cx="5305425" cy="4267660"/>
          </a:xfrm>
          <a:prstGeom prst="rect">
            <a:avLst/>
          </a:prstGeom>
        </p:spPr>
      </p:pic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E7F2F26-9E77-2099-AAAB-C232FC2EA5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5EA495-4AA5-4BA7-8255-0949A9AFC12A}" type="datetime1">
              <a:rPr lang="en-US" smtClean="0"/>
              <a:t>8/2/2026</a:t>
            </a:fld>
            <a:endParaRPr lang="en-US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2C8C0AD-4786-4A33-4745-1D7FB6295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0789243-F8F4-13BF-4B98-BE436B0AB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2576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1352DF-4973-5C4A-3AE5-4133E87F0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>
                <a:cs typeface="B Mitra" panose="00000400000000000000" pitchFamily="2" charset="-78"/>
              </a:rPr>
              <a:t>هوش مصنوعی در </a:t>
            </a:r>
            <a:r>
              <a:rPr lang="fa-IR" dirty="0" err="1">
                <a:cs typeface="B Mitra" panose="00000400000000000000" pitchFamily="2" charset="-78"/>
              </a:rPr>
              <a:t>کمک‌های</a:t>
            </a:r>
            <a:r>
              <a:rPr lang="fa-IR" dirty="0">
                <a:cs typeface="B Mitra" panose="00000400000000000000" pitchFamily="2" charset="-78"/>
              </a:rPr>
              <a:t> روزانه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6D37D5-9106-C7B9-7925-137DDABEA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825625"/>
            <a:ext cx="6275439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در مدیریت مؤثر کارهای خانه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در خرید مواد غذایی و </a:t>
            </a:r>
            <a:r>
              <a:rPr lang="fa-IR" sz="3200" dirty="0" err="1">
                <a:cs typeface="B Mitra" panose="00000400000000000000" pitchFamily="2" charset="-78"/>
              </a:rPr>
              <a:t>برنامه‌ریزی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وعده‌های</a:t>
            </a:r>
            <a:r>
              <a:rPr lang="fa-IR" sz="3200" dirty="0">
                <a:cs typeface="B Mitra" panose="00000400000000000000" pitchFamily="2" charset="-78"/>
              </a:rPr>
              <a:t> غذایی به شما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دستگاه‌های</a:t>
            </a:r>
            <a:r>
              <a:rPr lang="fa-IR" sz="3200" dirty="0">
                <a:cs typeface="B Mitra" panose="00000400000000000000" pitchFamily="2" charset="-78"/>
              </a:rPr>
              <a:t> خانه هوشمند </a:t>
            </a:r>
            <a:r>
              <a:rPr lang="fa-IR" sz="3200" dirty="0" err="1">
                <a:cs typeface="B Mitra" panose="00000400000000000000" pitchFamily="2" charset="-78"/>
              </a:rPr>
              <a:t>فعالیت‌های</a:t>
            </a:r>
            <a:r>
              <a:rPr lang="fa-IR" sz="3200" dirty="0">
                <a:cs typeface="B Mitra" panose="00000400000000000000" pitchFamily="2" charset="-78"/>
              </a:rPr>
              <a:t> روزانه را </a:t>
            </a:r>
            <a:r>
              <a:rPr lang="fa-IR" sz="3200" dirty="0" err="1">
                <a:cs typeface="B Mitra" panose="00000400000000000000" pitchFamily="2" charset="-78"/>
              </a:rPr>
              <a:t>ساده‌تر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4" name="Picture 3" descr="Best 11 Examples of AI at Home: Transforming Everyday Life">
            <a:extLst>
              <a:ext uri="{FF2B5EF4-FFF2-40B4-BE49-F238E27FC236}">
                <a16:creationId xmlns:a16="http://schemas.microsoft.com/office/drawing/2014/main" id="{0774AB0D-82FB-DB19-03D4-61B8E152A5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1239" y="1496961"/>
            <a:ext cx="4907833" cy="457200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1A6F7D-70B7-AFB8-0D5B-C23F6E661C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D3CE1C-F1EC-4C03-8364-EF231D0A145F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392558B-2828-714C-E0A1-B19D15B04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FF439-5598-14F1-973D-B5C291A1BB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17485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AA4BB-4F49-E667-0060-F6E98C58BF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هوش مصنوعی و ارتباطات</a:t>
            </a:r>
            <a:endParaRPr lang="en-US" sz="5400" dirty="0">
              <a:cs typeface="B Mitra" panose="00000400000000000000" pitchFamily="2" charset="-78"/>
            </a:endParaRPr>
          </a:p>
        </p:txBody>
      </p:sp>
      <p:pic>
        <p:nvPicPr>
          <p:cNvPr id="4" name="Content Placeholder 3" descr="Breaking Down the Barriers: How AI Agent Communication Protocols Are Reshaping Intelligent Automation | by JIN | T3CH | Medium">
            <a:extLst>
              <a:ext uri="{FF2B5EF4-FFF2-40B4-BE49-F238E27FC236}">
                <a16:creationId xmlns:a16="http://schemas.microsoft.com/office/drawing/2014/main" id="{015F0C03-77B0-99E9-A79B-8AD2A0CCE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27058" y="1974005"/>
            <a:ext cx="5409278" cy="43053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C7B24E8-FD22-8DE6-7CEC-F90CBA2A4E5E}"/>
              </a:ext>
            </a:extLst>
          </p:cNvPr>
          <p:cNvSpPr txBox="1"/>
          <p:nvPr/>
        </p:nvSpPr>
        <p:spPr>
          <a:xfrm>
            <a:off x="289437" y="2311032"/>
            <a:ext cx="563204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ابزارهای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سالمندان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کمک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می‌کنند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راحتی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خانواده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خود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ارتباط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برقرار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دستگاه‌های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فعال‌شونده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صدا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ارتباط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می‌کنند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دسترسی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سالمندان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افزایش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می‌دهد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9836AD-B72F-3B44-31AC-756DE17CA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7C8C6-A03B-4F8A-AE5A-DE52B0BC311D}" type="datetime1">
              <a:rPr lang="en-US" smtClean="0"/>
              <a:t>8/2/2026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44138B0-8912-0088-3646-A3C2177968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478507-7B97-1D80-7FF0-0BDE42809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93275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9791FD-B523-2537-96E1-EE7F25C089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5155" y="990600"/>
            <a:ext cx="5677975" cy="58674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A1F6060-A026-7293-5E67-CBEBAF5A2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2594"/>
            <a:ext cx="10515600" cy="1325563"/>
          </a:xfrm>
        </p:spPr>
        <p:txBody>
          <a:bodyPr/>
          <a:lstStyle/>
          <a:p>
            <a:pPr algn="ctr" rtl="1"/>
            <a:r>
              <a:rPr lang="fa-IR" dirty="0">
                <a:cs typeface="B Mitra" panose="00000400000000000000" pitchFamily="2" charset="-78"/>
              </a:rPr>
              <a:t>هوش مصنوعی و خدمات مالی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240DDA-D170-9AD6-1A08-891D10C6E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110" y="1260988"/>
            <a:ext cx="6607277" cy="5670754"/>
          </a:xfrm>
        </p:spPr>
        <p:txBody>
          <a:bodyPr>
            <a:normAutofit fontScale="92500" lnSpcReduction="10000"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مشاوره مالی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شخصی‌سازی‌شده‌ای</a:t>
            </a:r>
            <a:r>
              <a:rPr lang="fa-IR" sz="3200" dirty="0">
                <a:cs typeface="B Mitra" panose="00000400000000000000" pitchFamily="2" charset="-78"/>
              </a:rPr>
              <a:t> را بر اساس </a:t>
            </a:r>
            <a:r>
              <a:rPr lang="fa-IR" sz="3200" dirty="0" err="1">
                <a:cs typeface="B Mitra" panose="00000400000000000000" pitchFamily="2" charset="-78"/>
              </a:rPr>
              <a:t>داده‌های</a:t>
            </a:r>
            <a:r>
              <a:rPr lang="fa-IR" sz="3200" dirty="0">
                <a:cs typeface="B Mitra" panose="00000400000000000000" pitchFamily="2" charset="-78"/>
              </a:rPr>
              <a:t> کاربر ارائه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تشخیص تقلب، </a:t>
            </a:r>
            <a:r>
              <a:rPr lang="fa-IR" sz="3200" dirty="0" err="1">
                <a:cs typeface="B Mitra" panose="00000400000000000000" pitchFamily="2" charset="-78"/>
              </a:rPr>
              <a:t>تراکنش‌ها</a:t>
            </a:r>
            <a:r>
              <a:rPr lang="fa-IR" sz="3200" dirty="0">
                <a:cs typeface="B Mitra" panose="00000400000000000000" pitchFamily="2" charset="-78"/>
              </a:rPr>
              <a:t> را برای </a:t>
            </a:r>
            <a:r>
              <a:rPr lang="fa-IR" sz="3200" dirty="0" err="1">
                <a:cs typeface="B Mitra" panose="00000400000000000000" pitchFamily="2" charset="-78"/>
              </a:rPr>
              <a:t>فعالیت‌های</a:t>
            </a:r>
            <a:r>
              <a:rPr lang="fa-IR" sz="3200" dirty="0">
                <a:cs typeface="B Mitra" panose="00000400000000000000" pitchFamily="2" charset="-78"/>
              </a:rPr>
              <a:t> مشکوک رصد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ابزارهای هوش مصنوعی به </a:t>
            </a:r>
            <a:r>
              <a:rPr lang="fa-IR" sz="3200" dirty="0" err="1">
                <a:cs typeface="B Mitra" panose="00000400000000000000" pitchFamily="2" charset="-78"/>
              </a:rPr>
              <a:t>بودجه‌بندی</a:t>
            </a:r>
            <a:r>
              <a:rPr lang="fa-IR" sz="3200" dirty="0">
                <a:cs typeface="B Mitra" panose="00000400000000000000" pitchFamily="2" charset="-78"/>
              </a:rPr>
              <a:t> و ردیابی مؤثر </a:t>
            </a:r>
            <a:r>
              <a:rPr lang="fa-IR" sz="3200" dirty="0" err="1">
                <a:cs typeface="B Mitra" panose="00000400000000000000" pitchFamily="2" charset="-78"/>
              </a:rPr>
              <a:t>هزینه‌ها</a:t>
            </a:r>
            <a:r>
              <a:rPr lang="fa-IR" sz="3200" dirty="0">
                <a:cs typeface="B Mitra" panose="00000400000000000000" pitchFamily="2" charset="-78"/>
              </a:rPr>
              <a:t> کمک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مدیریت </a:t>
            </a:r>
            <a:r>
              <a:rPr lang="fa-IR" sz="3200" dirty="0" err="1">
                <a:cs typeface="B Mitra" panose="00000400000000000000" pitchFamily="2" charset="-78"/>
              </a:rPr>
              <a:t>سرمایه‌گذاری</a:t>
            </a:r>
            <a:r>
              <a:rPr lang="fa-IR" sz="3200" dirty="0">
                <a:cs typeface="B Mitra" panose="00000400000000000000" pitchFamily="2" charset="-78"/>
              </a:rPr>
              <a:t> از هوش مصنوعی برای تجزیه و تحلیل روندهای بازار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پرداخت خودکار قبوض به کاربران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 تا از </a:t>
            </a:r>
            <a:r>
              <a:rPr lang="fa-IR" sz="3200" dirty="0" err="1">
                <a:cs typeface="B Mitra" panose="00000400000000000000" pitchFamily="2" charset="-78"/>
              </a:rPr>
              <a:t>هزینه‌های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دیرکرد</a:t>
            </a:r>
            <a:r>
              <a:rPr lang="fa-IR" sz="3200" dirty="0">
                <a:cs typeface="B Mitra" panose="00000400000000000000" pitchFamily="2" charset="-78"/>
              </a:rPr>
              <a:t> جلوگیری کرده و </a:t>
            </a:r>
            <a:r>
              <a:rPr lang="fa-IR" sz="3200" dirty="0" err="1">
                <a:cs typeface="B Mitra" panose="00000400000000000000" pitchFamily="2" charset="-78"/>
              </a:rPr>
              <a:t>پرداخت‌ها</a:t>
            </a:r>
            <a:r>
              <a:rPr lang="fa-IR" sz="3200" dirty="0">
                <a:cs typeface="B Mitra" panose="00000400000000000000" pitchFamily="2" charset="-78"/>
              </a:rPr>
              <a:t> را تضمین کنند.</a:t>
            </a:r>
            <a:endParaRPr lang="en-US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بانکداری صوتی، انجام وظایف مالی را با دستورات صوتی آسان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0B65C34F-5945-9D20-8860-64F327A726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A4E99-D2E9-4038-BA93-B30F61D680A7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D524267-1E63-C162-5D01-86BA508C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B2DB12CB-8A8F-0606-F05E-ACC5A2C66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224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2AA45D-3F50-BBAE-567A-C4A8E0455B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6446" y="435078"/>
            <a:ext cx="5326057" cy="533154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968A3C9-1088-9FD4-D0F9-870CB53EF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07765" cy="1325563"/>
          </a:xfrm>
        </p:spPr>
        <p:txBody>
          <a:bodyPr/>
          <a:lstStyle/>
          <a:p>
            <a:pPr algn="ctr"/>
            <a:r>
              <a:rPr lang="fa-IR" dirty="0">
                <a:cs typeface="B Mitra" panose="00000400000000000000" pitchFamily="2" charset="-78"/>
              </a:rPr>
              <a:t>هوش مصنوعی در دستیار مجازی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FB8282-3A0F-AEED-8E50-D433AEDD62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872316" cy="4351338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3600" dirty="0">
                <a:cs typeface="B Mitra" panose="00000400000000000000" pitchFamily="2" charset="-78"/>
              </a:rPr>
              <a:t>• دستیاران مجازی مبتنی بر هوش مصنوعی به مدیریت کارآمد وظایف روزانه کمک </a:t>
            </a:r>
            <a:r>
              <a:rPr lang="fa-IR" sz="3600" dirty="0" err="1">
                <a:cs typeface="B Mitra" panose="00000400000000000000" pitchFamily="2" charset="-78"/>
              </a:rPr>
              <a:t>می‌کنند</a:t>
            </a:r>
            <a:r>
              <a:rPr lang="fa-IR" sz="3600" dirty="0">
                <a:cs typeface="B Mitra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sz="3600" dirty="0">
                <a:cs typeface="B Mitra" panose="00000400000000000000" pitchFamily="2" charset="-78"/>
              </a:rPr>
              <a:t>• آنها </a:t>
            </a:r>
            <a:r>
              <a:rPr lang="fa-IR" sz="3600" dirty="0" err="1">
                <a:cs typeface="B Mitra" panose="00000400000000000000" pitchFamily="2" charset="-78"/>
              </a:rPr>
              <a:t>می‌توانند</a:t>
            </a:r>
            <a:r>
              <a:rPr lang="fa-IR" sz="3600" dirty="0">
                <a:cs typeface="B Mitra" panose="00000400000000000000" pitchFamily="2" charset="-78"/>
              </a:rPr>
              <a:t> یادآوری تنظیم کنند، تماس برقرار کنند و اطلاعات ارائه دهند.</a:t>
            </a:r>
          </a:p>
          <a:p>
            <a:pPr marL="0" indent="0" algn="just" rtl="1">
              <a:buNone/>
            </a:pPr>
            <a:r>
              <a:rPr lang="fa-IR" sz="3600" dirty="0">
                <a:cs typeface="B Mitra" panose="00000400000000000000" pitchFamily="2" charset="-78"/>
              </a:rPr>
              <a:t>• چنین ابزارهایی </a:t>
            </a:r>
            <a:r>
              <a:rPr lang="fa-IR" sz="3600" dirty="0" err="1">
                <a:cs typeface="B Mitra" panose="00000400000000000000" pitchFamily="2" charset="-78"/>
              </a:rPr>
              <a:t>بهره‌وری</a:t>
            </a:r>
            <a:r>
              <a:rPr lang="fa-IR" sz="3600" dirty="0">
                <a:cs typeface="B Mitra" panose="00000400000000000000" pitchFamily="2" charset="-78"/>
              </a:rPr>
              <a:t> را افزایش داده و در زمان کاربران </a:t>
            </a:r>
            <a:r>
              <a:rPr lang="fa-IR" sz="3600" dirty="0" err="1">
                <a:cs typeface="B Mitra" panose="00000400000000000000" pitchFamily="2" charset="-78"/>
              </a:rPr>
              <a:t>صرفه‌جویی</a:t>
            </a:r>
            <a:r>
              <a:rPr lang="fa-IR" sz="3600" dirty="0">
                <a:cs typeface="B Mitra" panose="00000400000000000000" pitchFamily="2" charset="-78"/>
              </a:rPr>
              <a:t> </a:t>
            </a:r>
            <a:r>
              <a:rPr lang="fa-IR" sz="3600" dirty="0" err="1">
                <a:cs typeface="B Mitra" panose="00000400000000000000" pitchFamily="2" charset="-78"/>
              </a:rPr>
              <a:t>می‌کنند</a:t>
            </a:r>
            <a:r>
              <a:rPr lang="fa-IR" sz="3600" dirty="0">
                <a:cs typeface="B Mitra" panose="00000400000000000000" pitchFamily="2" charset="-78"/>
              </a:rPr>
              <a:t>.</a:t>
            </a:r>
            <a:endParaRPr lang="en-US" sz="3600" dirty="0">
              <a:cs typeface="B Mitra" panose="00000400000000000000" pitchFamily="2" charset="-78"/>
            </a:endParaRP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E8BEE8AE-555B-CF08-0F97-300D9D411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940DB-C785-447F-A1A4-25CF8EDFB90E}" type="datetime1">
              <a:rPr lang="en-US" smtClean="0"/>
              <a:t>8/2/2026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855B959E-BBA2-DA1D-156B-EBC8178B6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70C7E97-9532-E625-9EE1-81E052CFA4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1727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4BEA2-A812-856C-1407-E4F1C9887A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دیگر </a:t>
            </a:r>
            <a:r>
              <a:rPr lang="fa-IR" dirty="0" err="1">
                <a:cs typeface="B Mitra" panose="00000400000000000000" pitchFamily="2" charset="-78"/>
              </a:rPr>
              <a:t>کاربردها</a:t>
            </a:r>
            <a:r>
              <a:rPr lang="fa-IR" dirty="0">
                <a:cs typeface="B Mitra" panose="00000400000000000000" pitchFamily="2" charset="-78"/>
              </a:rPr>
              <a:t>...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83866-17B5-EB9C-C94D-19E48E578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r" rtl="1"/>
            <a:r>
              <a:rPr lang="fa-IR" sz="3200" dirty="0" err="1">
                <a:cs typeface="B Mitra" panose="00000400000000000000" pitchFamily="2" charset="-78"/>
              </a:rPr>
              <a:t>نقشه‌ها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ناوبری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dirty="0"/>
              <a:t>maps &amp; navigation </a:t>
            </a:r>
            <a:endParaRPr lang="fa-IR" dirty="0"/>
          </a:p>
          <a:p>
            <a:pPr algn="r" rtl="1"/>
            <a:r>
              <a:rPr lang="fa-IR" dirty="0">
                <a:cs typeface="B Mitra" panose="00000400000000000000" pitchFamily="2" charset="-78"/>
              </a:rPr>
              <a:t>تشخیص و شناسایی چهره</a:t>
            </a:r>
            <a:r>
              <a:rPr lang="en-US" dirty="0"/>
              <a:t>Facial Detection and Recognition </a:t>
            </a: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جستجو و </a:t>
            </a:r>
            <a:r>
              <a:rPr lang="fa-IR" sz="3200" dirty="0" err="1">
                <a:cs typeface="B Mitra" panose="00000400000000000000" pitchFamily="2" charset="-78"/>
              </a:rPr>
              <a:t>الگوریتم</a:t>
            </a:r>
            <a:r>
              <a:rPr lang="fa-IR" sz="3200" dirty="0">
                <a:cs typeface="B Mitra" panose="00000400000000000000" pitchFamily="2" charset="-78"/>
              </a:rPr>
              <a:t> های توصیه </a:t>
            </a:r>
            <a:r>
              <a:rPr lang="en-US" dirty="0"/>
              <a:t>Search and Recommendation Algorithms</a:t>
            </a:r>
          </a:p>
          <a:p>
            <a:pPr algn="r" rtl="1"/>
            <a:r>
              <a:rPr lang="fa-IR" dirty="0"/>
              <a:t> </a:t>
            </a:r>
            <a:r>
              <a:rPr lang="fa-IR" sz="3200" dirty="0">
                <a:cs typeface="B Mitra" panose="00000400000000000000" pitchFamily="2" charset="-78"/>
              </a:rPr>
              <a:t>پیش بینی آب و هوا </a:t>
            </a:r>
            <a:r>
              <a:rPr lang="en-US" dirty="0"/>
              <a:t>Weather Forecasting</a:t>
            </a: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پرداخت آن لاین </a:t>
            </a:r>
            <a:r>
              <a:rPr lang="en-US" sz="3200" dirty="0">
                <a:cs typeface="B Mitra" panose="00000400000000000000" pitchFamily="2" charset="-78"/>
              </a:rPr>
              <a:t>e-payment</a:t>
            </a: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شبکه های اجتماعی</a:t>
            </a: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چت </a:t>
            </a:r>
            <a:r>
              <a:rPr lang="fa-IR" sz="3200" dirty="0" err="1">
                <a:cs typeface="B Mitra" panose="00000400000000000000" pitchFamily="2" charset="-78"/>
              </a:rPr>
              <a:t>بات</a:t>
            </a:r>
            <a:r>
              <a:rPr lang="fa-IR" sz="3200" dirty="0">
                <a:cs typeface="B Mitra" panose="00000400000000000000" pitchFamily="2" charset="-78"/>
              </a:rPr>
              <a:t> ها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fa-IR" sz="3200" dirty="0">
                <a:cs typeface="B Mitra" panose="00000400000000000000" pitchFamily="2" charset="-78"/>
              </a:rPr>
              <a:t>...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E731F9-B45C-9EA1-1E86-B98E57EF6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C3CED-6EBF-78DB-23C1-41101C68B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DEC7C6-80F2-C655-96BA-F232BDE0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80309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DB68F-6FD6-BA59-BC4D-0BBEC9CDE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هوش مصنوعی مواد- </a:t>
            </a:r>
            <a:r>
              <a:rPr lang="en-US" dirty="0">
                <a:cs typeface="B Mitra" panose="00000400000000000000" pitchFamily="2" charset="-78"/>
              </a:rPr>
              <a:t>Generative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AE3BFE-C554-A0C3-48EA-37D13854E1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r" rtl="1"/>
            <a:r>
              <a:rPr lang="en-US" sz="3200" b="1" dirty="0" err="1">
                <a:cs typeface="B Mitra" panose="00000400000000000000" pitchFamily="2" charset="-78"/>
              </a:rPr>
              <a:t>هوش</a:t>
            </a:r>
            <a:r>
              <a:rPr lang="en-US" sz="3200" b="1" dirty="0">
                <a:cs typeface="B Mitra" panose="00000400000000000000" pitchFamily="2" charset="-78"/>
              </a:rPr>
              <a:t> </a:t>
            </a:r>
            <a:r>
              <a:rPr lang="en-US" sz="3200" b="1" dirty="0" err="1">
                <a:cs typeface="B Mitra" panose="00000400000000000000" pitchFamily="2" charset="-78"/>
              </a:rPr>
              <a:t>مصنوعی</a:t>
            </a:r>
            <a:r>
              <a:rPr lang="en-US" sz="3200" b="1" dirty="0">
                <a:cs typeface="B Mitra" panose="00000400000000000000" pitchFamily="2" charset="-78"/>
              </a:rPr>
              <a:t> </a:t>
            </a:r>
            <a:r>
              <a:rPr lang="en-US" sz="3200" b="1" dirty="0" err="1">
                <a:cs typeface="B Mitra" panose="00000400000000000000" pitchFamily="2" charset="-78"/>
              </a:rPr>
              <a:t>مولد</a:t>
            </a:r>
            <a:r>
              <a:rPr lang="en-US" sz="3200" dirty="0">
                <a:cs typeface="B Mitra" panose="00000400000000000000" pitchFamily="2" charset="-78"/>
              </a:rPr>
              <a:t> (</a:t>
            </a:r>
            <a:r>
              <a:rPr lang="en-US" sz="3200" b="1" dirty="0">
                <a:cs typeface="B Mitra" panose="00000400000000000000" pitchFamily="2" charset="-78"/>
              </a:rPr>
              <a:t>Generative AI</a:t>
            </a:r>
            <a:r>
              <a:rPr lang="en-US" sz="3200" dirty="0">
                <a:cs typeface="B Mitra" panose="00000400000000000000" pitchFamily="2" charset="-78"/>
              </a:rPr>
              <a:t>)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مدل‌های</a:t>
            </a:r>
            <a:r>
              <a:rPr lang="en-US" sz="3200" dirty="0">
                <a:cs typeface="B Mitra" panose="00000400000000000000" pitchFamily="2" charset="-78"/>
              </a:rPr>
              <a:t> </a:t>
            </a:r>
            <a:r>
              <a:rPr lang="en-US" sz="3200" dirty="0" err="1">
                <a:cs typeface="B Mitra" panose="00000400000000000000" pitchFamily="2" charset="-78"/>
              </a:rPr>
              <a:t>یادگیری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عمیقی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اطلاق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می‌شود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متون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تصاویر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سایر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محتوای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باکیفیت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اساس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روی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آن‌ها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آموزش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دیده‌اند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تولید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36248C-33B5-2643-9C2A-40F68DB19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DC4E6-E919-250D-54EB-B22D238004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F57D06-E910-C00A-C0BF-FA45EC676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24718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73E3D-3532-D813-2931-5BB9EAD84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000" dirty="0">
                <a:cs typeface="B Mitra" panose="00000400000000000000" pitchFamily="2" charset="-78"/>
              </a:rPr>
              <a:t>(Large Language Model) </a:t>
            </a:r>
            <a:r>
              <a:rPr lang="en-US" dirty="0" err="1">
                <a:cs typeface="B Mitra" panose="00000400000000000000" pitchFamily="2" charset="-78"/>
              </a:rPr>
              <a:t>مدل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en-US" dirty="0" err="1">
                <a:cs typeface="B Mitra" panose="00000400000000000000" pitchFamily="2" charset="-78"/>
              </a:rPr>
              <a:t>زبانی</a:t>
            </a:r>
            <a:r>
              <a:rPr lang="en-US" dirty="0">
                <a:cs typeface="B Mitra" panose="00000400000000000000" pitchFamily="2" charset="-78"/>
              </a:rPr>
              <a:t> </a:t>
            </a:r>
            <a:r>
              <a:rPr lang="en-US" dirty="0" err="1">
                <a:cs typeface="B Mitra" panose="00000400000000000000" pitchFamily="2" charset="-78"/>
              </a:rPr>
              <a:t>بزرگ</a:t>
            </a:r>
            <a:r>
              <a:rPr lang="en-US" dirty="0">
                <a:cs typeface="B Mitra" panose="00000400000000000000" pitchFamily="2" charset="-78"/>
              </a:rPr>
              <a:t> 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2FBBBD-C094-37EA-95E9-D889CF53F0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برنامه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زبان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انسان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دیگر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مجموعه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داده‌های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پیچیده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تفسیر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کند</a:t>
            </a:r>
            <a:r>
              <a:rPr lang="en-US" sz="3200" dirty="0">
                <a:cs typeface="B Mitra" panose="00000400000000000000" pitchFamily="2" charset="-78"/>
              </a:rPr>
              <a:t>. </a:t>
            </a:r>
            <a:r>
              <a:rPr lang="en-US" sz="3200" dirty="0" err="1">
                <a:cs typeface="B Mitra" panose="00000400000000000000" pitchFamily="2" charset="-78"/>
              </a:rPr>
              <a:t>این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مدل‌ها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پایه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یادگیری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ماشین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000" dirty="0">
                <a:cs typeface="B Mitra" panose="00000400000000000000" pitchFamily="2" charset="-78"/>
              </a:rPr>
              <a:t>(Machine Learning) </a:t>
            </a:r>
            <a:r>
              <a:rPr lang="en-US" sz="3200" dirty="0">
                <a:cs typeface="B Mitra" panose="00000400000000000000" pitchFamily="2" charset="-78"/>
              </a:rPr>
              <a:t>و </a:t>
            </a:r>
            <a:r>
              <a:rPr lang="en-US" sz="3200" dirty="0" err="1">
                <a:cs typeface="B Mitra" panose="00000400000000000000" pitchFamily="2" charset="-78"/>
              </a:rPr>
              <a:t>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شبکه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عصبی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نام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ترنسفورمر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000" dirty="0">
                <a:cs typeface="B Mitra" panose="00000400000000000000" pitchFamily="2" charset="-78"/>
              </a:rPr>
              <a:t>(Transformer) </a:t>
            </a:r>
            <a:r>
              <a:rPr lang="en-US" sz="3200" dirty="0" err="1">
                <a:cs typeface="B Mitra" panose="00000400000000000000" pitchFamily="2" charset="-78"/>
              </a:rPr>
              <a:t>توسعه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می‌یابند</a:t>
            </a:r>
            <a:endParaRPr lang="fa-IR" sz="3200" dirty="0">
              <a:cs typeface="B Mitra" panose="00000400000000000000" pitchFamily="2" charset="-78"/>
            </a:endParaRPr>
          </a:p>
          <a:p>
            <a:pPr algn="just" rtl="1"/>
            <a:r>
              <a:rPr lang="en-US" sz="3200" b="1" dirty="0" err="1">
                <a:cs typeface="B Mitra" panose="00000400000000000000" pitchFamily="2" charset="-78"/>
              </a:rPr>
              <a:t>مدل</a:t>
            </a:r>
            <a:r>
              <a:rPr lang="en-US" sz="3200" b="1" dirty="0">
                <a:cs typeface="B Mitra" panose="00000400000000000000" pitchFamily="2" charset="-78"/>
              </a:rPr>
              <a:t> </a:t>
            </a:r>
            <a:r>
              <a:rPr lang="en-US" sz="3200" b="1" dirty="0" err="1">
                <a:cs typeface="B Mitra" panose="00000400000000000000" pitchFamily="2" charset="-78"/>
              </a:rPr>
              <a:t>زبانی</a:t>
            </a:r>
            <a:r>
              <a:rPr lang="en-US" sz="3200" b="1" dirty="0">
                <a:cs typeface="B Mitra" panose="00000400000000000000" pitchFamily="2" charset="-78"/>
              </a:rPr>
              <a:t> </a:t>
            </a:r>
            <a:r>
              <a:rPr lang="en-US" sz="3200" b="1" dirty="0" err="1">
                <a:cs typeface="B Mitra" panose="00000400000000000000" pitchFamily="2" charset="-78"/>
              </a:rPr>
              <a:t>بزر</a:t>
            </a:r>
            <a:r>
              <a:rPr lang="fa-IR" sz="3200" b="1" dirty="0">
                <a:cs typeface="B Mitra" panose="00000400000000000000" pitchFamily="2" charset="-78"/>
              </a:rPr>
              <a:t>گ</a:t>
            </a:r>
            <a:r>
              <a:rPr lang="en-US" sz="3200" b="1" dirty="0">
                <a:cs typeface="B Mitra" panose="00000400000000000000" pitchFamily="2" charset="-78"/>
              </a:rPr>
              <a:t> </a:t>
            </a:r>
            <a:r>
              <a:rPr lang="fa-IR" sz="3200" b="1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ماشینی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است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ادامه‌ی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جمله‌ها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دقت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بالا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حدس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می‌زند</a:t>
            </a:r>
            <a:r>
              <a:rPr lang="en-US" sz="3200" dirty="0">
                <a:cs typeface="B Mitra" panose="00000400000000000000" pitchFamily="2" charset="-78"/>
              </a:rPr>
              <a:t>. </a:t>
            </a:r>
            <a:r>
              <a:rPr lang="en-US" sz="3200" dirty="0" err="1">
                <a:cs typeface="B Mitra" panose="00000400000000000000" pitchFamily="2" charset="-78"/>
              </a:rPr>
              <a:t>این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کار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را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تکیه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آموخته‌هایش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از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انبوهی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انجام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می‌دهد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همین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دلیل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می‌تواند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منسجم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بنویسد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به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پرسش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پاسخ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بدهد</a:t>
            </a:r>
            <a:r>
              <a:rPr lang="en-US" sz="3200" dirty="0">
                <a:cs typeface="B Mitra" panose="00000400000000000000" pitchFamily="2" charset="-78"/>
              </a:rPr>
              <a:t>، </a:t>
            </a:r>
            <a:r>
              <a:rPr lang="en-US" sz="3200" dirty="0" err="1">
                <a:cs typeface="B Mitra" panose="00000400000000000000" pitchFamily="2" charset="-78"/>
              </a:rPr>
              <a:t>خلاصه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ارائه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کند</a:t>
            </a:r>
            <a:r>
              <a:rPr lang="en-US" sz="3200" dirty="0">
                <a:cs typeface="B Mitra" panose="00000400000000000000" pitchFamily="2" charset="-78"/>
              </a:rPr>
              <a:t> و </a:t>
            </a:r>
            <a:r>
              <a:rPr lang="en-US" sz="3200" dirty="0" err="1">
                <a:cs typeface="B Mitra" panose="00000400000000000000" pitchFamily="2" charset="-78"/>
              </a:rPr>
              <a:t>حتی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در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برنامه‌نوی</a:t>
            </a:r>
            <a:r>
              <a:rPr lang="fa-IR" sz="3200" dirty="0">
                <a:cs typeface="B Mitra" panose="00000400000000000000" pitchFamily="2" charset="-78"/>
              </a:rPr>
              <a:t>س</a:t>
            </a:r>
            <a:r>
              <a:rPr lang="en-US" sz="3200" dirty="0">
                <a:cs typeface="B Mitra" panose="00000400000000000000" pitchFamily="2" charset="-78"/>
              </a:rPr>
              <a:t>ی </a:t>
            </a:r>
            <a:r>
              <a:rPr lang="en-US" sz="3200" dirty="0" err="1">
                <a:cs typeface="B Mitra" panose="00000400000000000000" pitchFamily="2" charset="-78"/>
              </a:rPr>
              <a:t>کمک‌رسان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باشد</a:t>
            </a:r>
            <a:endParaRPr lang="fa-IR" sz="3200" dirty="0">
              <a:cs typeface="B Mitra" panose="00000400000000000000" pitchFamily="2" charset="-78"/>
            </a:endParaRPr>
          </a:p>
          <a:p>
            <a:pPr algn="just" rtl="1">
              <a:buFont typeface="Wingdings" panose="05000000000000000000" pitchFamily="2" charset="2"/>
              <a:buChar char="ü"/>
            </a:pPr>
            <a:r>
              <a:rPr lang="fa-IR" sz="3200" dirty="0">
                <a:cs typeface="B Mitra" panose="00000400000000000000" pitchFamily="2" charset="-78"/>
              </a:rPr>
              <a:t>ترجمه ماشینی</a:t>
            </a:r>
          </a:p>
          <a:p>
            <a:pPr algn="just" rtl="1">
              <a:buFont typeface="Wingdings" panose="05000000000000000000" pitchFamily="2" charset="2"/>
              <a:buChar char="ü"/>
            </a:pPr>
            <a:r>
              <a:rPr lang="en-US" sz="3200" dirty="0" err="1">
                <a:cs typeface="B Mitra" panose="00000400000000000000" pitchFamily="2" charset="-78"/>
              </a:rPr>
              <a:t>هوش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مصنوعی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مکالمه‌ای</a:t>
            </a:r>
            <a:r>
              <a:rPr lang="en-US" sz="3200" dirty="0">
                <a:cs typeface="B Mitra" panose="00000400000000000000" pitchFamily="2" charset="-78"/>
              </a:rPr>
              <a:t> </a:t>
            </a:r>
          </a:p>
          <a:p>
            <a:pPr algn="just" rtl="1">
              <a:buFont typeface="Wingdings" panose="05000000000000000000" pitchFamily="2" charset="2"/>
              <a:buChar char="ü"/>
            </a:pPr>
            <a:r>
              <a:rPr lang="en-US" sz="3200" dirty="0" err="1">
                <a:cs typeface="B Mitra" panose="00000400000000000000" pitchFamily="2" charset="-78"/>
              </a:rPr>
              <a:t>تحلیل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احساسات</a:t>
            </a:r>
            <a:r>
              <a:rPr lang="en-US" sz="3200" dirty="0">
                <a:cs typeface="B Mitra" panose="00000400000000000000" pitchFamily="2" charset="-78"/>
              </a:rPr>
              <a:t> </a:t>
            </a:r>
          </a:p>
          <a:p>
            <a:pPr algn="just" rtl="1"/>
            <a:endParaRPr lang="fa-IR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2FA258-63FE-18D3-BEE3-E97947949A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B6CBA3-CB19-7600-1C4A-A9214EFD3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1270F2-46AD-898C-6085-668D9E2FD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37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016DEF-0D8C-8202-B8E3-C7C0E906B4EC}"/>
              </a:ext>
            </a:extLst>
          </p:cNvPr>
          <p:cNvSpPr txBox="1"/>
          <p:nvPr/>
        </p:nvSpPr>
        <p:spPr>
          <a:xfrm>
            <a:off x="2041973" y="4577610"/>
            <a:ext cx="428029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en-US" sz="3200" dirty="0" err="1">
                <a:cs typeface="B Mitra" panose="00000400000000000000" pitchFamily="2" charset="-78"/>
              </a:rPr>
              <a:t>خلاصه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سازی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متن</a:t>
            </a:r>
            <a:endParaRPr lang="fa-IR" sz="3200" dirty="0">
              <a:cs typeface="B Mitra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3200" dirty="0">
                <a:cs typeface="B Mitra" panose="00000400000000000000" pitchFamily="2" charset="-78"/>
              </a:rPr>
              <a:t>سوال و جواب</a:t>
            </a: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r>
              <a:rPr lang="fa-IR" sz="3200" dirty="0">
                <a:cs typeface="B Mitra" panose="00000400000000000000" pitchFamily="2" charset="-78"/>
              </a:rPr>
              <a:t>برچسب گذاری گفتار</a:t>
            </a:r>
            <a:endParaRPr lang="en-US" sz="3200" dirty="0">
              <a:cs typeface="B Mitra" panose="00000400000000000000" pitchFamily="2" charset="-78"/>
            </a:endParaRPr>
          </a:p>
          <a:p>
            <a:pPr marL="457200" indent="-457200" algn="r" rtl="1">
              <a:buFont typeface="Wingdings" panose="05000000000000000000" pitchFamily="2" charset="2"/>
              <a:buChar char="ü"/>
            </a:pPr>
            <a:endParaRPr lang="en-US" sz="3200" dirty="0">
              <a:cs typeface="B Mitr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22433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8FDBF2-4E98-F632-5E9B-CB0A653EDF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چت </a:t>
            </a:r>
            <a:r>
              <a:rPr lang="fa-IR" dirty="0" err="1">
                <a:cs typeface="B Mitra" panose="00000400000000000000" pitchFamily="2" charset="-78"/>
              </a:rPr>
              <a:t>بات</a:t>
            </a:r>
            <a:r>
              <a:rPr lang="fa-IR" dirty="0">
                <a:cs typeface="B Mitra" panose="00000400000000000000" pitchFamily="2" charset="-78"/>
              </a:rPr>
              <a:t>- </a:t>
            </a:r>
            <a:r>
              <a:rPr lang="en-US" dirty="0">
                <a:cs typeface="B Mitra" panose="00000400000000000000" pitchFamily="2" charset="-78"/>
              </a:rPr>
              <a:t>Chatbot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3749F-E6DC-7AD7-F42B-77E9BE130C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یک </a:t>
            </a:r>
            <a:r>
              <a:rPr lang="fa-IR" sz="3200" dirty="0" err="1">
                <a:cs typeface="B Mitra" panose="00000400000000000000" pitchFamily="2" charset="-78"/>
              </a:rPr>
              <a:t>نرم‌افزار</a:t>
            </a:r>
            <a:r>
              <a:rPr lang="fa-IR" sz="3200" dirty="0">
                <a:cs typeface="B Mitra" panose="00000400000000000000" pitchFamily="2" charset="-78"/>
              </a:rPr>
              <a:t> کاربردی یا رابط </a:t>
            </a:r>
            <a:r>
              <a:rPr lang="fa-IR" sz="3200" dirty="0" err="1">
                <a:cs typeface="B Mitra" panose="00000400000000000000" pitchFamily="2" charset="-78"/>
              </a:rPr>
              <a:t>وب</a:t>
            </a:r>
            <a:r>
              <a:rPr lang="fa-IR" sz="3200" dirty="0">
                <a:cs typeface="B Mitra" panose="00000400000000000000" pitchFamily="2" charset="-78"/>
              </a:rPr>
              <a:t> است که برای تقلید از مکالمه انسانی از طریق تعاملات متنی یا صوتی طراحی شده است. </a:t>
            </a:r>
            <a:r>
              <a:rPr lang="fa-IR" sz="3200" dirty="0" err="1">
                <a:cs typeface="B Mitra" panose="00000400000000000000" pitchFamily="2" charset="-78"/>
              </a:rPr>
              <a:t>چت‌بات‌های</a:t>
            </a:r>
            <a:r>
              <a:rPr lang="fa-IR" sz="3200" dirty="0">
                <a:cs typeface="B Mitra" panose="00000400000000000000" pitchFamily="2" charset="-78"/>
              </a:rPr>
              <a:t> مدرن معمولاً آنلاین هستند و از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هوش مصنوعی مولد استفاده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که قادر به حفظ مکالمه با کاربر به زبان طبیعی و </a:t>
            </a:r>
            <a:r>
              <a:rPr lang="fa-IR" sz="3200" dirty="0" err="1">
                <a:cs typeface="B Mitra" panose="00000400000000000000" pitchFamily="2" charset="-78"/>
              </a:rPr>
              <a:t>شبیه‌سازی</a:t>
            </a:r>
            <a:r>
              <a:rPr lang="fa-IR" sz="3200" dirty="0">
                <a:cs typeface="B Mitra" panose="00000400000000000000" pitchFamily="2" charset="-78"/>
              </a:rPr>
              <a:t> نحوه رفتار انسان به عنوان یک شریک مکالمه هستند.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چت‌بات‌ها</a:t>
            </a:r>
            <a:r>
              <a:rPr lang="fa-IR" sz="3200" dirty="0">
                <a:cs typeface="B Mitra" panose="00000400000000000000" pitchFamily="2" charset="-78"/>
              </a:rPr>
              <a:t> اغلب از یادگیری عمیق و پردازش زبان طبیعی استفاده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F63F5F-CDA9-A172-2328-E8C83B7E3D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6D09A4-205A-CE7F-4B02-7674D4363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48F05D-D5F3-56AA-EE34-C26B38557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080051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12CE6-A3B1-C9DB-8B4F-0492A75D3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140154-5E33-3731-E56D-DC8DD2F59F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98031"/>
            <a:ext cx="10515600" cy="3978932"/>
          </a:xfrm>
        </p:spPr>
        <p:txBody>
          <a:bodyPr>
            <a:normAutofit lnSpcReduction="10000"/>
          </a:bodyPr>
          <a:lstStyle/>
          <a:p>
            <a:pPr algn="r" rtl="1"/>
            <a:r>
              <a:rPr lang="en-US" b="1" dirty="0"/>
              <a:t>DeepSeek AI</a:t>
            </a:r>
            <a:endParaRPr lang="fa-IR" sz="3200" b="1" dirty="0">
              <a:cs typeface="B Mitra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قوت: بسیار </a:t>
            </a:r>
            <a:r>
              <a:rPr lang="fa-IR" sz="3200" dirty="0" err="1">
                <a:cs typeface="B Mitra" panose="00000400000000000000" pitchFamily="2" charset="-78"/>
              </a:rPr>
              <a:t>مقرون‌به‌صرفه</a:t>
            </a:r>
            <a:r>
              <a:rPr lang="fa-IR" sz="3200" dirty="0">
                <a:cs typeface="B Mitra" panose="00000400000000000000" pitchFamily="2" charset="-78"/>
              </a:rPr>
              <a:t>، متخصص در </a:t>
            </a:r>
            <a:r>
              <a:rPr lang="fa-IR" sz="3200" dirty="0" err="1">
                <a:cs typeface="B Mitra" panose="00000400000000000000" pitchFamily="2" charset="-78"/>
              </a:rPr>
              <a:t>کدنویسی</a:t>
            </a:r>
            <a:r>
              <a:rPr lang="fa-IR" sz="3200" dirty="0">
                <a:cs typeface="B Mitra" panose="00000400000000000000" pitchFamily="2" charset="-78"/>
              </a:rPr>
              <a:t> و پردازش زبان طبیعی چینی، </a:t>
            </a:r>
            <a:r>
              <a:rPr lang="fa-IR" sz="3200" dirty="0" err="1">
                <a:cs typeface="B Mitra" panose="00000400000000000000" pitchFamily="2" charset="-78"/>
              </a:rPr>
              <a:t>متن‌باز</a:t>
            </a:r>
            <a:r>
              <a:rPr lang="fa-IR" sz="3200" dirty="0">
                <a:cs typeface="B Mitra" panose="00000400000000000000" pitchFamily="2" charset="-78"/>
              </a:rPr>
              <a:t> و با </a:t>
            </a:r>
            <a:r>
              <a:rPr lang="fa-IR" sz="3200" dirty="0" err="1">
                <a:cs typeface="B Mitra" panose="00000400000000000000" pitchFamily="2" charset="-78"/>
              </a:rPr>
              <a:t>بهره‌وری</a:t>
            </a:r>
            <a:r>
              <a:rPr lang="fa-IR" sz="3200" dirty="0">
                <a:cs typeface="B Mitra" panose="00000400000000000000" pitchFamily="2" charset="-78"/>
              </a:rPr>
              <a:t> از منابع.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ضعف: پشتیبانی </a:t>
            </a:r>
            <a:r>
              <a:rPr lang="fa-IR" sz="3200" dirty="0" err="1">
                <a:cs typeface="B Mitra" panose="00000400000000000000" pitchFamily="2" charset="-78"/>
              </a:rPr>
              <a:t>چندوجهی</a:t>
            </a:r>
            <a:r>
              <a:rPr lang="fa-IR" sz="3200" dirty="0">
                <a:cs typeface="B Mitra" panose="00000400000000000000" pitchFamily="2" charset="-78"/>
              </a:rPr>
              <a:t> محدود و محدودیت در </a:t>
            </a:r>
            <a:r>
              <a:rPr lang="fa-IR" sz="3200" dirty="0" err="1">
                <a:cs typeface="B Mitra" panose="00000400000000000000" pitchFamily="2" charset="-78"/>
              </a:rPr>
              <a:t>حوزه‌های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خازج</a:t>
            </a:r>
            <a:r>
              <a:rPr lang="fa-IR" sz="3200" dirty="0">
                <a:cs typeface="B Mitra" panose="00000400000000000000" pitchFamily="2" charset="-78"/>
              </a:rPr>
              <a:t> از تخصص خود</a:t>
            </a:r>
          </a:p>
          <a:p>
            <a:pPr algn="r" rtl="1"/>
            <a:r>
              <a:rPr lang="en-US" sz="3200" b="1" dirty="0" err="1">
                <a:cs typeface="B Mitra" panose="00000400000000000000" pitchFamily="2" charset="-78"/>
              </a:rPr>
              <a:t>Chatgpt</a:t>
            </a:r>
            <a:r>
              <a:rPr lang="fa-IR" sz="3200" b="1" dirty="0">
                <a:cs typeface="B Mitra" panose="00000400000000000000" pitchFamily="2" charset="-78"/>
              </a:rPr>
              <a:t> 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قوت: </a:t>
            </a:r>
            <a:r>
              <a:rPr lang="fa-IR" sz="3200" dirty="0" err="1">
                <a:cs typeface="B Mitra" panose="00000400000000000000" pitchFamily="2" charset="-78"/>
              </a:rPr>
              <a:t>همه‌کاره</a:t>
            </a:r>
            <a:r>
              <a:rPr lang="fa-IR" sz="3200" dirty="0">
                <a:cs typeface="B Mitra" panose="00000400000000000000" pitchFamily="2" charset="-78"/>
              </a:rPr>
              <a:t>، </a:t>
            </a:r>
            <a:r>
              <a:rPr lang="fa-IR" sz="3200" dirty="0" err="1">
                <a:cs typeface="B Mitra" panose="00000400000000000000" pitchFamily="2" charset="-78"/>
              </a:rPr>
              <a:t>توانایی‌های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مکالمه‌ای</a:t>
            </a:r>
            <a:r>
              <a:rPr lang="fa-IR" sz="3200" dirty="0">
                <a:cs typeface="B Mitra" panose="00000400000000000000" pitchFamily="2" charset="-78"/>
              </a:rPr>
              <a:t> قوی، تولید کد قوی و </a:t>
            </a:r>
            <a:r>
              <a:rPr lang="fa-IR" sz="3200" dirty="0" err="1">
                <a:cs typeface="B Mitra" panose="00000400000000000000" pitchFamily="2" charset="-78"/>
              </a:rPr>
              <a:t>قابلیت‌های</a:t>
            </a:r>
            <a:r>
              <a:rPr lang="fa-IR" sz="3200" dirty="0">
                <a:cs typeface="B Mitra" panose="00000400000000000000" pitchFamily="2" charset="-78"/>
              </a:rPr>
              <a:t> محتوای خلاقانه.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ضعف: </a:t>
            </a:r>
            <a:r>
              <a:rPr lang="fa-IR" sz="3200" dirty="0" err="1">
                <a:cs typeface="B Mitra" panose="00000400000000000000" pitchFamily="2" charset="-78"/>
              </a:rPr>
              <a:t>توهم‌های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گاه‌به‌گاه</a:t>
            </a:r>
            <a:r>
              <a:rPr lang="fa-IR" sz="3200" dirty="0">
                <a:cs typeface="B Mitra" panose="00000400000000000000" pitchFamily="2" charset="-78"/>
              </a:rPr>
              <a:t>، اتکا به منابع </a:t>
            </a:r>
            <a:r>
              <a:rPr lang="fa-IR" sz="3200" dirty="0" err="1">
                <a:cs typeface="B Mitra" panose="00000400000000000000" pitchFamily="2" charset="-78"/>
              </a:rPr>
              <a:t>محاسباتی</a:t>
            </a:r>
            <a:r>
              <a:rPr lang="fa-IR" sz="3200" dirty="0">
                <a:cs typeface="B Mitra" panose="00000400000000000000" pitchFamily="2" charset="-78"/>
              </a:rPr>
              <a:t> سنگین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50DD7-00D4-A93A-2994-C3E81471F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25B82E-BF59-2FBC-BD18-1015C1304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6FA432-BDFA-7179-8F1F-1C4C601BB2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39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E71ABC8-F09C-20CA-E04C-849A1E7A1F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867" y="111453"/>
            <a:ext cx="8792452" cy="183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23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140A45-9A77-77A4-10DE-FBC46E9F7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0C05CA-0FE6-7579-7CE3-CA74387846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en-US" b="1" dirty="0"/>
              <a:t>Gemini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قوت: ادغام </a:t>
            </a:r>
            <a:r>
              <a:rPr lang="fa-IR" sz="3200" dirty="0" err="1">
                <a:cs typeface="B Mitra" panose="00000400000000000000" pitchFamily="2" charset="-78"/>
              </a:rPr>
              <a:t>چندوجهی</a:t>
            </a:r>
            <a:r>
              <a:rPr lang="fa-IR" sz="3200" dirty="0">
                <a:cs typeface="B Mitra" panose="00000400000000000000" pitchFamily="2" charset="-78"/>
              </a:rPr>
              <a:t> عالی، </a:t>
            </a:r>
            <a:r>
              <a:rPr lang="fa-IR" sz="3200" dirty="0" err="1">
                <a:cs typeface="B Mitra" panose="00000400000000000000" pitchFamily="2" charset="-78"/>
              </a:rPr>
              <a:t>قابلیت‌های</a:t>
            </a:r>
            <a:r>
              <a:rPr lang="fa-IR" sz="3200" dirty="0">
                <a:cs typeface="B Mitra" panose="00000400000000000000" pitchFamily="2" charset="-78"/>
              </a:rPr>
              <a:t> گسترده در زمینه و ادغام یکپارچه با </a:t>
            </a:r>
            <a:r>
              <a:rPr lang="fa-IR" sz="3200" dirty="0" err="1">
                <a:cs typeface="B Mitra" panose="00000400000000000000" pitchFamily="2" charset="-78"/>
              </a:rPr>
              <a:t>سرویس‌های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گوگل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ضعف: مشکلات دقت</a:t>
            </a:r>
            <a:endParaRPr lang="en-US" sz="3200" dirty="0">
              <a:cs typeface="B Mitra" panose="00000400000000000000" pitchFamily="2" charset="-78"/>
            </a:endParaRPr>
          </a:p>
          <a:p>
            <a:pPr algn="r" rtl="1"/>
            <a:r>
              <a:rPr lang="en-US" b="1" dirty="0"/>
              <a:t>Perplexity AI</a:t>
            </a: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قوت: </a:t>
            </a:r>
            <a:r>
              <a:rPr lang="fa-IR" sz="3200" dirty="0" err="1">
                <a:cs typeface="B Mitra" panose="00000400000000000000" pitchFamily="2" charset="-78"/>
              </a:rPr>
              <a:t>یکپارچه‌سازی</a:t>
            </a:r>
            <a:r>
              <a:rPr lang="fa-IR" sz="3200" dirty="0">
                <a:cs typeface="B Mitra" panose="00000400000000000000" pitchFamily="2" charset="-78"/>
              </a:rPr>
              <a:t> جستجوی </a:t>
            </a:r>
            <a:r>
              <a:rPr lang="fa-IR" sz="3200" dirty="0" err="1">
                <a:cs typeface="B Mitra" panose="00000400000000000000" pitchFamily="2" charset="-78"/>
              </a:rPr>
              <a:t>وب</a:t>
            </a:r>
            <a:r>
              <a:rPr lang="fa-IR" sz="3200" dirty="0">
                <a:cs typeface="B Mitra" panose="00000400000000000000" pitchFamily="2" charset="-78"/>
              </a:rPr>
              <a:t> در لحظه، استناد شفاف به منابع و </a:t>
            </a:r>
            <a:r>
              <a:rPr lang="fa-IR" sz="3200" dirty="0" err="1">
                <a:cs typeface="B Mitra" panose="00000400000000000000" pitchFamily="2" charset="-78"/>
              </a:rPr>
              <a:t>پاسخ‌های</a:t>
            </a:r>
            <a:r>
              <a:rPr lang="fa-IR" sz="3200" dirty="0">
                <a:cs typeface="B Mitra" panose="00000400000000000000" pitchFamily="2" charset="-78"/>
              </a:rPr>
              <a:t> دقیق مبتنی بر واقعیت.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sz="3200" dirty="0">
                <a:cs typeface="B Mitra" panose="00000400000000000000" pitchFamily="2" charset="-78"/>
              </a:rPr>
              <a:t>نقاط ضعف: مهارت کمتر در کارهای خلاقانه یا باز و محدود به تعاملات مبتنی بر متن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5759BE-98CF-3AA2-0F4B-096ED6A14B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40C2E-B0F1-8B0E-9E60-DE1299D60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114FC5-1DE3-9717-234B-BCA80A81F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680ECE-9E2A-37FD-A820-031816B7EE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8552" y="-96974"/>
            <a:ext cx="8792452" cy="1832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763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3E111-7635-E5B1-82BF-39DFB89434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10515600" cy="1325563"/>
          </a:xfrm>
        </p:spPr>
        <p:txBody>
          <a:bodyPr/>
          <a:lstStyle/>
          <a:p>
            <a:pPr algn="r" rtl="1"/>
            <a:r>
              <a:rPr lang="fa-IR" dirty="0">
                <a:cs typeface="B Mitra" panose="00000400000000000000" pitchFamily="2" charset="-78"/>
              </a:rPr>
              <a:t>مقایسه چت </a:t>
            </a:r>
            <a:r>
              <a:rPr lang="fa-IR" dirty="0" err="1">
                <a:cs typeface="B Mitra" panose="00000400000000000000" pitchFamily="2" charset="-78"/>
              </a:rPr>
              <a:t>بات</a:t>
            </a:r>
            <a:r>
              <a:rPr lang="fa-IR" dirty="0">
                <a:cs typeface="B Mitra" panose="00000400000000000000" pitchFamily="2" charset="-78"/>
              </a:rPr>
              <a:t> ها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7F984-9455-E49E-9FBC-FDBD2E71BD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6738" y="1253331"/>
            <a:ext cx="10515600" cy="4351338"/>
          </a:xfrm>
        </p:spPr>
        <p:txBody>
          <a:bodyPr>
            <a:normAutofit fontScale="92500" lnSpcReduction="10000"/>
          </a:bodyPr>
          <a:lstStyle/>
          <a:p>
            <a:pPr algn="r" rtl="1"/>
            <a:r>
              <a:rPr lang="en-US" dirty="0"/>
              <a:t>DeepSeek AI</a:t>
            </a:r>
          </a:p>
          <a:p>
            <a:pPr marL="0" indent="0" algn="r" rtl="1">
              <a:buNone/>
            </a:pPr>
            <a:r>
              <a:rPr lang="fa-IR" dirty="0" err="1">
                <a:cs typeface="B Mitra" panose="00000400000000000000" pitchFamily="2" charset="-78"/>
              </a:rPr>
              <a:t>ایده‌آل</a:t>
            </a:r>
            <a:r>
              <a:rPr lang="fa-IR" dirty="0">
                <a:cs typeface="B Mitra" panose="00000400000000000000" pitchFamily="2" charset="-78"/>
              </a:rPr>
              <a:t> برای تحقیقات هوش مصنوعی، وظایف </a:t>
            </a:r>
            <a:r>
              <a:rPr lang="fa-IR" dirty="0" err="1">
                <a:cs typeface="B Mitra" panose="00000400000000000000" pitchFamily="2" charset="-78"/>
              </a:rPr>
              <a:t>کدنویسی</a:t>
            </a:r>
            <a:r>
              <a:rPr lang="fa-IR" dirty="0">
                <a:cs typeface="B Mitra" panose="00000400000000000000" pitchFamily="2" charset="-78"/>
              </a:rPr>
              <a:t> فنی و </a:t>
            </a:r>
            <a:r>
              <a:rPr lang="fa-IR" dirty="0" err="1">
                <a:cs typeface="B Mitra" panose="00000400000000000000" pitchFamily="2" charset="-78"/>
              </a:rPr>
              <a:t>برنامه‌هایی</a:t>
            </a:r>
            <a:r>
              <a:rPr lang="fa-IR" dirty="0">
                <a:cs typeface="B Mitra" panose="00000400000000000000" pitchFamily="2" charset="-78"/>
              </a:rPr>
              <a:t> که به </a:t>
            </a:r>
            <a:r>
              <a:rPr lang="fa-IR" dirty="0" err="1">
                <a:cs typeface="B Mitra" panose="00000400000000000000" pitchFamily="2" charset="-78"/>
              </a:rPr>
              <a:t>قابلیت‌های</a:t>
            </a:r>
            <a:r>
              <a:rPr lang="fa-IR" dirty="0">
                <a:cs typeface="B Mitra" panose="00000400000000000000" pitchFamily="2" charset="-78"/>
              </a:rPr>
              <a:t> قوی پردازش زبان طبیعی چینی نیاز دارند.</a:t>
            </a:r>
            <a:endParaRPr lang="en-US" dirty="0">
              <a:cs typeface="B Mitra" panose="00000400000000000000" pitchFamily="2" charset="-78"/>
            </a:endParaRPr>
          </a:p>
          <a:p>
            <a:pPr algn="r" rtl="1"/>
            <a:r>
              <a:rPr lang="en-US" dirty="0">
                <a:cs typeface="B Mitra" panose="00000400000000000000" pitchFamily="2" charset="-78"/>
              </a:rPr>
              <a:t>ChatGPT</a:t>
            </a:r>
          </a:p>
          <a:p>
            <a:pPr marL="0" indent="0" algn="r" rtl="1">
              <a:buNone/>
            </a:pPr>
            <a:r>
              <a:rPr lang="fa-IR" dirty="0">
                <a:cs typeface="B Mitra" panose="00000400000000000000" pitchFamily="2" charset="-78"/>
              </a:rPr>
              <a:t>بهترین گزینه برای مکالمات عمومی، نویسندگی خلاق، بارش افکار و کمک در </a:t>
            </a:r>
            <a:r>
              <a:rPr lang="fa-IR" dirty="0" err="1">
                <a:cs typeface="B Mitra" panose="00000400000000000000" pitchFamily="2" charset="-78"/>
              </a:rPr>
              <a:t>کدنویسی</a:t>
            </a:r>
            <a:r>
              <a:rPr lang="fa-IR" dirty="0">
                <a:cs typeface="B Mitra" panose="00000400000000000000" pitchFamily="2" charset="-78"/>
              </a:rPr>
              <a:t>.</a:t>
            </a:r>
            <a:endParaRPr lang="en-US" dirty="0">
              <a:cs typeface="B Mitra" panose="00000400000000000000" pitchFamily="2" charset="-78"/>
            </a:endParaRPr>
          </a:p>
          <a:p>
            <a:pPr algn="r" rtl="1"/>
            <a:r>
              <a:rPr lang="en-US" dirty="0">
                <a:cs typeface="B Mitra" panose="00000400000000000000" pitchFamily="2" charset="-78"/>
              </a:rPr>
              <a:t>Gemini</a:t>
            </a:r>
          </a:p>
          <a:p>
            <a:pPr marL="0" indent="0" algn="r" rtl="1">
              <a:buNone/>
            </a:pPr>
            <a:r>
              <a:rPr lang="fa-IR" dirty="0">
                <a:cs typeface="B Mitra" panose="00000400000000000000" pitchFamily="2" charset="-78"/>
              </a:rPr>
              <a:t>مناسب برای </a:t>
            </a:r>
            <a:r>
              <a:rPr lang="fa-IR" dirty="0" err="1">
                <a:cs typeface="B Mitra" panose="00000400000000000000" pitchFamily="2" charset="-78"/>
              </a:rPr>
              <a:t>کاربرانی</a:t>
            </a:r>
            <a:r>
              <a:rPr lang="fa-IR" dirty="0">
                <a:cs typeface="B Mitra" panose="00000400000000000000" pitchFamily="2" charset="-78"/>
              </a:rPr>
              <a:t> که به </a:t>
            </a:r>
            <a:r>
              <a:rPr lang="fa-IR" dirty="0" err="1">
                <a:cs typeface="B Mitra" panose="00000400000000000000" pitchFamily="2" charset="-78"/>
              </a:rPr>
              <a:t>قابلیت‌های</a:t>
            </a: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err="1">
                <a:cs typeface="B Mitra" panose="00000400000000000000" pitchFamily="2" charset="-78"/>
              </a:rPr>
              <a:t>چندوجهی</a:t>
            </a:r>
            <a:r>
              <a:rPr lang="fa-IR" dirty="0">
                <a:cs typeface="B Mitra" panose="00000400000000000000" pitchFamily="2" charset="-78"/>
              </a:rPr>
              <a:t> و ادغام کامل با مجموعه </a:t>
            </a:r>
            <a:r>
              <a:rPr lang="fa-IR" dirty="0" err="1">
                <a:cs typeface="B Mitra" panose="00000400000000000000" pitchFamily="2" charset="-78"/>
              </a:rPr>
              <a:t>نرم‌افزاری</a:t>
            </a:r>
            <a:r>
              <a:rPr lang="fa-IR" dirty="0">
                <a:cs typeface="B Mitra" panose="00000400000000000000" pitchFamily="2" charset="-78"/>
              </a:rPr>
              <a:t> </a:t>
            </a:r>
            <a:r>
              <a:rPr lang="fa-IR" dirty="0" err="1">
                <a:cs typeface="B Mitra" panose="00000400000000000000" pitchFamily="2" charset="-78"/>
              </a:rPr>
              <a:t>گوگل</a:t>
            </a:r>
            <a:r>
              <a:rPr lang="fa-IR" dirty="0">
                <a:cs typeface="B Mitra" panose="00000400000000000000" pitchFamily="2" charset="-78"/>
              </a:rPr>
              <a:t> نیاز دارند، که آن را برای </a:t>
            </a:r>
            <a:r>
              <a:rPr lang="fa-IR" dirty="0" err="1">
                <a:cs typeface="B Mitra" panose="00000400000000000000" pitchFamily="2" charset="-78"/>
              </a:rPr>
              <a:t>بهره‌وری</a:t>
            </a:r>
            <a:r>
              <a:rPr lang="fa-IR" dirty="0">
                <a:cs typeface="B Mitra" panose="00000400000000000000" pitchFamily="2" charset="-78"/>
              </a:rPr>
              <a:t> و تجزیه و تحلیل </a:t>
            </a:r>
            <a:r>
              <a:rPr lang="fa-IR" dirty="0" err="1">
                <a:cs typeface="B Mitra" panose="00000400000000000000" pitchFamily="2" charset="-78"/>
              </a:rPr>
              <a:t>داده‌های</a:t>
            </a:r>
            <a:r>
              <a:rPr lang="fa-IR" dirty="0">
                <a:cs typeface="B Mitra" panose="00000400000000000000" pitchFamily="2" charset="-78"/>
              </a:rPr>
              <a:t> پیچیده عالی </a:t>
            </a:r>
            <a:r>
              <a:rPr lang="fa-IR" dirty="0" err="1">
                <a:cs typeface="B Mitra" panose="00000400000000000000" pitchFamily="2" charset="-78"/>
              </a:rPr>
              <a:t>می‌کند</a:t>
            </a:r>
            <a:r>
              <a:rPr lang="fa-IR" dirty="0">
                <a:cs typeface="B Mitra" panose="00000400000000000000" pitchFamily="2" charset="-78"/>
              </a:rPr>
              <a:t>.</a:t>
            </a:r>
          </a:p>
          <a:p>
            <a:pPr algn="r" rtl="1"/>
            <a:r>
              <a:rPr lang="en-US" dirty="0">
                <a:cs typeface="B Mitra" panose="00000400000000000000" pitchFamily="2" charset="-78"/>
              </a:rPr>
              <a:t>Perplexity AI</a:t>
            </a:r>
          </a:p>
          <a:p>
            <a:pPr marL="0" indent="0" algn="r" rtl="1">
              <a:buNone/>
            </a:pPr>
            <a:r>
              <a:rPr lang="fa-IR" dirty="0" err="1">
                <a:cs typeface="B Mitra" panose="00000400000000000000" pitchFamily="2" charset="-78"/>
              </a:rPr>
              <a:t>ایده‌آل</a:t>
            </a:r>
            <a:r>
              <a:rPr lang="fa-IR" dirty="0">
                <a:cs typeface="B Mitra" panose="00000400000000000000" pitchFamily="2" charset="-78"/>
              </a:rPr>
              <a:t> برای تحقیقات دانشگاهی، بررسی واقعیت در لحظه و بازیابی اطلاعات با منابع قابل تأیید.</a:t>
            </a:r>
            <a:endParaRPr lang="en-US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60B6F-C0AC-E88F-782E-A625A7468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224BF-1791-41F5-9231-49A145C14E6B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47569D-9B5F-53E2-32EC-BD44EEA98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A553D5-006D-B40F-FFD0-05A6B1B1B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904200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B3E230E-856D-AA97-0F4D-78D2FDE2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7323" y="0"/>
            <a:ext cx="5520183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10C03B4-C868-8F58-C082-5C5DC35319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13406" y="755957"/>
            <a:ext cx="4178710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5400" dirty="0">
                <a:solidFill>
                  <a:schemeClr val="bg1"/>
                </a:solidFill>
                <a:cs typeface="B Mitra" panose="00000400000000000000" pitchFamily="2" charset="-78"/>
              </a:rPr>
              <a:t>آینده هوش مصنوعی</a:t>
            </a:r>
            <a:endParaRPr lang="en-US" sz="5400" dirty="0">
              <a:solidFill>
                <a:schemeClr val="bg1"/>
              </a:solidFill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E6EF67-643C-83E1-7A1F-188AB503E4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06" y="523568"/>
            <a:ext cx="7108723" cy="5653395"/>
          </a:xfrm>
        </p:spPr>
        <p:txBody>
          <a:bodyPr>
            <a:normAutofit/>
          </a:bodyPr>
          <a:lstStyle/>
          <a:p>
            <a:pPr algn="just" rtl="1"/>
            <a:r>
              <a:rPr lang="fa-IR" sz="3000" dirty="0" err="1">
                <a:cs typeface="B Mitra" panose="00000400000000000000" pitchFamily="2" charset="-78"/>
              </a:rPr>
              <a:t>پیشرفت‌ها</a:t>
            </a:r>
            <a:r>
              <a:rPr lang="fa-IR" sz="3000" dirty="0">
                <a:cs typeface="B Mitra" panose="00000400000000000000" pitchFamily="2" charset="-78"/>
              </a:rPr>
              <a:t> در هوش مصنوعی اخلاقی</a:t>
            </a:r>
            <a:endParaRPr lang="en-US" sz="30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000" dirty="0">
                <a:cs typeface="B Mitra" panose="00000400000000000000" pitchFamily="2" charset="-78"/>
              </a:rPr>
              <a:t>آینده هوش مصنوعی شامل تمرکز بر ملاحظات اخلاقی، تضمین انصاف و شفافیت در </a:t>
            </a:r>
            <a:r>
              <a:rPr lang="fa-IR" sz="3000" dirty="0" err="1">
                <a:cs typeface="B Mitra" panose="00000400000000000000" pitchFamily="2" charset="-78"/>
              </a:rPr>
              <a:t>سیستم‌های</a:t>
            </a:r>
            <a:r>
              <a:rPr lang="fa-IR" sz="3000" dirty="0">
                <a:cs typeface="B Mitra" panose="00000400000000000000" pitchFamily="2" charset="-78"/>
              </a:rPr>
              <a:t> هوش مصنوعی است.</a:t>
            </a:r>
            <a:endParaRPr lang="en-US" sz="30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000" dirty="0">
                <a:cs typeface="B Mitra" panose="00000400000000000000" pitchFamily="2" charset="-78"/>
              </a:rPr>
              <a:t>هوش مصنوعی قابل توضیح</a:t>
            </a:r>
            <a:r>
              <a:rPr lang="en-US" sz="3000" dirty="0">
                <a:cs typeface="B Mitra" panose="00000400000000000000" pitchFamily="2" charset="-78"/>
              </a:rPr>
              <a:t> </a:t>
            </a:r>
          </a:p>
          <a:p>
            <a:pPr marL="0" indent="0" algn="just" rtl="1">
              <a:buNone/>
            </a:pPr>
            <a:r>
              <a:rPr lang="fa-IR" sz="3000" dirty="0">
                <a:cs typeface="B Mitra" panose="00000400000000000000" pitchFamily="2" charset="-78"/>
              </a:rPr>
              <a:t>هوش مصنوعی قابل توضیح، </a:t>
            </a:r>
            <a:r>
              <a:rPr lang="fa-IR" sz="3000" dirty="0" err="1">
                <a:cs typeface="B Mitra" panose="00000400000000000000" pitchFamily="2" charset="-78"/>
              </a:rPr>
              <a:t>بینش‌هایی</a:t>
            </a:r>
            <a:r>
              <a:rPr lang="fa-IR" sz="3000" dirty="0">
                <a:cs typeface="B Mitra" panose="00000400000000000000" pitchFamily="2" charset="-78"/>
              </a:rPr>
              <a:t> در مورد فرآیندهای </a:t>
            </a:r>
            <a:r>
              <a:rPr lang="fa-IR" sz="3000" dirty="0" err="1">
                <a:cs typeface="B Mitra" panose="00000400000000000000" pitchFamily="2" charset="-78"/>
              </a:rPr>
              <a:t>تصمیم‌گیری</a:t>
            </a:r>
            <a:r>
              <a:rPr lang="fa-IR" sz="3000" dirty="0">
                <a:cs typeface="B Mitra" panose="00000400000000000000" pitchFamily="2" charset="-78"/>
              </a:rPr>
              <a:t> هوش مصنوعی ارائه </a:t>
            </a:r>
            <a:r>
              <a:rPr lang="fa-IR" sz="3000" dirty="0" err="1">
                <a:cs typeface="B Mitra" panose="00000400000000000000" pitchFamily="2" charset="-78"/>
              </a:rPr>
              <a:t>می‌دهد</a:t>
            </a:r>
            <a:r>
              <a:rPr lang="fa-IR" sz="3000" dirty="0">
                <a:cs typeface="B Mitra" panose="00000400000000000000" pitchFamily="2" charset="-78"/>
              </a:rPr>
              <a:t> و اعتماد و درک بین کاربران را افزایش </a:t>
            </a:r>
            <a:r>
              <a:rPr lang="fa-IR" sz="3000" dirty="0" err="1">
                <a:cs typeface="B Mitra" panose="00000400000000000000" pitchFamily="2" charset="-78"/>
              </a:rPr>
              <a:t>می‌دهد</a:t>
            </a:r>
            <a:r>
              <a:rPr lang="fa-IR" sz="3000" dirty="0">
                <a:cs typeface="B Mitra" panose="00000400000000000000" pitchFamily="2" charset="-78"/>
              </a:rPr>
              <a:t>.</a:t>
            </a:r>
            <a:endParaRPr lang="en-US" sz="30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000" dirty="0">
                <a:cs typeface="B Mitra" panose="00000400000000000000" pitchFamily="2" charset="-78"/>
              </a:rPr>
              <a:t>همکاری ماشین و انسان</a:t>
            </a:r>
            <a:r>
              <a:rPr lang="en-US" sz="3000" dirty="0">
                <a:cs typeface="B Mitra" panose="00000400000000000000" pitchFamily="2" charset="-78"/>
              </a:rPr>
              <a:t> </a:t>
            </a:r>
          </a:p>
          <a:p>
            <a:pPr marL="0" indent="0" algn="just" rtl="1">
              <a:buNone/>
            </a:pPr>
            <a:r>
              <a:rPr lang="fa-IR" sz="3000" dirty="0">
                <a:cs typeface="B Mitra" panose="00000400000000000000" pitchFamily="2" charset="-78"/>
              </a:rPr>
              <a:t>همکاری بهبود یافته بین </a:t>
            </a:r>
            <a:r>
              <a:rPr lang="fa-IR" sz="3000" dirty="0" err="1">
                <a:cs typeface="B Mitra" panose="00000400000000000000" pitchFamily="2" charset="-78"/>
              </a:rPr>
              <a:t>ماشین‌ها</a:t>
            </a:r>
            <a:r>
              <a:rPr lang="fa-IR" sz="3000" dirty="0">
                <a:cs typeface="B Mitra" panose="00000400000000000000" pitchFamily="2" charset="-78"/>
              </a:rPr>
              <a:t> و </a:t>
            </a:r>
            <a:r>
              <a:rPr lang="fa-IR" sz="3000" dirty="0" err="1">
                <a:cs typeface="B Mitra" panose="00000400000000000000" pitchFamily="2" charset="-78"/>
              </a:rPr>
              <a:t>انسان‌ها</a:t>
            </a:r>
            <a:r>
              <a:rPr lang="fa-IR" sz="3000" dirty="0">
                <a:cs typeface="B Mitra" panose="00000400000000000000" pitchFamily="2" charset="-78"/>
              </a:rPr>
              <a:t> منجر به </a:t>
            </a:r>
            <a:r>
              <a:rPr lang="fa-IR" sz="3000" dirty="0" err="1">
                <a:cs typeface="B Mitra" panose="00000400000000000000" pitchFamily="2" charset="-78"/>
              </a:rPr>
              <a:t>گردش‌های</a:t>
            </a:r>
            <a:r>
              <a:rPr lang="fa-IR" sz="3000" dirty="0">
                <a:cs typeface="B Mitra" panose="00000400000000000000" pitchFamily="2" charset="-78"/>
              </a:rPr>
              <a:t> کاری مؤثرتر و پربارتر در </a:t>
            </a:r>
            <a:r>
              <a:rPr lang="fa-IR" sz="3000" dirty="0" err="1">
                <a:cs typeface="B Mitra" panose="00000400000000000000" pitchFamily="2" charset="-78"/>
              </a:rPr>
              <a:t>بخش‌های</a:t>
            </a:r>
            <a:r>
              <a:rPr lang="fa-IR" sz="3000" dirty="0">
                <a:cs typeface="B Mitra" panose="00000400000000000000" pitchFamily="2" charset="-78"/>
              </a:rPr>
              <a:t> مختلف خواهد شد.</a:t>
            </a:r>
            <a:endParaRPr lang="en-US" sz="30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629B79-466A-7C31-5F29-87D16ED98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25DBE-E7A0-4AEB-9981-3DE29B0C6345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C2D31C-826E-D23A-B01A-CF03F0C5E7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1A10B0-08FB-8A4F-8C25-219EE320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7527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704476-BEDD-CC72-02B8-7C374EB0E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6000" dirty="0">
                <a:cs typeface="B Mitra" panose="00000400000000000000" pitchFamily="2" charset="-78"/>
              </a:rPr>
              <a:t>تصورات نادرست</a:t>
            </a:r>
            <a:endParaRPr lang="en-US" sz="60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D11A4-1291-3E20-7370-A7DF2BBA86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864" y="1611773"/>
            <a:ext cx="5565058" cy="4351338"/>
          </a:xfrm>
        </p:spPr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برای افراد در هر سنی قابل دسترس و </a:t>
            </a:r>
            <a:r>
              <a:rPr lang="fa-IR" sz="3200" dirty="0" err="1">
                <a:cs typeface="B Mitra" panose="00000400000000000000" pitchFamily="2" charset="-78"/>
              </a:rPr>
              <a:t>کاربرپسند</a:t>
            </a:r>
            <a:r>
              <a:rPr lang="fa-IR" sz="3200" dirty="0">
                <a:cs typeface="B Mitra" panose="00000400000000000000" pitchFamily="2" charset="-78"/>
              </a:rPr>
              <a:t> است.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• تمرکز هوش مصنوعی بر افزایش </a:t>
            </a:r>
            <a:r>
              <a:rPr lang="fa-IR" sz="3200" dirty="0" err="1">
                <a:cs typeface="B Mitra" panose="00000400000000000000" pitchFamily="2" charset="-78"/>
              </a:rPr>
              <a:t>توانایی‌های</a:t>
            </a:r>
            <a:r>
              <a:rPr lang="fa-IR" sz="3200" dirty="0">
                <a:cs typeface="B Mitra" panose="00000400000000000000" pitchFamily="2" charset="-78"/>
              </a:rPr>
              <a:t> انسان است، نه جایگزینی مشاغل.</a:t>
            </a:r>
            <a:endParaRPr lang="en-US" sz="3200" dirty="0">
              <a:cs typeface="B Mitra" panose="00000400000000000000" pitchFamily="2" charset="-78"/>
            </a:endParaRP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• </a:t>
            </a:r>
            <a:r>
              <a:rPr lang="fa-IR" sz="3200" dirty="0" err="1">
                <a:cs typeface="B Mitra" panose="00000400000000000000" pitchFamily="2" charset="-78"/>
              </a:rPr>
              <a:t>پروتکل‌های</a:t>
            </a:r>
            <a:r>
              <a:rPr lang="fa-IR" sz="3200" dirty="0">
                <a:cs typeface="B Mitra" panose="00000400000000000000" pitchFamily="2" charset="-78"/>
              </a:rPr>
              <a:t> ایمنی و </a:t>
            </a:r>
            <a:r>
              <a:rPr lang="fa-IR" sz="3200" dirty="0" err="1">
                <a:cs typeface="B Mitra" panose="00000400000000000000" pitchFamily="2" charset="-78"/>
              </a:rPr>
              <a:t>دستورالعمل‌های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اخلاقیجزئی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جدایی‌ناپذیر</a:t>
            </a:r>
            <a:r>
              <a:rPr lang="fa-IR" sz="3200" dirty="0">
                <a:cs typeface="B Mitra" panose="00000400000000000000" pitchFamily="2" charset="-78"/>
              </a:rPr>
              <a:t> از طراحی سیستم هوش مصنوعی هستند</a:t>
            </a:r>
            <a:r>
              <a:rPr lang="en-US" sz="3200" dirty="0">
                <a:cs typeface="B Mitra" panose="00000400000000000000" pitchFamily="2" charset="-78"/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6A6B437-3007-EB58-9C04-4DF542009DEA}"/>
              </a:ext>
            </a:extLst>
          </p:cNvPr>
          <p:cNvSpPr txBox="1"/>
          <p:nvPr/>
        </p:nvSpPr>
        <p:spPr>
          <a:xfrm>
            <a:off x="317091" y="1489588"/>
            <a:ext cx="535366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rtl="1"/>
            <a:r>
              <a:rPr lang="fa-IR" sz="3000" dirty="0">
                <a:cs typeface="B Mitra" panose="00000400000000000000" pitchFamily="2" charset="-78"/>
              </a:rPr>
              <a:t>• هوش مصنوعی </a:t>
            </a:r>
            <a:r>
              <a:rPr lang="fa-IR" sz="3000" dirty="0" err="1">
                <a:cs typeface="B Mitra" panose="00000400000000000000" pitchFamily="2" charset="-78"/>
              </a:rPr>
              <a:t>می‌تواند</a:t>
            </a:r>
            <a:r>
              <a:rPr lang="fa-IR" sz="3000" dirty="0">
                <a:cs typeface="B Mitra" panose="00000400000000000000" pitchFamily="2" charset="-78"/>
              </a:rPr>
              <a:t> تعاملات </a:t>
            </a:r>
            <a:r>
              <a:rPr lang="fa-IR" sz="3000" dirty="0" err="1">
                <a:cs typeface="B Mitra" panose="00000400000000000000" pitchFamily="2" charset="-78"/>
              </a:rPr>
              <a:t>شخصی‌سازی‌شده</a:t>
            </a:r>
            <a:r>
              <a:rPr lang="fa-IR" sz="3000" dirty="0">
                <a:cs typeface="B Mitra" panose="00000400000000000000" pitchFamily="2" charset="-78"/>
              </a:rPr>
              <a:t> و </a:t>
            </a:r>
            <a:r>
              <a:rPr lang="fa-IR" sz="3000" dirty="0" err="1">
                <a:cs typeface="B Mitra" panose="00000400000000000000" pitchFamily="2" charset="-78"/>
              </a:rPr>
              <a:t>همدلانه‌ای</a:t>
            </a:r>
            <a:r>
              <a:rPr lang="fa-IR" sz="3000" dirty="0">
                <a:cs typeface="B Mitra" panose="00000400000000000000" pitchFamily="2" charset="-78"/>
              </a:rPr>
              <a:t> را با کاربران ارائه دهد.</a:t>
            </a:r>
            <a:endParaRPr lang="en-US" sz="3000" dirty="0">
              <a:cs typeface="B Mitra" panose="00000400000000000000" pitchFamily="2" charset="-78"/>
            </a:endParaRPr>
          </a:p>
          <a:p>
            <a:pPr algn="just" rtl="1"/>
            <a:r>
              <a:rPr lang="fa-IR" sz="3000" dirty="0">
                <a:cs typeface="B Mitra" panose="00000400000000000000" pitchFamily="2" charset="-78"/>
              </a:rPr>
              <a:t>• هوش مصنوعی </a:t>
            </a:r>
            <a:r>
              <a:rPr lang="fa-IR" sz="3000" dirty="0" err="1">
                <a:cs typeface="B Mitra" panose="00000400000000000000" pitchFamily="2" charset="-78"/>
              </a:rPr>
              <a:t>دهه‌هاست</a:t>
            </a:r>
            <a:r>
              <a:rPr lang="fa-IR" sz="3000" dirty="0">
                <a:cs typeface="B Mitra" panose="00000400000000000000" pitchFamily="2" charset="-78"/>
              </a:rPr>
              <a:t> که در حال توسعه است و به طور گسترده در زندگی روزمره ادغام شده است.</a:t>
            </a:r>
            <a:endParaRPr lang="en-US" sz="3000" dirty="0">
              <a:cs typeface="B Mitra" panose="00000400000000000000" pitchFamily="2" charset="-78"/>
            </a:endParaRPr>
          </a:p>
          <a:p>
            <a:pPr algn="just" rtl="1"/>
            <a:r>
              <a:rPr lang="fa-IR" sz="3000" dirty="0">
                <a:cs typeface="B Mitra" panose="00000400000000000000" pitchFamily="2" charset="-78"/>
              </a:rPr>
              <a:t>• بسیاری از </a:t>
            </a:r>
            <a:r>
              <a:rPr lang="fa-IR" sz="3000" dirty="0" err="1">
                <a:cs typeface="B Mitra" panose="00000400000000000000" pitchFamily="2" charset="-78"/>
              </a:rPr>
              <a:t>سیستم‌های</a:t>
            </a:r>
            <a:r>
              <a:rPr lang="fa-IR" sz="3000" dirty="0">
                <a:cs typeface="B Mitra" panose="00000400000000000000" pitchFamily="2" charset="-78"/>
              </a:rPr>
              <a:t> هوش مصنوعی </a:t>
            </a:r>
            <a:r>
              <a:rPr lang="fa-IR" sz="3000" dirty="0" err="1">
                <a:cs typeface="B Mitra" panose="00000400000000000000" pitchFamily="2" charset="-78"/>
              </a:rPr>
              <a:t>می‌توانند</a:t>
            </a:r>
            <a:r>
              <a:rPr lang="fa-IR" sz="3000" dirty="0">
                <a:cs typeface="B Mitra" panose="00000400000000000000" pitchFamily="2" charset="-78"/>
              </a:rPr>
              <a:t> پس از </a:t>
            </a:r>
            <a:r>
              <a:rPr lang="fa-IR" sz="3000" dirty="0" err="1">
                <a:cs typeface="B Mitra" panose="00000400000000000000" pitchFamily="2" charset="-78"/>
              </a:rPr>
              <a:t>راه‌اندازی</a:t>
            </a:r>
            <a:r>
              <a:rPr lang="fa-IR" sz="3000" dirty="0">
                <a:cs typeface="B Mitra" panose="00000400000000000000" pitchFamily="2" charset="-78"/>
              </a:rPr>
              <a:t>، به صورت </a:t>
            </a:r>
            <a:r>
              <a:rPr lang="fa-IR" sz="3000" dirty="0" err="1">
                <a:cs typeface="B Mitra" panose="00000400000000000000" pitchFamily="2" charset="-78"/>
              </a:rPr>
              <a:t>آفلاین</a:t>
            </a:r>
            <a:r>
              <a:rPr lang="fa-IR" sz="3000" dirty="0">
                <a:cs typeface="B Mitra" panose="00000400000000000000" pitchFamily="2" charset="-78"/>
              </a:rPr>
              <a:t> نیز کار کنند.</a:t>
            </a:r>
            <a:endParaRPr lang="en-US" sz="30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2051BB-074A-0659-9000-A415E232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229841-AC2D-4FB9-91B3-4BC22F8768E7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0DF916-F2D6-E730-7301-12C014165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01B0BD-A06C-75CE-6408-A47ADC928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1020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AC193-0664-36F1-6654-509903813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04586" y="365125"/>
            <a:ext cx="4817808" cy="1325563"/>
          </a:xfrm>
        </p:spPr>
        <p:txBody>
          <a:bodyPr>
            <a:normAutofit/>
          </a:bodyPr>
          <a:lstStyle/>
          <a:p>
            <a:pPr algn="r" rtl="1"/>
            <a:r>
              <a:rPr lang="fa-IR" sz="5400">
                <a:cs typeface="B Mitra" panose="00000400000000000000" pitchFamily="2" charset="-78"/>
              </a:rPr>
              <a:t>محاسن </a:t>
            </a:r>
            <a:r>
              <a:rPr lang="fa-IR" sz="5400" dirty="0">
                <a:cs typeface="B Mitra" panose="00000400000000000000" pitchFamily="2" charset="-78"/>
              </a:rPr>
              <a:t>هوش مصنوعی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B5B6D-7FAA-0018-E3F4-0E9EDDE328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9607" y="737420"/>
            <a:ext cx="6386052" cy="5980470"/>
          </a:xfrm>
        </p:spPr>
        <p:txBody>
          <a:bodyPr>
            <a:normAutofit/>
          </a:bodyPr>
          <a:lstStyle/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هوش مصنوعی وظایف روزمره را خودکار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، کارایی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 و در زمان </a:t>
            </a:r>
            <a:r>
              <a:rPr lang="fa-IR" sz="3200" dirty="0" err="1">
                <a:cs typeface="B Mitra" panose="00000400000000000000" pitchFamily="2" charset="-78"/>
              </a:rPr>
              <a:t>صرفه‌جویی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 مبتنی بر داده را برای نتایج بهتر </a:t>
            </a:r>
            <a:r>
              <a:rPr lang="fa-IR" sz="3200" dirty="0" err="1">
                <a:cs typeface="B Mitra" panose="00000400000000000000" pitchFamily="2" charset="-78"/>
              </a:rPr>
              <a:t>امکان‌پذیر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هوش مصنوعی تجربیات کاربر را </a:t>
            </a:r>
            <a:r>
              <a:rPr lang="fa-IR" sz="3200" dirty="0" err="1">
                <a:cs typeface="B Mitra" panose="00000400000000000000" pitchFamily="2" charset="-78"/>
              </a:rPr>
              <a:t>شخصی‌سازی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ترجیحات</a:t>
            </a:r>
            <a:r>
              <a:rPr lang="fa-IR" sz="3200" dirty="0">
                <a:cs typeface="B Mitra" panose="00000400000000000000" pitchFamily="2" charset="-78"/>
              </a:rPr>
              <a:t> فردی را برآورده </a:t>
            </a:r>
            <a:r>
              <a:rPr lang="fa-IR" sz="3200" dirty="0" err="1">
                <a:cs typeface="B Mitra" panose="00000400000000000000" pitchFamily="2" charset="-78"/>
              </a:rPr>
              <a:t>می‌سازد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کیفیت زندگی را، به ویژه برای سالمندان و معلولان، بهبود </a:t>
            </a:r>
            <a:r>
              <a:rPr lang="fa-IR" sz="3200" dirty="0" err="1">
                <a:cs typeface="B Mitra" panose="00000400000000000000" pitchFamily="2" charset="-78"/>
              </a:rPr>
              <a:t>می‌بخشد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marL="0" indent="0" algn="just" rtl="1">
              <a:buNone/>
            </a:pPr>
            <a:r>
              <a:rPr lang="fa-IR" sz="3200" dirty="0">
                <a:cs typeface="B Mitra" panose="00000400000000000000" pitchFamily="2" charset="-78"/>
              </a:rPr>
              <a:t>هوش مصنوعی دقت را در </a:t>
            </a:r>
            <a:r>
              <a:rPr lang="fa-IR" sz="3200" dirty="0" err="1">
                <a:cs typeface="B Mitra" panose="00000400000000000000" pitchFamily="2" charset="-78"/>
              </a:rPr>
              <a:t>زمینه‌های</a:t>
            </a:r>
            <a:r>
              <a:rPr lang="fa-IR" sz="3200" dirty="0">
                <a:cs typeface="B Mitra" panose="00000400000000000000" pitchFamily="2" charset="-78"/>
              </a:rPr>
              <a:t> مختلف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 و خطای انسانی را کاهش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pic>
        <p:nvPicPr>
          <p:cNvPr id="4" name="Picture 3" descr="Advantage of Artificial Intelligence - Artificial Intelligence">
            <a:extLst>
              <a:ext uri="{FF2B5EF4-FFF2-40B4-BE49-F238E27FC236}">
                <a16:creationId xmlns:a16="http://schemas.microsoft.com/office/drawing/2014/main" id="{E2C995A6-9277-B80B-F3F6-91176B050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7121" y="1596616"/>
            <a:ext cx="5362575" cy="4583933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310015-7015-7B77-0EAD-D64A82BA9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E98040-0482-4472-B83A-97628856DC06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1E753D-00C4-B58D-9BDE-D5CDD10030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96E1B4-C5AC-6B9D-8823-3813B3919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2107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E72F4-EF9D-43CB-EC44-BC779E4D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7780" y="365125"/>
            <a:ext cx="5614220" cy="1325563"/>
          </a:xfrm>
        </p:spPr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چالش های هوش مصنوعی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2D2F94-E500-8CD7-8D20-6A9841366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2232" y="1415844"/>
            <a:ext cx="6474541" cy="5442155"/>
          </a:xfrm>
        </p:spPr>
        <p:txBody>
          <a:bodyPr>
            <a:normAutofit/>
          </a:bodyPr>
          <a:lstStyle/>
          <a:p>
            <a:pPr algn="just" rtl="1"/>
            <a:r>
              <a:rPr lang="fa-IR" sz="3400" dirty="0">
                <a:cs typeface="B Mitra" panose="00000400000000000000" pitchFamily="2" charset="-78"/>
              </a:rPr>
              <a:t>ملاحظات اخلاقی، </a:t>
            </a:r>
            <a:r>
              <a:rPr lang="fa-IR" sz="3400" dirty="0" err="1">
                <a:cs typeface="B Mitra" panose="00000400000000000000" pitchFamily="2" charset="-78"/>
              </a:rPr>
              <a:t>سوءاستفاده‌های</a:t>
            </a:r>
            <a:r>
              <a:rPr lang="fa-IR" sz="3400" dirty="0">
                <a:cs typeface="B Mitra" panose="00000400000000000000" pitchFamily="2" charset="-78"/>
              </a:rPr>
              <a:t> احتمالی و نیاز فوری به شفافیت را برجسته </a:t>
            </a:r>
            <a:r>
              <a:rPr lang="fa-IR" sz="3400" dirty="0" err="1">
                <a:cs typeface="B Mitra" panose="00000400000000000000" pitchFamily="2" charset="-78"/>
              </a:rPr>
              <a:t>می‌کند</a:t>
            </a:r>
            <a:r>
              <a:rPr lang="fa-IR" sz="34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400" dirty="0">
                <a:cs typeface="B Mitra" panose="00000400000000000000" pitchFamily="2" charset="-78"/>
              </a:rPr>
              <a:t>مسائل مربوط به حریم خصوصی و امنیت </a:t>
            </a:r>
            <a:r>
              <a:rPr lang="fa-IR" sz="3400" dirty="0" err="1">
                <a:cs typeface="B Mitra" panose="00000400000000000000" pitchFamily="2" charset="-78"/>
              </a:rPr>
              <a:t>داده‌ها</a:t>
            </a:r>
            <a:r>
              <a:rPr lang="fa-IR" sz="3400" dirty="0">
                <a:cs typeface="B Mitra" panose="00000400000000000000" pitchFamily="2" charset="-78"/>
              </a:rPr>
              <a:t>، خطرات قابل توجهی را برای اطلاعات کاربر ایجاد </a:t>
            </a:r>
            <a:r>
              <a:rPr lang="fa-IR" sz="3400" dirty="0" err="1">
                <a:cs typeface="B Mitra" panose="00000400000000000000" pitchFamily="2" charset="-78"/>
              </a:rPr>
              <a:t>می‌کند</a:t>
            </a:r>
            <a:r>
              <a:rPr lang="fa-IR" sz="34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400" dirty="0">
                <a:cs typeface="B Mitra" panose="00000400000000000000" pitchFamily="2" charset="-78"/>
              </a:rPr>
              <a:t>هوش مصنوعی </a:t>
            </a:r>
            <a:r>
              <a:rPr lang="fa-IR" sz="3400" dirty="0" err="1">
                <a:cs typeface="B Mitra" panose="00000400000000000000" pitchFamily="2" charset="-78"/>
              </a:rPr>
              <a:t>می‌تواند</a:t>
            </a:r>
            <a:r>
              <a:rPr lang="fa-IR" sz="3400" dirty="0">
                <a:cs typeface="B Mitra" panose="00000400000000000000" pitchFamily="2" charset="-78"/>
              </a:rPr>
              <a:t> منجر به جابجایی شغلی شود و باعث تغییر در </a:t>
            </a:r>
            <a:r>
              <a:rPr lang="fa-IR" sz="3400" dirty="0" err="1">
                <a:cs typeface="B Mitra" panose="00000400000000000000" pitchFamily="2" charset="-78"/>
              </a:rPr>
              <a:t>چشم‌انداز</a:t>
            </a:r>
            <a:r>
              <a:rPr lang="fa-IR" sz="3400" dirty="0">
                <a:cs typeface="B Mitra" panose="00000400000000000000" pitchFamily="2" charset="-78"/>
              </a:rPr>
              <a:t> بازار کار شود.</a:t>
            </a:r>
          </a:p>
          <a:p>
            <a:pPr algn="just" rtl="1"/>
            <a:r>
              <a:rPr lang="fa-IR" sz="3400" dirty="0">
                <a:cs typeface="B Mitra" panose="00000400000000000000" pitchFamily="2" charset="-78"/>
              </a:rPr>
              <a:t>پرداختن به </a:t>
            </a:r>
            <a:r>
              <a:rPr lang="fa-IR" sz="3400" dirty="0" err="1">
                <a:cs typeface="B Mitra" panose="00000400000000000000" pitchFamily="2" charset="-78"/>
              </a:rPr>
              <a:t>سوگیری</a:t>
            </a:r>
            <a:r>
              <a:rPr lang="fa-IR" sz="3400" dirty="0">
                <a:cs typeface="B Mitra" panose="00000400000000000000" pitchFamily="2" charset="-78"/>
              </a:rPr>
              <a:t> هوش مصنوعی برای تضمین انصاف و عدالت در </a:t>
            </a:r>
            <a:r>
              <a:rPr lang="fa-IR" sz="3400" dirty="0" err="1">
                <a:cs typeface="B Mitra" panose="00000400000000000000" pitchFamily="2" charset="-78"/>
              </a:rPr>
              <a:t>تصمیم‌گیری</a:t>
            </a:r>
            <a:r>
              <a:rPr lang="fa-IR" sz="3400" dirty="0">
                <a:cs typeface="B Mitra" panose="00000400000000000000" pitchFamily="2" charset="-78"/>
              </a:rPr>
              <a:t> بسیار مهم است.</a:t>
            </a:r>
            <a:endParaRPr lang="en-US" sz="3400" dirty="0">
              <a:cs typeface="B Mitra" panose="00000400000000000000" pitchFamily="2" charset="-78"/>
            </a:endParaRPr>
          </a:p>
        </p:txBody>
      </p:sp>
      <p:pic>
        <p:nvPicPr>
          <p:cNvPr id="4" name="Picture 3" descr="Generative artificial intelligence for construction: Use cases, trends,  challenges, and opportunities - ScienceDirect">
            <a:extLst>
              <a:ext uri="{FF2B5EF4-FFF2-40B4-BE49-F238E27FC236}">
                <a16:creationId xmlns:a16="http://schemas.microsoft.com/office/drawing/2014/main" id="{825EADFB-5653-9753-DAFC-74A666987C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54760" y="1752905"/>
            <a:ext cx="5043949" cy="4463540"/>
          </a:xfrm>
          <a:prstGeom prst="rect">
            <a:avLst/>
          </a:prstGeom>
        </p:spPr>
      </p:pic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1B176A-3AF5-62E5-4754-1A6FF2835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223A6-031A-49EC-BF64-1F087F9D3BBD}" type="datetime1">
              <a:rPr lang="en-US" smtClean="0"/>
              <a:t>8/2/2026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0E211C-81BD-96E8-9517-645A92829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5CD3D8-321D-7FFA-C10B-5F42D50B2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9554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8BBF8-906C-F7E6-4772-A98E0A3A2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01300" y="66708"/>
            <a:ext cx="4363969" cy="1325563"/>
          </a:xfrm>
        </p:spPr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آینده هوش مصنوعی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5257B6-7FBC-0E56-0626-BD5094CEC3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469" y="1188141"/>
            <a:ext cx="11401061" cy="4351338"/>
          </a:xfrm>
        </p:spPr>
        <p:txBody>
          <a:bodyPr>
            <a:no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قابل توضیح با </a:t>
            </a:r>
            <a:r>
              <a:rPr lang="fa-IR" sz="3200" dirty="0" err="1">
                <a:cs typeface="B Mitra" panose="00000400000000000000" pitchFamily="2" charset="-78"/>
              </a:rPr>
              <a:t>شفاف‌سازی</a:t>
            </a:r>
            <a:r>
              <a:rPr lang="fa-IR" sz="3200" dirty="0">
                <a:cs typeface="B Mitra" panose="00000400000000000000" pitchFamily="2" charset="-78"/>
              </a:rPr>
              <a:t> فرآیندهای </a:t>
            </a:r>
            <a:r>
              <a:rPr lang="fa-IR" sz="3200" dirty="0" err="1">
                <a:cs typeface="B Mitra" panose="00000400000000000000" pitchFamily="2" charset="-78"/>
              </a:rPr>
              <a:t>تصمیم‌گیری</a:t>
            </a:r>
            <a:r>
              <a:rPr lang="fa-IR" sz="3200" dirty="0">
                <a:cs typeface="B Mitra" panose="00000400000000000000" pitchFamily="2" charset="-78"/>
              </a:rPr>
              <a:t>، اعتماد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از طریق درمان و تشخیص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</a:t>
            </a:r>
            <a:r>
              <a:rPr lang="fa-IR" sz="3200" dirty="0">
                <a:cs typeface="B Mitra" panose="00000400000000000000" pitchFamily="2" charset="-78"/>
              </a:rPr>
              <a:t>، </a:t>
            </a:r>
            <a:r>
              <a:rPr lang="fa-IR" sz="3200" dirty="0" err="1">
                <a:cs typeface="B Mitra" panose="00000400000000000000" pitchFamily="2" charset="-78"/>
              </a:rPr>
              <a:t>مراقبت‌های</a:t>
            </a:r>
            <a:r>
              <a:rPr lang="fa-IR" sz="3200" dirty="0">
                <a:cs typeface="B Mitra" panose="00000400000000000000" pitchFamily="2" charset="-78"/>
              </a:rPr>
              <a:t> بهداشتی را متحول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محاسبات </a:t>
            </a:r>
            <a:r>
              <a:rPr lang="fa-IR" sz="3200" dirty="0" err="1">
                <a:cs typeface="B Mitra" panose="00000400000000000000" pitchFamily="2" charset="-78"/>
              </a:rPr>
              <a:t>لبه‌ای</a:t>
            </a:r>
            <a:r>
              <a:rPr lang="fa-IR" sz="3200" dirty="0">
                <a:cs typeface="B Mitra" panose="00000400000000000000" pitchFamily="2" charset="-78"/>
              </a:rPr>
              <a:t> امکان پردازش </a:t>
            </a:r>
            <a:r>
              <a:rPr lang="fa-IR" sz="3200" dirty="0" err="1">
                <a:cs typeface="B Mitra" panose="00000400000000000000" pitchFamily="2" charset="-78"/>
              </a:rPr>
              <a:t>سریع‌تر</a:t>
            </a:r>
            <a:r>
              <a:rPr lang="fa-IR" sz="3200" dirty="0">
                <a:cs typeface="B Mitra" panose="00000400000000000000" pitchFamily="2" charset="-78"/>
              </a:rPr>
              <a:t> و کاهش تأخیر را برای </a:t>
            </a:r>
            <a:r>
              <a:rPr lang="fa-IR" sz="3200" dirty="0" err="1">
                <a:cs typeface="B Mitra" panose="00000400000000000000" pitchFamily="2" charset="-78"/>
              </a:rPr>
              <a:t>برنامه‌های</a:t>
            </a:r>
            <a:r>
              <a:rPr lang="fa-IR" sz="3200" dirty="0">
                <a:cs typeface="B Mitra" panose="00000400000000000000" pitchFamily="2" charset="-78"/>
              </a:rPr>
              <a:t> هوش مصنوعی فراهم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 err="1">
                <a:cs typeface="B Mitra" panose="00000400000000000000" pitchFamily="2" charset="-78"/>
              </a:rPr>
              <a:t>ابتکارات</a:t>
            </a:r>
            <a:r>
              <a:rPr lang="fa-IR" sz="3200" dirty="0">
                <a:cs typeface="B Mitra" panose="00000400000000000000" pitchFamily="2" charset="-78"/>
              </a:rPr>
              <a:t> پایداری، هوش مصنوعی را برای </a:t>
            </a:r>
            <a:r>
              <a:rPr lang="fa-IR" sz="3200" dirty="0" err="1">
                <a:cs typeface="B Mitra" panose="00000400000000000000" pitchFamily="2" charset="-78"/>
              </a:rPr>
              <a:t>بهینه‌سازی</a:t>
            </a:r>
            <a:r>
              <a:rPr lang="fa-IR" sz="3200" dirty="0">
                <a:cs typeface="B Mitra" panose="00000400000000000000" pitchFamily="2" charset="-78"/>
              </a:rPr>
              <a:t> استفاده از منابع و کاهش ضایعات به کار </a:t>
            </a:r>
            <a:r>
              <a:rPr lang="fa-IR" sz="3200" dirty="0" err="1">
                <a:cs typeface="B Mitra" panose="00000400000000000000" pitchFamily="2" charset="-78"/>
              </a:rPr>
              <a:t>می‌گیرند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هوش مصنوعی در آموزش، تجربیات یادگیری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</a:t>
            </a:r>
            <a:r>
              <a:rPr lang="fa-IR" sz="3200" dirty="0">
                <a:cs typeface="B Mitra" panose="00000400000000000000" pitchFamily="2" charset="-78"/>
              </a:rPr>
              <a:t> و ابزارهای تطبیقی ​​را فراهم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پشتیبانی از جمعیت مسن شامل </a:t>
            </a:r>
            <a:r>
              <a:rPr lang="fa-IR" sz="3200" dirty="0" err="1">
                <a:cs typeface="B Mitra" panose="00000400000000000000" pitchFamily="2" charset="-78"/>
              </a:rPr>
              <a:t>مراقبت‌های</a:t>
            </a:r>
            <a:r>
              <a:rPr lang="fa-IR" sz="3200" dirty="0">
                <a:cs typeface="B Mitra" panose="00000400000000000000" pitchFamily="2" charset="-78"/>
              </a:rPr>
              <a:t> بهداشتی و </a:t>
            </a:r>
            <a:r>
              <a:rPr lang="fa-IR" sz="3200" dirty="0" err="1">
                <a:cs typeface="B Mitra" panose="00000400000000000000" pitchFamily="2" charset="-78"/>
              </a:rPr>
              <a:t>کمک‌های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می‌شود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8BF52D-5FD7-1A4C-5878-79D5D7EBC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43F6C-49E3-4A0C-BFA8-3758D2FA2156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BE3636-92FC-F4E1-788C-637FC2FB9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C5FB1B-34DE-B137-21D4-CBC22FE2D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19727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9146B-0838-3B37-E2A0-93AFD5BBC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err="1">
                <a:cs typeface="B Mitra" panose="00000400000000000000" pitchFamily="2" charset="-78"/>
              </a:rPr>
              <a:t>برنامه‌های</a:t>
            </a:r>
            <a:r>
              <a:rPr lang="fa-IR" dirty="0">
                <a:cs typeface="B Mitra" panose="00000400000000000000" pitchFamily="2" charset="-78"/>
              </a:rPr>
              <a:t> هوش مصنوعی برای نوشتن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FAA722-D090-3EF2-B43E-6F3323815C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endParaRPr lang="fa-IR" sz="3200" dirty="0">
              <a:cs typeface="B Mitra" panose="00000400000000000000" pitchFamily="2" charset="-78"/>
            </a:endParaRP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/>
              <a:t>Microsoft Copilot</a:t>
            </a:r>
            <a:r>
              <a:rPr lang="fa-IR" sz="3200" dirty="0"/>
              <a:t> </a:t>
            </a:r>
            <a:r>
              <a:rPr lang="fa-IR" sz="3200" dirty="0">
                <a:cs typeface="B Mitra" panose="00000400000000000000" pitchFamily="2" charset="-78"/>
              </a:rPr>
              <a:t>با کمک به وظایف نویسندگی، </a:t>
            </a:r>
            <a:r>
              <a:rPr lang="fa-IR" sz="3200" dirty="0" err="1">
                <a:cs typeface="B Mitra" panose="00000400000000000000" pitchFamily="2" charset="-78"/>
              </a:rPr>
              <a:t>بهره‌وری</a:t>
            </a:r>
            <a:r>
              <a:rPr lang="fa-IR" sz="3200" dirty="0">
                <a:cs typeface="B Mitra" panose="00000400000000000000" pitchFamily="2" charset="-78"/>
              </a:rPr>
              <a:t>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/>
              <a:t>Google Gemini</a:t>
            </a:r>
            <a:r>
              <a:rPr lang="fa-IR" sz="3200" dirty="0"/>
              <a:t> </a:t>
            </a:r>
            <a:r>
              <a:rPr lang="fa-IR" sz="3200" dirty="0">
                <a:cs typeface="B Mitra" panose="00000400000000000000" pitchFamily="2" charset="-78"/>
              </a:rPr>
              <a:t>از </a:t>
            </a:r>
            <a:r>
              <a:rPr lang="fa-IR" sz="3200" dirty="0" err="1">
                <a:cs typeface="B Mitra" panose="00000400000000000000" pitchFamily="2" charset="-78"/>
              </a:rPr>
              <a:t>الگوریتم‌های</a:t>
            </a:r>
            <a:r>
              <a:rPr lang="fa-IR" sz="3200" dirty="0">
                <a:cs typeface="B Mitra" panose="00000400000000000000" pitchFamily="2" charset="-78"/>
              </a:rPr>
              <a:t> پیشرفته برای تولید محتوا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/>
              <a:t>ChatGPT</a:t>
            </a:r>
            <a:r>
              <a:rPr lang="fa-IR" sz="3200" dirty="0">
                <a:cs typeface="B Mitra" panose="00000400000000000000" pitchFamily="2" charset="-78"/>
              </a:rPr>
              <a:t> هوش مصنوعی </a:t>
            </a:r>
            <a:r>
              <a:rPr lang="fa-IR" sz="3200" dirty="0" err="1">
                <a:cs typeface="B Mitra" panose="00000400000000000000" pitchFamily="2" charset="-78"/>
              </a:rPr>
              <a:t>محاوره‌ای</a:t>
            </a:r>
            <a:r>
              <a:rPr lang="fa-IR" sz="3200" dirty="0">
                <a:cs typeface="B Mitra" panose="00000400000000000000" pitchFamily="2" charset="-78"/>
              </a:rPr>
              <a:t> را برای نیازهای متنوع نویسندگی ارائه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هر یک از این ابزارها، نیازها و صنایع مختلف کاربران را برآورده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CCA89D-8551-CAFE-AF48-B7A17DA03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B600CA-237C-4873-9D40-BA5682BE14B6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74ECFC-0883-53A2-CD43-55C8D7288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2F2A64-A3C4-B198-D91E-39F6B4078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6228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D88AE-252F-D0FA-C1C0-907E43635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err="1">
                <a:cs typeface="B Mitra" panose="00000400000000000000" pitchFamily="2" charset="-78"/>
              </a:rPr>
              <a:t>برنامه‌های</a:t>
            </a:r>
            <a:r>
              <a:rPr lang="fa-IR" dirty="0">
                <a:cs typeface="B Mitra" panose="00000400000000000000" pitchFamily="2" charset="-78"/>
              </a:rPr>
              <a:t> ویرایش عکس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22BE09-3999-F2AF-C521-5493E912D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en-US" sz="3200" dirty="0"/>
              <a:t>Adobe Photoshop AI</a:t>
            </a:r>
            <a:r>
              <a:rPr lang="fa-IR" sz="3200" dirty="0"/>
              <a:t> </a:t>
            </a:r>
            <a:r>
              <a:rPr lang="fa-IR" sz="3200" dirty="0">
                <a:cs typeface="B Mitra" panose="00000400000000000000" pitchFamily="2" charset="-78"/>
              </a:rPr>
              <a:t>ابزارهای </a:t>
            </a:r>
            <a:r>
              <a:rPr lang="fa-IR" sz="3200" dirty="0" err="1">
                <a:cs typeface="B Mitra" panose="00000400000000000000" pitchFamily="2" charset="-78"/>
              </a:rPr>
              <a:t>پیشرفته‌ای</a:t>
            </a:r>
            <a:r>
              <a:rPr lang="fa-IR" sz="3200" dirty="0">
                <a:cs typeface="B Mitra" panose="00000400000000000000" pitchFamily="2" charset="-78"/>
              </a:rPr>
              <a:t> را برای ویرایش </a:t>
            </a:r>
            <a:r>
              <a:rPr lang="fa-IR" sz="3200" dirty="0" err="1">
                <a:cs typeface="B Mitra" panose="00000400000000000000" pitchFamily="2" charset="-78"/>
              </a:rPr>
              <a:t>حرفه‌ای</a:t>
            </a:r>
            <a:r>
              <a:rPr lang="fa-IR" sz="3200" dirty="0">
                <a:cs typeface="B Mitra" panose="00000400000000000000" pitchFamily="2" charset="-78"/>
              </a:rPr>
              <a:t> عکس ارائه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/>
              <a:t>Canva AI</a:t>
            </a:r>
            <a:r>
              <a:rPr lang="fa-IR" sz="3200" dirty="0"/>
              <a:t> </a:t>
            </a:r>
            <a:r>
              <a:rPr lang="fa-IR" sz="3200" dirty="0" err="1">
                <a:cs typeface="B Mitra" panose="00000400000000000000" pitchFamily="2" charset="-78"/>
              </a:rPr>
              <a:t>ویژگی‌های</a:t>
            </a:r>
            <a:r>
              <a:rPr lang="fa-IR" sz="3200" dirty="0">
                <a:cs typeface="B Mitra" panose="00000400000000000000" pitchFamily="2" charset="-78"/>
              </a:rPr>
              <a:t> طراحی </a:t>
            </a:r>
            <a:r>
              <a:rPr lang="fa-IR" sz="3200" dirty="0" err="1">
                <a:cs typeface="B Mitra" panose="00000400000000000000" pitchFamily="2" charset="-78"/>
              </a:rPr>
              <a:t>کاربرپسندی</a:t>
            </a:r>
            <a:r>
              <a:rPr lang="fa-IR" sz="3200" dirty="0">
                <a:cs typeface="B Mitra" panose="00000400000000000000" pitchFamily="2" charset="-78"/>
              </a:rPr>
              <a:t> را برای </a:t>
            </a:r>
            <a:r>
              <a:rPr lang="fa-IR" sz="3200" dirty="0" err="1">
                <a:cs typeface="B Mitra" panose="00000400000000000000" pitchFamily="2" charset="-78"/>
              </a:rPr>
              <a:t>ویرایش‌های</a:t>
            </a:r>
            <a:r>
              <a:rPr lang="fa-IR" sz="3200" dirty="0">
                <a:cs typeface="B Mitra" panose="00000400000000000000" pitchFamily="2" charset="-78"/>
              </a:rPr>
              <a:t> سریع فراهم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/>
              <a:t>Luminar Neo</a:t>
            </a:r>
            <a:r>
              <a:rPr lang="fa-IR" sz="3200" dirty="0"/>
              <a:t> </a:t>
            </a:r>
            <a:r>
              <a:rPr lang="fa-IR" sz="3200" dirty="0">
                <a:cs typeface="B Mitra" panose="00000400000000000000" pitchFamily="2" charset="-78"/>
              </a:rPr>
              <a:t>از </a:t>
            </a:r>
            <a:r>
              <a:rPr lang="fa-IR" sz="3200" dirty="0" err="1">
                <a:cs typeface="B Mitra" panose="00000400000000000000" pitchFamily="2" charset="-78"/>
              </a:rPr>
              <a:t>پیشرفت‌های</a:t>
            </a:r>
            <a:r>
              <a:rPr lang="fa-IR" sz="3200" dirty="0">
                <a:cs typeface="B Mitra" panose="00000400000000000000" pitchFamily="2" charset="-78"/>
              </a:rPr>
              <a:t> مبتنی بر هوش مصنوعی برای بهبود کیفیت عکس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/>
              <a:t>Corel </a:t>
            </a:r>
            <a:r>
              <a:rPr lang="en-US" sz="3200" dirty="0" err="1"/>
              <a:t>Paintshop</a:t>
            </a:r>
            <a:r>
              <a:rPr lang="en-US" sz="3200" dirty="0"/>
              <a:t> Pro</a:t>
            </a:r>
            <a:r>
              <a:rPr lang="fa-IR" sz="3200" dirty="0"/>
              <a:t> </a:t>
            </a:r>
            <a:r>
              <a:rPr lang="fa-IR" sz="3200" dirty="0">
                <a:cs typeface="B Mitra" panose="00000400000000000000" pitchFamily="2" charset="-78"/>
              </a:rPr>
              <a:t>به خاطر </a:t>
            </a:r>
            <a:r>
              <a:rPr lang="fa-IR" sz="3200" dirty="0" err="1">
                <a:cs typeface="B Mitra" panose="00000400000000000000" pitchFamily="2" charset="-78"/>
              </a:rPr>
              <a:t>قابلیت‌های</a:t>
            </a:r>
            <a:r>
              <a:rPr lang="fa-IR" sz="3200" dirty="0">
                <a:cs typeface="B Mitra" panose="00000400000000000000" pitchFamily="2" charset="-78"/>
              </a:rPr>
              <a:t> ویرایش </a:t>
            </a:r>
            <a:r>
              <a:rPr lang="fa-IR" sz="3200" dirty="0" err="1">
                <a:cs typeface="B Mitra" panose="00000400000000000000" pitchFamily="2" charset="-78"/>
              </a:rPr>
              <a:t>قوی‌اش</a:t>
            </a:r>
            <a:r>
              <a:rPr lang="fa-IR" sz="3200" dirty="0">
                <a:cs typeface="B Mitra" panose="00000400000000000000" pitchFamily="2" charset="-78"/>
              </a:rPr>
              <a:t> شناخته شده است.</a:t>
            </a:r>
          </a:p>
          <a:p>
            <a:pPr algn="just" rtl="1"/>
            <a:r>
              <a:rPr lang="en-US" sz="3200" dirty="0" err="1"/>
              <a:t>Pixlr</a:t>
            </a:r>
            <a:r>
              <a:rPr lang="fa-IR" sz="3200" dirty="0">
                <a:cs typeface="B Mitra" panose="00000400000000000000" pitchFamily="2" charset="-78"/>
              </a:rPr>
              <a:t> به خاطر دسترسی آنلاین و </a:t>
            </a:r>
            <a:r>
              <a:rPr lang="fa-IR" sz="3200" dirty="0" err="1">
                <a:cs typeface="B Mitra" panose="00000400000000000000" pitchFamily="2" charset="-78"/>
              </a:rPr>
              <a:t>ویژگی‌های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متنوعش</a:t>
            </a:r>
            <a:r>
              <a:rPr lang="fa-IR" sz="3200" dirty="0">
                <a:cs typeface="B Mitra" panose="00000400000000000000" pitchFamily="2" charset="-78"/>
              </a:rPr>
              <a:t> محبوب است.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997E1C-9663-BB46-709E-105DF364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9FFCB-6A96-4797-8C7D-79C9821F89B4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CE7A-F250-05D7-9661-73503151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128911-B687-8091-2729-EC888FAA66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7013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D6488-568E-FF73-4435-31BA9D271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هوش مصنوعی و تحول در آموزش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CB3886-D49F-E773-A5CE-9C6EF7F411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 هوش مصنوعی تجربیات یادگیری را برای </a:t>
            </a:r>
            <a:r>
              <a:rPr lang="fa-IR" sz="3200" dirty="0" err="1">
                <a:cs typeface="B Mitra" panose="00000400000000000000" pitchFamily="2" charset="-78"/>
              </a:rPr>
              <a:t>دانش‌آموزان</a:t>
            </a:r>
            <a:r>
              <a:rPr lang="fa-IR" sz="3200" dirty="0">
                <a:cs typeface="B Mitra" panose="00000400000000000000" pitchFamily="2" charset="-78"/>
              </a:rPr>
              <a:t> بر اساس نیازهای فردی </a:t>
            </a:r>
            <a:r>
              <a:rPr lang="fa-IR" sz="3200" dirty="0" err="1">
                <a:cs typeface="B Mitra" panose="00000400000000000000" pitchFamily="2" charset="-78"/>
              </a:rPr>
              <a:t>شخصی‌سازی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تدریس هوشمند، بازخورد و راهنمایی بلادرنگ ارائه </a:t>
            </a:r>
            <a:r>
              <a:rPr lang="fa-IR" sz="3200" dirty="0" err="1">
                <a:cs typeface="B Mitra" panose="00000400000000000000" pitchFamily="2" charset="-78"/>
              </a:rPr>
              <a:t>می‌دهند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ابزارهای هوش مصنوعی به معلمان در </a:t>
            </a:r>
            <a:r>
              <a:rPr lang="fa-IR" sz="3200" dirty="0" err="1">
                <a:cs typeface="B Mitra" panose="00000400000000000000" pitchFamily="2" charset="-78"/>
              </a:rPr>
              <a:t>نمره‌دهی</a:t>
            </a:r>
            <a:r>
              <a:rPr lang="fa-IR" sz="3200" dirty="0">
                <a:cs typeface="B Mitra" panose="00000400000000000000" pitchFamily="2" charset="-78"/>
              </a:rPr>
              <a:t> و کارهای اداری کمک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و در زمان </a:t>
            </a:r>
            <a:r>
              <a:rPr lang="fa-IR" sz="3200" dirty="0" err="1">
                <a:cs typeface="B Mitra" panose="00000400000000000000" pitchFamily="2" charset="-78"/>
              </a:rPr>
              <a:t>صرفه‌جویی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 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تجزیه و تحلیل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 به شناسایی روند عملکرد </a:t>
            </a:r>
            <a:r>
              <a:rPr lang="fa-IR" sz="3200" dirty="0" err="1">
                <a:cs typeface="B Mitra" panose="00000400000000000000" pitchFamily="2" charset="-78"/>
              </a:rPr>
              <a:t>دانش‌آموزان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زمینه‌های</a:t>
            </a:r>
            <a:r>
              <a:rPr lang="fa-IR" sz="3200" dirty="0">
                <a:cs typeface="B Mitra" panose="00000400000000000000" pitchFamily="2" charset="-78"/>
              </a:rPr>
              <a:t> بهبود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740A2B-26FC-62D7-32CB-8426887024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8B4A83-301C-4FE6-966F-8AEA30A37421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50D2F-76E5-1C58-8AED-F9A8EB46EA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240E0-CB7E-0010-338F-86B71EEC8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5726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63144-74BF-F38B-816C-26356E2BF1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برنامه های مبتنی بر  هوش مصنوعی در آموزش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2D237-8A79-E089-93EA-B67D39B88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AI-driven tutoring systems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سیستم‌های</a:t>
            </a:r>
            <a:r>
              <a:rPr lang="fa-IR" sz="3200" dirty="0">
                <a:cs typeface="B Mitra" panose="00000400000000000000" pitchFamily="2" charset="-78"/>
              </a:rPr>
              <a:t> تدریس خصوصی مبتنی بر هوش مصنوعی، تجربیات یادگیری را برای </a:t>
            </a:r>
            <a:r>
              <a:rPr lang="fa-IR" sz="3200" dirty="0" err="1">
                <a:cs typeface="B Mitra" panose="00000400000000000000" pitchFamily="2" charset="-78"/>
              </a:rPr>
              <a:t>دانش‌آموزان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شخصی‌سازی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Automated grading tools</a:t>
            </a:r>
            <a:r>
              <a:rPr lang="fa-IR" sz="3200" dirty="0">
                <a:cs typeface="B Mitra" panose="00000400000000000000" pitchFamily="2" charset="-78"/>
              </a:rPr>
              <a:t> ابزارهای </a:t>
            </a:r>
            <a:r>
              <a:rPr lang="fa-IR" sz="3200" dirty="0" err="1">
                <a:cs typeface="B Mitra" panose="00000400000000000000" pitchFamily="2" charset="-78"/>
              </a:rPr>
              <a:t>نمره‌دهی</a:t>
            </a:r>
            <a:r>
              <a:rPr lang="fa-IR" sz="3200" dirty="0">
                <a:cs typeface="B Mitra" panose="00000400000000000000" pitchFamily="2" charset="-78"/>
              </a:rPr>
              <a:t> خودکار به معلمان کمک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 تا در زمان </a:t>
            </a:r>
            <a:r>
              <a:rPr lang="fa-IR" sz="3200" dirty="0" err="1">
                <a:cs typeface="B Mitra" panose="00000400000000000000" pitchFamily="2" charset="-78"/>
              </a:rPr>
              <a:t>صرفه‌جویی</a:t>
            </a:r>
            <a:r>
              <a:rPr lang="fa-IR" sz="3200" dirty="0">
                <a:cs typeface="B Mitra" panose="00000400000000000000" pitchFamily="2" charset="-78"/>
              </a:rPr>
              <a:t> کرده و بازخورد سریعی ارائه دهند.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Data analytics</a:t>
            </a:r>
            <a:r>
              <a:rPr lang="fa-IR" sz="3200" dirty="0">
                <a:cs typeface="B Mitra" panose="00000400000000000000" pitchFamily="2" charset="-78"/>
              </a:rPr>
              <a:t> تجزیه و تحلیل </a:t>
            </a:r>
            <a:r>
              <a:rPr lang="fa-IR" sz="3200" dirty="0" err="1">
                <a:cs typeface="B Mitra" panose="00000400000000000000" pitchFamily="2" charset="-78"/>
              </a:rPr>
              <a:t>داده‌ها</a:t>
            </a:r>
            <a:r>
              <a:rPr lang="fa-IR" sz="3200" dirty="0">
                <a:cs typeface="B Mitra" panose="00000400000000000000" pitchFamily="2" charset="-78"/>
              </a:rPr>
              <a:t>، روند عملکرد </a:t>
            </a:r>
            <a:r>
              <a:rPr lang="fa-IR" sz="3200" dirty="0" err="1">
                <a:cs typeface="B Mitra" panose="00000400000000000000" pitchFamily="2" charset="-78"/>
              </a:rPr>
              <a:t>دانش‌آموزان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زمینه‌های</a:t>
            </a:r>
            <a:r>
              <a:rPr lang="fa-IR" sz="3200" dirty="0">
                <a:cs typeface="B Mitra" panose="00000400000000000000" pitchFamily="2" charset="-78"/>
              </a:rPr>
              <a:t> بهبود را شناسایی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AI-powered content creation tools</a:t>
            </a:r>
            <a:r>
              <a:rPr lang="fa-IR" sz="3200" dirty="0">
                <a:cs typeface="B Mitra" panose="00000400000000000000" pitchFamily="2" charset="-78"/>
              </a:rPr>
              <a:t> ابزارهای تولید محتوای مبتنی بر هوش مصنوعی، </a:t>
            </a:r>
            <a:r>
              <a:rPr lang="fa-IR" sz="3200" dirty="0" err="1">
                <a:cs typeface="B Mitra" panose="00000400000000000000" pitchFamily="2" charset="-78"/>
              </a:rPr>
              <a:t>برنامه‌ریزی</a:t>
            </a:r>
            <a:r>
              <a:rPr lang="fa-IR" sz="3200" dirty="0">
                <a:cs typeface="B Mitra" panose="00000400000000000000" pitchFamily="2" charset="-78"/>
              </a:rPr>
              <a:t> درسی و تولید منابع را بهبود </a:t>
            </a:r>
            <a:r>
              <a:rPr lang="fa-IR" sz="3200" dirty="0" err="1">
                <a:cs typeface="B Mitra" panose="00000400000000000000" pitchFamily="2" charset="-78"/>
              </a:rPr>
              <a:t>می‌بخشند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Virtual learning assistants</a:t>
            </a:r>
            <a:r>
              <a:rPr lang="fa-IR" sz="3200" dirty="0">
                <a:cs typeface="B Mitra" panose="00000400000000000000" pitchFamily="2" charset="-78"/>
              </a:rPr>
              <a:t> دستیاران یادگیری مجازی از </a:t>
            </a:r>
            <a:r>
              <a:rPr lang="fa-IR" sz="3200" dirty="0" err="1">
                <a:cs typeface="B Mitra" panose="00000400000000000000" pitchFamily="2" charset="-78"/>
              </a:rPr>
              <a:t>دانش‌آموزان</a:t>
            </a:r>
            <a:r>
              <a:rPr lang="fa-IR" sz="3200" dirty="0">
                <a:cs typeface="B Mitra" panose="00000400000000000000" pitchFamily="2" charset="-78"/>
              </a:rPr>
              <a:t> در </a:t>
            </a:r>
            <a:r>
              <a:rPr lang="fa-IR" sz="3200" dirty="0" err="1">
                <a:cs typeface="B Mitra" panose="00000400000000000000" pitchFamily="2" charset="-78"/>
              </a:rPr>
              <a:t>محیط‌های</a:t>
            </a:r>
            <a:r>
              <a:rPr lang="fa-IR" sz="3200" dirty="0">
                <a:cs typeface="B Mitra" panose="00000400000000000000" pitchFamily="2" charset="-78"/>
              </a:rPr>
              <a:t> آموزش از راه دور پشتیبانی </a:t>
            </a:r>
            <a:r>
              <a:rPr lang="fa-IR" sz="3200" dirty="0" err="1">
                <a:cs typeface="B Mitra" panose="00000400000000000000" pitchFamily="2" charset="-78"/>
              </a:rPr>
              <a:t>می‌کنند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9F4BFA-2A95-E976-EF84-82749BD1D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D38093-C4A6-4211-A9ED-4F7D4F5B262D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F16932-9A7F-2E5B-424C-2539EC217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B8837-5882-E784-D7E3-6B2F54D96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40892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14D97-F4CB-84C3-66CF-A63A219A8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6256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5400" dirty="0">
                <a:cs typeface="B Mitra" panose="00000400000000000000" pitchFamily="2" charset="-78"/>
              </a:rPr>
              <a:t>برنامه های مبتنی بر هوش مصنوعی</a:t>
            </a:r>
            <a:endParaRPr lang="en-US" sz="5400" dirty="0">
              <a:cs typeface="B Mitra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1BB0D-D510-41BF-B697-A758A800D0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723" y="1091382"/>
            <a:ext cx="11761837" cy="5085581"/>
          </a:xfrm>
        </p:spPr>
        <p:txBody>
          <a:bodyPr>
            <a:noAutofit/>
          </a:bodyPr>
          <a:lstStyle/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DreamBox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 آموزش ریاضی </a:t>
            </a:r>
            <a:r>
              <a:rPr lang="fa-IR" sz="3200" dirty="0" err="1">
                <a:cs typeface="B Mitra" panose="00000400000000000000" pitchFamily="2" charset="-78"/>
              </a:rPr>
              <a:t>شخصی‌سازی‌شده</a:t>
            </a:r>
            <a:r>
              <a:rPr lang="fa-IR" sz="3200" dirty="0">
                <a:cs typeface="B Mitra" panose="00000400000000000000" pitchFamily="2" charset="-78"/>
              </a:rPr>
              <a:t> را برای فراگیران ارائه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Smar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t Sparrow</a:t>
            </a:r>
            <a:r>
              <a:rPr lang="fa-IR" sz="3200" dirty="0" err="1">
                <a:cs typeface="B Mitra" panose="00000400000000000000" pitchFamily="2" charset="-78"/>
              </a:rPr>
              <a:t>پلتفرم‌های</a:t>
            </a:r>
            <a:r>
              <a:rPr lang="fa-IR" sz="3200" dirty="0">
                <a:cs typeface="B Mitra" panose="00000400000000000000" pitchFamily="2" charset="-78"/>
              </a:rPr>
              <a:t> آموزش الکترونیکی تطبیقی ​​را برای </a:t>
            </a:r>
            <a:r>
              <a:rPr lang="fa-IR" sz="3200" dirty="0" err="1">
                <a:cs typeface="B Mitra" panose="00000400000000000000" pitchFamily="2" charset="-78"/>
              </a:rPr>
              <a:t>زبان‌آموزان</a:t>
            </a:r>
            <a:r>
              <a:rPr lang="fa-IR" sz="3200" dirty="0">
                <a:cs typeface="B Mitra" panose="00000400000000000000" pitchFamily="2" charset="-78"/>
              </a:rPr>
              <a:t> متنوع فراهم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Gradescope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فرآیند </a:t>
            </a:r>
            <a:r>
              <a:rPr lang="fa-IR" sz="3200" dirty="0" err="1">
                <a:cs typeface="B Mitra" panose="00000400000000000000" pitchFamily="2" charset="-78"/>
              </a:rPr>
              <a:t>نمره‌دهی</a:t>
            </a:r>
            <a:r>
              <a:rPr lang="fa-IR" sz="3200" dirty="0">
                <a:cs typeface="B Mitra" panose="00000400000000000000" pitchFamily="2" charset="-78"/>
              </a:rPr>
              <a:t> را برای مربیان و فراگیران ساده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>
                <a:cs typeface="B Mitra" panose="00000400000000000000" pitchFamily="2" charset="-78"/>
              </a:rPr>
              <a:t> Kahoot! </a:t>
            </a:r>
            <a:r>
              <a:rPr lang="fa-IR" sz="3200" dirty="0">
                <a:cs typeface="B Mitra" panose="00000400000000000000" pitchFamily="2" charset="-78"/>
              </a:rPr>
              <a:t>فراگیران را از طریق </a:t>
            </a:r>
            <a:r>
              <a:rPr lang="fa-IR" sz="3200" dirty="0" err="1">
                <a:cs typeface="B Mitra" panose="00000400000000000000" pitchFamily="2" charset="-78"/>
              </a:rPr>
              <a:t>آزمون‌ها</a:t>
            </a:r>
            <a:r>
              <a:rPr lang="fa-IR" sz="3200" dirty="0">
                <a:cs typeface="B Mitra" panose="00000400000000000000" pitchFamily="2" charset="-78"/>
              </a:rPr>
              <a:t> و </a:t>
            </a:r>
            <a:r>
              <a:rPr lang="fa-IR" sz="3200" dirty="0" err="1">
                <a:cs typeface="B Mitra" panose="00000400000000000000" pitchFamily="2" charset="-78"/>
              </a:rPr>
              <a:t>بازی‌های</a:t>
            </a:r>
            <a:r>
              <a:rPr lang="fa-IR" sz="3200" dirty="0">
                <a:cs typeface="B Mitra" panose="00000400000000000000" pitchFamily="2" charset="-78"/>
              </a:rPr>
              <a:t> تعاملی درگیر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Minecraft: Education Edition </a:t>
            </a:r>
            <a:r>
              <a:rPr lang="fa-IR" sz="3200" dirty="0">
                <a:cs typeface="B Mitra" panose="00000400000000000000" pitchFamily="2" charset="-78"/>
              </a:rPr>
              <a:t> خلاقیت و همکاری را در یادگیری پرورش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en-US" sz="3200" dirty="0" err="1">
                <a:cs typeface="B Mitra" panose="00000400000000000000" pitchFamily="2" charset="-78"/>
              </a:rPr>
              <a:t>Notta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گفتار را به متن تبدیل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 و دسترسی </a:t>
            </a:r>
            <a:r>
              <a:rPr lang="fa-IR" sz="3200" dirty="0" err="1">
                <a:cs typeface="B Mitra" panose="00000400000000000000" pitchFamily="2" charset="-78"/>
              </a:rPr>
              <a:t>زبان‌آموزان</a:t>
            </a:r>
            <a:r>
              <a:rPr lang="fa-IR" sz="3200" dirty="0">
                <a:cs typeface="B Mitra" panose="00000400000000000000" pitchFamily="2" charset="-78"/>
              </a:rPr>
              <a:t> را افزایش </a:t>
            </a:r>
            <a:r>
              <a:rPr lang="fa-IR" sz="3200" dirty="0" err="1">
                <a:cs typeface="B Mitra" panose="00000400000000000000" pitchFamily="2" charset="-78"/>
              </a:rPr>
              <a:t>می‌دهد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>
                <a:cs typeface="B Mitra" panose="00000400000000000000" pitchFamily="2" charset="-78"/>
              </a:rPr>
              <a:t>Squirrel AI</a:t>
            </a:r>
            <a:r>
              <a:rPr lang="fa-IR" sz="3200" dirty="0">
                <a:cs typeface="B Mitra" panose="00000400000000000000" pitchFamily="2" charset="-78"/>
              </a:rPr>
              <a:t> از هوش مصنوعی برای تطبیق تجربیات یادگیری با نیازهای فردی استفاده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</a:p>
          <a:p>
            <a:pPr algn="just" rtl="1"/>
            <a:r>
              <a:rPr lang="en-US" sz="3200" dirty="0" err="1">
                <a:cs typeface="B Mitra" panose="00000400000000000000" pitchFamily="2" charset="-78"/>
              </a:rPr>
              <a:t>Letrus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en-US" sz="3200" dirty="0">
                <a:cs typeface="B Mitra" panose="00000400000000000000" pitchFamily="2" charset="-78"/>
              </a:rPr>
              <a:t> </a:t>
            </a:r>
            <a:r>
              <a:rPr lang="fa-IR" sz="3200" dirty="0">
                <a:cs typeface="B Mitra" panose="00000400000000000000" pitchFamily="2" charset="-78"/>
              </a:rPr>
              <a:t>از طریق محتوا و </a:t>
            </a:r>
            <a:r>
              <a:rPr lang="fa-IR" sz="3200" dirty="0" err="1">
                <a:cs typeface="B Mitra" panose="00000400000000000000" pitchFamily="2" charset="-78"/>
              </a:rPr>
              <a:t>فعالیت‌های</a:t>
            </a:r>
            <a:r>
              <a:rPr lang="fa-IR" sz="3200" dirty="0">
                <a:cs typeface="B Mitra" panose="00000400000000000000" pitchFamily="2" charset="-78"/>
              </a:rPr>
              <a:t> </a:t>
            </a:r>
            <a:r>
              <a:rPr lang="fa-IR" sz="3200" dirty="0" err="1">
                <a:cs typeface="B Mitra" panose="00000400000000000000" pitchFamily="2" charset="-78"/>
              </a:rPr>
              <a:t>بازی‌وار</a:t>
            </a:r>
            <a:r>
              <a:rPr lang="fa-IR" sz="3200" dirty="0">
                <a:cs typeface="B Mitra" panose="00000400000000000000" pitchFamily="2" charset="-78"/>
              </a:rPr>
              <a:t> به یادگیری زبان کمک </a:t>
            </a:r>
            <a:r>
              <a:rPr lang="fa-IR" sz="3200" dirty="0" err="1">
                <a:cs typeface="B Mitra" panose="00000400000000000000" pitchFamily="2" charset="-78"/>
              </a:rPr>
              <a:t>می‌کند</a:t>
            </a:r>
            <a:r>
              <a:rPr lang="fa-IR" sz="3200" dirty="0">
                <a:cs typeface="B Mitra" panose="00000400000000000000" pitchFamily="2" charset="-78"/>
              </a:rPr>
              <a:t>.</a:t>
            </a:r>
            <a:endParaRPr lang="en-US" sz="32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9EEB60-3535-81C3-3F80-53AEAACB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658CD-0569-47FD-8341-8B49C21B60BD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01F014-6C4C-1403-7CBA-A92C7E61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24A686-F08E-497A-0C48-FDF053C721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110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isually searched image">
            <a:extLst>
              <a:ext uri="{FF2B5EF4-FFF2-40B4-BE49-F238E27FC236}">
                <a16:creationId xmlns:a16="http://schemas.microsoft.com/office/drawing/2014/main" id="{EE58393D-9273-5278-F9E5-6A77B2C8E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786" y="383458"/>
            <a:ext cx="10618839" cy="603209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B0DE7C4-8B0F-C0CD-F96E-0C614BDAD4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88D9C-6483-4D4E-81A4-1BFD66C0AA0E}" type="datetime1">
              <a:rPr lang="en-US" smtClean="0"/>
              <a:t>8/2/2026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03D448-3A5E-4EC1-8795-C8B730E43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DA1655-61A7-2D3A-EABD-D7B2C3C5D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18858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252C54-2DE1-6E41-F3BD-11CBA8CB31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>
                <a:cs typeface="A Ali" panose="00000400000000000000" pitchFamily="2" charset="-78"/>
              </a:rPr>
              <a:t>در آخر</a:t>
            </a:r>
            <a:endParaRPr lang="en-US" dirty="0">
              <a:cs typeface="A Ali" panose="00000400000000000000" pitchFamily="2" charset="-7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498D42-73E1-CFEE-0C83-0A226B6811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 rtl="1">
              <a:buFont typeface="Wingdings" panose="05000000000000000000" pitchFamily="2" charset="2"/>
              <a:buChar char="Ø"/>
            </a:pPr>
            <a:r>
              <a:rPr lang="fa-IR" sz="3600" dirty="0">
                <a:cs typeface="B Mitra" panose="00000400000000000000" pitchFamily="2" charset="-78"/>
              </a:rPr>
              <a:t> هوش مصنوعی از طریق </a:t>
            </a:r>
            <a:r>
              <a:rPr lang="fa-IR" sz="3600" dirty="0" err="1">
                <a:cs typeface="B Mitra" panose="00000400000000000000" pitchFamily="2" charset="-78"/>
              </a:rPr>
              <a:t>اتوماسیون</a:t>
            </a:r>
            <a:r>
              <a:rPr lang="fa-IR" sz="3600" dirty="0">
                <a:cs typeface="B Mitra" panose="00000400000000000000" pitchFamily="2" charset="-78"/>
              </a:rPr>
              <a:t> و افزایش </a:t>
            </a:r>
            <a:r>
              <a:rPr lang="fa-IR" sz="3600" dirty="0" err="1">
                <a:cs typeface="B Mitra" panose="00000400000000000000" pitchFamily="2" charset="-78"/>
              </a:rPr>
              <a:t>بهره‌وری</a:t>
            </a:r>
            <a:r>
              <a:rPr lang="fa-IR" sz="3600" dirty="0">
                <a:cs typeface="B Mitra" panose="00000400000000000000" pitchFamily="2" charset="-78"/>
              </a:rPr>
              <a:t>، صنایع مختلف را متحول </a:t>
            </a:r>
            <a:r>
              <a:rPr lang="fa-IR" sz="3600" dirty="0" err="1">
                <a:cs typeface="B Mitra" panose="00000400000000000000" pitchFamily="2" charset="-78"/>
              </a:rPr>
              <a:t>می‌کند</a:t>
            </a:r>
            <a:r>
              <a:rPr lang="fa-IR" sz="3600" dirty="0">
                <a:cs typeface="B Mitra" panose="00000400000000000000" pitchFamily="2" charset="-78"/>
              </a:rPr>
              <a:t>.</a:t>
            </a:r>
          </a:p>
          <a:p>
            <a:pPr algn="just" rtl="1">
              <a:buFont typeface="Wingdings" panose="05000000000000000000" pitchFamily="2" charset="2"/>
              <a:buChar char="Ø"/>
            </a:pPr>
            <a:r>
              <a:rPr lang="fa-IR" sz="3600" dirty="0">
                <a:cs typeface="B Mitra" panose="00000400000000000000" pitchFamily="2" charset="-78"/>
              </a:rPr>
              <a:t> آینده هوش مصنوعی نویدبخش ملاحظات اخلاقی و همکاری انسانی است.</a:t>
            </a:r>
          </a:p>
          <a:p>
            <a:pPr algn="just" rtl="1">
              <a:buFont typeface="Wingdings" panose="05000000000000000000" pitchFamily="2" charset="2"/>
              <a:buChar char="Ø"/>
            </a:pPr>
            <a:r>
              <a:rPr lang="fa-IR" sz="3600" dirty="0">
                <a:cs typeface="B Mitra" panose="00000400000000000000" pitchFamily="2" charset="-78"/>
              </a:rPr>
              <a:t> </a:t>
            </a:r>
            <a:r>
              <a:rPr lang="fa-IR" sz="3600" dirty="0" err="1">
                <a:cs typeface="B Mitra" panose="00000400000000000000" pitchFamily="2" charset="-78"/>
              </a:rPr>
              <a:t>پیشرفت‌های</a:t>
            </a:r>
            <a:r>
              <a:rPr lang="fa-IR" sz="3600" dirty="0">
                <a:cs typeface="B Mitra" panose="00000400000000000000" pitchFamily="2" charset="-78"/>
              </a:rPr>
              <a:t> مداوم در هوش مصنوعی، زندگی و تعاملات روزمره ما را شکل خواهد داد.</a:t>
            </a:r>
            <a:endParaRPr lang="en-US" sz="3600" dirty="0">
              <a:cs typeface="B Mitra" panose="00000400000000000000" pitchFamily="2" charset="-78"/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103C6-BBF4-34C8-1FF8-D028703B1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F04C8-E9FF-42F2-B6B1-80945FFFC19D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3D3D1F-18F1-B4F5-1767-C5E566210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D90B75-1A60-740B-ACF3-98A75E44FF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86985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4CC0E6-B7FA-D19F-6BB3-F7771F9041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698" y="0"/>
            <a:ext cx="11322604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CE6180-2496-2F9B-58DE-D3B49D3F2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CE3F3-F138-41DE-833E-81602CE21AD2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C8390-238C-7C36-1378-8B1DE3DEB0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16BB64-E9CB-CD7E-317E-078ABBDE6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39700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B1F5-2F94-24D7-FFC5-C21E520EB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F0C155-1089-57EF-2229-C5DE79D62E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 to AI. https://www.nea.org/sites/default/files/2025-03/what-is-ai-presentation-nea-03-10-2025.pdf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ABFF0-C7A4-A28D-0BAA-0404C2492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86DD-9B08-4A0D-B108-95C675CD665E}" type="datetime1">
              <a:rPr lang="en-US" smtClean="0"/>
              <a:t>8/2/2026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C8CA8-7009-FF2F-0974-78C95211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 Okhovati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17DE82-C3E3-5847-4521-0D66682B02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3441F-C701-4326-AAB5-F76A581F6C81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1096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2260</TotalTime>
  <Words>3874</Words>
  <Application>Microsoft Office PowerPoint</Application>
  <PresentationFormat>Widescreen</PresentationFormat>
  <Paragraphs>478</Paragraphs>
  <Slides>55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1" baseType="lpstr">
      <vt:lpstr>Arial</vt:lpstr>
      <vt:lpstr>B Mitra</vt:lpstr>
      <vt:lpstr>Calibri</vt:lpstr>
      <vt:lpstr>Calibri Light</vt:lpstr>
      <vt:lpstr>Wingdings</vt:lpstr>
      <vt:lpstr>Office Theme</vt:lpstr>
      <vt:lpstr>هوش مصنوعی در زندگی روزمره</vt:lpstr>
      <vt:lpstr>PowerPoint Presentation</vt:lpstr>
      <vt:lpstr>PowerPoint Presentation</vt:lpstr>
      <vt:lpstr>PowerPoint Presentation</vt:lpstr>
      <vt:lpstr>انواع هوش مصنوعی</vt:lpstr>
      <vt:lpstr>هوش مصنوعی محدود- narrow (weak) AI</vt:lpstr>
      <vt:lpstr>هوش مصنوعی عمومی- General AI</vt:lpstr>
      <vt:lpstr>سوپر هوش مصنوعی- Super AI</vt:lpstr>
      <vt:lpstr>هوش مصنوعی مبتنی بر عملکرد</vt:lpstr>
      <vt:lpstr>ماشین‌های واکنشی </vt:lpstr>
      <vt:lpstr>حافظه محدود در هوش مصنوعی</vt:lpstr>
      <vt:lpstr>هوش مصنوعی نظریه ذهن </vt:lpstr>
      <vt:lpstr>هوش مصنوعی خودآگاه</vt:lpstr>
      <vt:lpstr>سیستم‌های هوش مصنوعی مدرن در دنیای واقعی</vt:lpstr>
      <vt:lpstr>هوش های مصنوعی مدرن در دنیای واقعی ...</vt:lpstr>
      <vt:lpstr>مفاهیم کلیدی هوش مصنوعی</vt:lpstr>
      <vt:lpstr>Artificial intelligence,  Machine learning, deep learning</vt:lpstr>
      <vt:lpstr>یادگیری ماشین- Machine Learning</vt:lpstr>
      <vt:lpstr>یادگیری عمیق- Deep Learning </vt:lpstr>
      <vt:lpstr>یادگیری عمیق...</vt:lpstr>
      <vt:lpstr>پردازش زبان طبیعی- Natural Language Processing</vt:lpstr>
      <vt:lpstr>کاربردهای هوش مصنوعی</vt:lpstr>
      <vt:lpstr>هوش مصنوعی در حوزه سلامت</vt:lpstr>
      <vt:lpstr>هوش مصنوعی در حوزه سلامت</vt:lpstr>
      <vt:lpstr>هوش مصنوعی در حوزه سلامت ...</vt:lpstr>
      <vt:lpstr>هوش مصنوعی در حوزه سلامت ...</vt:lpstr>
      <vt:lpstr>هوش مصنوعی در حمل و نقل</vt:lpstr>
      <vt:lpstr>هوش مصنوعی در حمل و نقل</vt:lpstr>
      <vt:lpstr>هوش مصنوعی در سیستم‌های پیشنهاد</vt:lpstr>
      <vt:lpstr>هوش مصنوعی در ایمنی و امنیت</vt:lpstr>
      <vt:lpstr>هوش مصنوعی در کمک‌های روزانه</vt:lpstr>
      <vt:lpstr>هوش مصنوعی و ارتباطات</vt:lpstr>
      <vt:lpstr>هوش مصنوعی و خدمات مالی</vt:lpstr>
      <vt:lpstr>هوش مصنوعی در دستیار مجازی</vt:lpstr>
      <vt:lpstr>دیگر کاربردها...</vt:lpstr>
      <vt:lpstr>هوش مصنوعی مواد- Generative AI</vt:lpstr>
      <vt:lpstr>(Large Language Model) مدل زبانی بزرگ </vt:lpstr>
      <vt:lpstr>چت بات- Chatbot</vt:lpstr>
      <vt:lpstr>PowerPoint Presentation</vt:lpstr>
      <vt:lpstr>PowerPoint Presentation</vt:lpstr>
      <vt:lpstr>مقایسه چت بات ها</vt:lpstr>
      <vt:lpstr>آینده هوش مصنوعی</vt:lpstr>
      <vt:lpstr>تصورات نادرست</vt:lpstr>
      <vt:lpstr>محاسن هوش مصنوعی</vt:lpstr>
      <vt:lpstr>چالش های هوش مصنوعی</vt:lpstr>
      <vt:lpstr>آینده هوش مصنوعی</vt:lpstr>
      <vt:lpstr>برنامه‌های هوش مصنوعی برای نوشتن</vt:lpstr>
      <vt:lpstr>برنامه‌های ویرایش عکس </vt:lpstr>
      <vt:lpstr>هوش مصنوعی و تحول در آموزش</vt:lpstr>
      <vt:lpstr>برنامه های مبتنی بر  هوش مصنوعی در آموزش</vt:lpstr>
      <vt:lpstr>برنامه های مبتنی بر هوش مصنوعی</vt:lpstr>
      <vt:lpstr>PowerPoint Presentation</vt:lpstr>
      <vt:lpstr>در آخر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هوش مصنوعی در زندگی روزمره</dc:title>
  <dc:creator>Surface</dc:creator>
  <cp:lastModifiedBy>KMU</cp:lastModifiedBy>
  <cp:revision>8</cp:revision>
  <dcterms:created xsi:type="dcterms:W3CDTF">2026-07-31T16:15:16Z</dcterms:created>
  <dcterms:modified xsi:type="dcterms:W3CDTF">2026-08-02T06:47:20Z</dcterms:modified>
</cp:coreProperties>
</file>